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3" r:id="rId1"/>
    <p:sldMasterId id="2147483716" r:id="rId2"/>
  </p:sldMasterIdLst>
  <p:notesMasterIdLst>
    <p:notesMasterId r:id="rId24"/>
  </p:notesMasterIdLst>
  <p:sldIdLst>
    <p:sldId id="256" r:id="rId3"/>
    <p:sldId id="258" r:id="rId4"/>
    <p:sldId id="261" r:id="rId5"/>
    <p:sldId id="276" r:id="rId6"/>
    <p:sldId id="274" r:id="rId7"/>
    <p:sldId id="263" r:id="rId8"/>
    <p:sldId id="262" r:id="rId9"/>
    <p:sldId id="264" r:id="rId10"/>
    <p:sldId id="277" r:id="rId11"/>
    <p:sldId id="266" r:id="rId12"/>
    <p:sldId id="267" r:id="rId13"/>
    <p:sldId id="268" r:id="rId14"/>
    <p:sldId id="275" r:id="rId15"/>
    <p:sldId id="269" r:id="rId16"/>
    <p:sldId id="278" r:id="rId17"/>
    <p:sldId id="270" r:id="rId18"/>
    <p:sldId id="271" r:id="rId19"/>
    <p:sldId id="279" r:id="rId20"/>
    <p:sldId id="273" r:id="rId21"/>
    <p:sldId id="260" r:id="rId22"/>
    <p:sldId id="272" r:id="rId23"/>
  </p:sldIdLst>
  <p:sldSz cx="12192000" cy="6858000"/>
  <p:notesSz cx="12192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88407" autoAdjust="0"/>
  </p:normalViewPr>
  <p:slideViewPr>
    <p:cSldViewPr>
      <p:cViewPr varScale="1">
        <p:scale>
          <a:sx n="101" d="100"/>
          <a:sy n="101" d="100"/>
        </p:scale>
        <p:origin x="1002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4AA02-F704-49C5-AE71-F6A02FC1A1B7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6E405-B4CF-4450-A140-9534E9760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4889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好空氣，好生活 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臺灣空氣品質的蛻變：</a:t>
            </a:r>
          </a:p>
          <a:p>
            <a:r>
              <a:rPr lang="en-US" altLang="zh-TW" dirty="0"/>
              <a:t>https://www.youtube.com/watch?v=TZZcXgych68&amp;ab_channel=%E8%A1%8C%E6%94%BF%E9%99%A2%E7%92%B0%E4%BF%9D%E7%BD%B2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E405-B4CF-4450-A140-9534E97602CD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9046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何謂空污 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台灣空污來源</a:t>
            </a:r>
          </a:p>
          <a:p>
            <a:r>
              <a:rPr lang="en-US" altLang="zh-TW" dirty="0"/>
              <a:t>https://www.youtube.com/watch?v=HHNzcEOD5ic&amp;ab_channel=%E5%8F%B0%E5%A1%91%E4%BC%81%E6%A5%AD%E7%B8%BD%E7%AE%A1%E7%90%86%E8%99%95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E405-B4CF-4450-A140-9534E97602CD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9368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空品小學堂：什麼是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AQI</a:t>
            </a: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？</a:t>
            </a:r>
          </a:p>
          <a:p>
            <a:r>
              <a:rPr lang="en-US" altLang="zh-TW" dirty="0"/>
              <a:t>https://www.youtube.com/watch?v=oMP3gPyluQQ&amp;ab_channel=%E7%A9%BA%E5%93%81%E4%BD%A0%E5%A5%BD%21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E405-B4CF-4450-A140-9534E97602CD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7070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空品小學堂－空氣品質的季節變化</a:t>
            </a:r>
          </a:p>
          <a:p>
            <a:r>
              <a:rPr lang="en-US" altLang="zh-TW" dirty="0"/>
              <a:t>https://www.youtube.com/watch?v=rZXHDGVizmM&amp;ab_channel=%E7%A9%BA%E5%93%81%E4%BD%A0%E5%A5%BD%21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E405-B4CF-4450-A140-9534E97602CD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8610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去去空污走：一起創造好空氣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r>
              <a:rPr lang="en-US" altLang="zh-TW" dirty="0"/>
              <a:t>https://www.youtube.com/watch?v=SK53mYOeBwM&amp;ab_channel=%E8%A1%8C%E6%94%BF%E9%99%A2%E7%92%B0%E4%BF%9D%E7%BD%B2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E405-B4CF-4450-A140-9534E97602CD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9993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F554-208A-43C1-AEC8-F65444E3B296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4403-2169-4B52-BBCC-27DCA0A5C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2821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F554-208A-43C1-AEC8-F65444E3B296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4403-2169-4B52-BBCC-27DCA0A5C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7881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F554-208A-43C1-AEC8-F65444E3B296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4403-2169-4B52-BBCC-27DCA0A5C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3640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543-0408-49A4-B7AC-99C8335B9B92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8F27-0204-4D22-A8C1-D85C99E25FE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1" y="731521"/>
            <a:ext cx="8534400" cy="347472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5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6871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86388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8229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02710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3483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3282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3779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F554-208A-43C1-AEC8-F65444E3B296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4403-2169-4B52-BBCC-27DCA0A5C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6654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3554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659481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46070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5783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7837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F554-208A-43C1-AEC8-F65444E3B296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4403-2169-4B52-BBCC-27DCA0A5C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0360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1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1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F554-208A-43C1-AEC8-F65444E3B296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4403-2169-4B52-BBCC-27DCA0A5C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7618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F554-208A-43C1-AEC8-F65444E3B296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4403-2169-4B52-BBCC-27DCA0A5C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5989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F554-208A-43C1-AEC8-F65444E3B296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4403-2169-4B52-BBCC-27DCA0A5C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740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F554-208A-43C1-AEC8-F65444E3B296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4403-2169-4B52-BBCC-27DCA0A5C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845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F554-208A-43C1-AEC8-F65444E3B296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4403-2169-4B52-BBCC-27DCA0A5C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623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9" indent="0">
              <a:buNone/>
              <a:defRPr sz="2000"/>
            </a:lvl4pPr>
            <a:lvl5pPr marL="1828812" indent="0">
              <a:buNone/>
              <a:defRPr sz="2000"/>
            </a:lvl5pPr>
            <a:lvl6pPr marL="2286015" indent="0">
              <a:buNone/>
              <a:defRPr sz="2000"/>
            </a:lvl6pPr>
            <a:lvl7pPr marL="2743218" indent="0">
              <a:buNone/>
              <a:defRPr sz="2000"/>
            </a:lvl7pPr>
            <a:lvl8pPr marL="3200421" indent="0">
              <a:buNone/>
              <a:defRPr sz="2000"/>
            </a:lvl8pPr>
            <a:lvl9pPr marL="3657624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F554-208A-43C1-AEC8-F65444E3B296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4403-2169-4B52-BBCC-27DCA0A5C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8968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4F554-208A-43C1-AEC8-F65444E3B296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F4403-2169-4B52-BBCC-27DCA0A5C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687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2" indent="-228602" algn="l" defTabSz="9144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4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8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10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1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4968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ZXHDGVizmM&amp;ab_channel=%E7%A9%BA%E5%93%81%E4%BD%A0%E5%A5%BD%2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K53mYOeBwM&amp;ab_channel=%E8%A1%8C%E6%94%BF%E9%99%A2%E7%92%B0%E4%BF%9D%E7%BD%B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ZZcXgych68&amp;ab_channel=%E8%A1%8C%E6%94%BF%E9%99%A2%E7%92%B0%E4%BF%9D%E7%BD%B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HHNzcEOD5ic&amp;ab_channel=%E5%8F%B0%E5%A1%91%E4%BC%81%E6%A5%AD%E7%B8%BD%E7%AE%A1%E7%90%86%E8%99%95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MP3gPyluQQ&amp;ab_channel=%E7%A9%BA%E5%93%81%E4%BD%A0%E5%A5%BD%2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字方塊 36">
            <a:extLst>
              <a:ext uri="{FF2B5EF4-FFF2-40B4-BE49-F238E27FC236}">
                <a16:creationId xmlns:a16="http://schemas.microsoft.com/office/drawing/2014/main" id="{DAC9307E-550D-4135-B9DF-57F52AF8D8DA}"/>
              </a:ext>
            </a:extLst>
          </p:cNvPr>
          <p:cNvSpPr txBox="1"/>
          <p:nvPr/>
        </p:nvSpPr>
        <p:spPr>
          <a:xfrm>
            <a:off x="5181600" y="1752600"/>
            <a:ext cx="48013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111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學年度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空氣品質宣導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DE47B7C0-5FB2-46F2-8200-F7F1EE0CBA6F}"/>
              </a:ext>
            </a:extLst>
          </p:cNvPr>
          <p:cNvSpPr txBox="1"/>
          <p:nvPr/>
        </p:nvSpPr>
        <p:spPr>
          <a:xfrm>
            <a:off x="5694561" y="4114800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山豐國小學務處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7"/>
          <p:cNvSpPr/>
          <p:nvPr/>
        </p:nvSpPr>
        <p:spPr>
          <a:xfrm>
            <a:off x="0" y="3748278"/>
            <a:ext cx="5048250" cy="31097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276850" y="2514600"/>
            <a:ext cx="6553200" cy="38245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 marR="109220">
              <a:lnSpc>
                <a:spcPct val="150000"/>
              </a:lnSpc>
              <a:spcBef>
                <a:spcPts val="90"/>
              </a:spcBef>
            </a:pPr>
            <a:r>
              <a:rPr sz="2400" b="1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空氣品質指標為依據監測資</a:t>
            </a:r>
            <a:r>
              <a:rPr sz="2400" b="1" spc="-2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料</a:t>
            </a:r>
            <a:r>
              <a:rPr sz="2400" b="1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將當</a:t>
            </a:r>
            <a:r>
              <a:rPr sz="2400" b="1" spc="-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日</a:t>
            </a:r>
            <a:r>
              <a:rPr sz="2400" b="1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空氣中臭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氧</a:t>
            </a:r>
            <a:r>
              <a:rPr lang="zh-TW" altLang="en-US" sz="2400" b="1" spc="-30" dirty="0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 </a:t>
            </a:r>
            <a:r>
              <a:rPr sz="2400" b="1" spc="-10" dirty="0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(O</a:t>
            </a:r>
            <a:r>
              <a:rPr sz="2400" b="1" spc="-15" baseline="-20833" dirty="0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3</a:t>
            </a:r>
            <a:r>
              <a:rPr sz="2400" b="1" spc="-10" dirty="0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)</a:t>
            </a:r>
            <a:r>
              <a:rPr sz="2400" b="1" dirty="0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、</a:t>
            </a:r>
            <a:r>
              <a:rPr sz="2400" b="1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細懸浮微粒</a:t>
            </a:r>
            <a:r>
              <a:rPr sz="2400" b="1" spc="-5" dirty="0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(PM</a:t>
            </a:r>
            <a:r>
              <a:rPr sz="2400" b="1" spc="-7" baseline="-20833" dirty="0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2.5</a:t>
            </a:r>
            <a:r>
              <a:rPr sz="2400" b="1" spc="-5" dirty="0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)、</a:t>
            </a:r>
            <a:r>
              <a:rPr sz="2400" b="1" spc="-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懸浮微</a:t>
            </a:r>
            <a:r>
              <a:rPr sz="2400" b="1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粒</a:t>
            </a:r>
            <a:r>
              <a:rPr sz="2400" b="1" spc="15" dirty="0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(PM</a:t>
            </a:r>
            <a:r>
              <a:rPr sz="2400" b="1" spc="22" baseline="-20833" dirty="0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10</a:t>
            </a:r>
            <a:r>
              <a:rPr sz="2400" b="1" spc="15" dirty="0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)</a:t>
            </a:r>
            <a:r>
              <a:rPr sz="2400" b="1" dirty="0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、</a:t>
            </a:r>
            <a:endParaRPr sz="2400" dirty="0">
              <a:latin typeface="標楷體" panose="03000509000000000000" pitchFamily="65" charset="-120"/>
              <a:ea typeface="標楷體" panose="03000509000000000000" pitchFamily="65" charset="-120"/>
              <a:cs typeface="Noto Sans CJK HK"/>
            </a:endParaRPr>
          </a:p>
          <a:p>
            <a:pPr marL="38100" marR="30480">
              <a:lnSpc>
                <a:spcPct val="150000"/>
              </a:lnSpc>
              <a:spcBef>
                <a:spcPts val="10"/>
              </a:spcBef>
            </a:pPr>
            <a:r>
              <a:rPr sz="2400" b="1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一氧化碳</a:t>
            </a:r>
            <a:r>
              <a:rPr sz="2400" b="1" spc="-15" dirty="0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(CO)</a:t>
            </a:r>
            <a:r>
              <a:rPr sz="2400" b="1" dirty="0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、</a:t>
            </a:r>
            <a:r>
              <a:rPr sz="2400" b="1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二氧化硫</a:t>
            </a:r>
            <a:r>
              <a:rPr sz="2400" b="1" spc="-25" dirty="0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(SO</a:t>
            </a:r>
            <a:r>
              <a:rPr sz="2400" b="1" spc="-37" baseline="-20833" dirty="0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2</a:t>
            </a:r>
            <a:r>
              <a:rPr sz="2400" b="1" spc="-25" dirty="0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)</a:t>
            </a:r>
            <a:r>
              <a:rPr sz="2400" b="1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及二氧化</a:t>
            </a:r>
            <a:r>
              <a:rPr sz="2400" b="1" spc="590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氮</a:t>
            </a:r>
            <a:r>
              <a:rPr sz="2400" b="1" spc="30" dirty="0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(NO</a:t>
            </a:r>
            <a:r>
              <a:rPr sz="2400" b="1" spc="44" baseline="-20833" dirty="0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2</a:t>
            </a:r>
            <a:r>
              <a:rPr sz="2400" b="1" spc="30" dirty="0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)</a:t>
            </a:r>
            <a:r>
              <a:rPr sz="2400" b="1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濃度等數值，以其對人體健康的影響程度，分別換算出不同污染物之副指標值，再以當日各副指標之最大值為該測站當日之空氣品質指標</a:t>
            </a:r>
            <a:r>
              <a:rPr sz="2400" b="1" spc="585" dirty="0" err="1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值</a:t>
            </a:r>
            <a:r>
              <a:rPr sz="2400" b="1" spc="20" dirty="0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(AQI)</a:t>
            </a:r>
            <a:r>
              <a:rPr sz="2400" b="1" dirty="0"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。</a:t>
            </a:r>
            <a:endParaRPr sz="2400" dirty="0">
              <a:latin typeface="標楷體" panose="03000509000000000000" pitchFamily="65" charset="-120"/>
              <a:ea typeface="標楷體" panose="03000509000000000000" pitchFamily="65" charset="-120"/>
              <a:cs typeface="Noto Sans CJK HK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753600" y="0"/>
            <a:ext cx="2379724" cy="1942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5D2D4ED7-26EF-4BC2-98D6-1C01C2A8888A}"/>
              </a:ext>
            </a:extLst>
          </p:cNvPr>
          <p:cNvSpPr txBox="1"/>
          <p:nvPr/>
        </p:nvSpPr>
        <p:spPr>
          <a:xfrm>
            <a:off x="3505200" y="381000"/>
            <a:ext cx="6248400" cy="14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怎麼知道空氣品質好不好呢？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空氣品質指標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(Air Quality </a:t>
            </a:r>
            <a:r>
              <a:rPr lang="en-US" altLang="zh-TW" sz="2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Index,</a:t>
            </a:r>
            <a:r>
              <a:rPr lang="en-US" altLang="zh-TW" sz="2800" dirty="0" err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AQI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>
            <a:extLst>
              <a:ext uri="{FF2B5EF4-FFF2-40B4-BE49-F238E27FC236}">
                <a16:creationId xmlns:a16="http://schemas.microsoft.com/office/drawing/2014/main" id="{84CD6398-0480-44D8-9FD5-599898EDA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9525"/>
            <a:ext cx="9220200" cy="6858000"/>
          </a:xfrm>
          <a:prstGeom prst="rect">
            <a:avLst/>
          </a:prstGeom>
        </p:spPr>
      </p:pic>
      <p:graphicFrame>
        <p:nvGraphicFramePr>
          <p:cNvPr id="35" name="內容版面配置區 3">
            <a:extLst>
              <a:ext uri="{FF2B5EF4-FFF2-40B4-BE49-F238E27FC236}">
                <a16:creationId xmlns:a16="http://schemas.microsoft.com/office/drawing/2014/main" id="{72D79057-A6AC-42FF-B800-C6EB4E74B6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4200196"/>
              </p:ext>
            </p:extLst>
          </p:nvPr>
        </p:nvGraphicFramePr>
        <p:xfrm>
          <a:off x="2667740" y="1000124"/>
          <a:ext cx="9219460" cy="24384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03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2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29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70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70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50929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 err="1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AQI</a:t>
                      </a:r>
                      <a:endParaRPr lang="en-US" sz="2000" kern="0" dirty="0">
                        <a:effectLst/>
                        <a:latin typeface="華康POP1W7注音字" pitchFamily="82" charset="-120"/>
                        <a:ea typeface="華康POP1W7注音字" pitchFamily="82" charset="-120"/>
                      </a:endParaRP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指標</a:t>
                      </a:r>
                      <a:endParaRPr lang="zh-TW" sz="2000" kern="100" dirty="0">
                        <a:effectLst/>
                        <a:latin typeface="華康POP1W7注音字" pitchFamily="82" charset="-120"/>
                        <a:ea typeface="華康POP1W7注音字" pitchFamily="82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0~50</a:t>
                      </a:r>
                      <a:endParaRPr lang="zh-TW" sz="1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51~100</a:t>
                      </a:r>
                      <a:endParaRPr lang="zh-TW" sz="1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101~150</a:t>
                      </a:r>
                      <a:endParaRPr lang="zh-TW" sz="1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151~200</a:t>
                      </a:r>
                      <a:endParaRPr lang="zh-TW" sz="1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201~300</a:t>
                      </a:r>
                      <a:endParaRPr lang="zh-TW" sz="1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301~500</a:t>
                      </a:r>
                      <a:endParaRPr lang="zh-TW" sz="1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7092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對健康的</a:t>
                      </a:r>
                      <a:endParaRPr lang="zh-TW" sz="2000" kern="100" dirty="0">
                        <a:effectLst/>
                        <a:latin typeface="華康POP1W7注音字" pitchFamily="82" charset="-120"/>
                        <a:ea typeface="華康POP1W7注音字" pitchFamily="82" charset="-120"/>
                      </a:endParaRP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影響</a:t>
                      </a:r>
                      <a:endParaRPr lang="zh-TW" sz="2000" kern="100" dirty="0">
                        <a:effectLst/>
                        <a:latin typeface="華康POP1W7注音字" pitchFamily="82" charset="-120"/>
                        <a:ea typeface="華康POP1W7注音字" pitchFamily="82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良好</a:t>
                      </a:r>
                      <a:endParaRPr lang="zh-TW" sz="1800" kern="100" dirty="0">
                        <a:effectLst/>
                        <a:latin typeface="華康POP1W7注音字" pitchFamily="82" charset="-120"/>
                        <a:ea typeface="華康POP1W7注音字" pitchFamily="82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普通</a:t>
                      </a:r>
                      <a:endParaRPr lang="zh-TW" sz="1800" kern="100" dirty="0">
                        <a:effectLst/>
                        <a:latin typeface="華康POP1W7注音字" pitchFamily="82" charset="-120"/>
                        <a:ea typeface="華康POP1W7注音字" pitchFamily="82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對敏感族群</a:t>
                      </a:r>
                      <a:br>
                        <a:rPr lang="en-US" sz="18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</a:br>
                      <a:r>
                        <a:rPr lang="zh-TW" sz="18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不健康</a:t>
                      </a:r>
                      <a:endParaRPr lang="zh-TW" sz="1800" kern="100" dirty="0">
                        <a:effectLst/>
                        <a:latin typeface="華康POP1W7注音字" pitchFamily="82" charset="-120"/>
                        <a:ea typeface="華康POP1W7注音字" pitchFamily="82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對所有族群</a:t>
                      </a:r>
                      <a:br>
                        <a:rPr lang="en-US" sz="18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</a:br>
                      <a:r>
                        <a:rPr lang="zh-TW" sz="18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不健康</a:t>
                      </a:r>
                      <a:endParaRPr lang="zh-TW" sz="1800" kern="100" dirty="0">
                        <a:effectLst/>
                        <a:latin typeface="華康POP1W7注音字" pitchFamily="82" charset="-120"/>
                        <a:ea typeface="華康POP1W7注音字" pitchFamily="82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非常</a:t>
                      </a:r>
                      <a:br>
                        <a:rPr lang="en-US" sz="18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</a:br>
                      <a:r>
                        <a:rPr lang="zh-TW" sz="18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不健康</a:t>
                      </a:r>
                      <a:endParaRPr lang="zh-TW" sz="1800" kern="100" dirty="0">
                        <a:effectLst/>
                        <a:latin typeface="華康POP1W7注音字" pitchFamily="82" charset="-120"/>
                        <a:ea typeface="華康POP1W7注音字" pitchFamily="82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危害</a:t>
                      </a:r>
                      <a:endParaRPr lang="zh-TW" sz="1800" kern="100" dirty="0">
                        <a:effectLst/>
                        <a:latin typeface="華康POP1W7注音字" pitchFamily="82" charset="-120"/>
                        <a:ea typeface="華康POP1W7注音字" pitchFamily="82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379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代表顏色</a:t>
                      </a:r>
                      <a:endParaRPr lang="zh-TW" sz="2000" kern="100" dirty="0">
                        <a:effectLst/>
                        <a:latin typeface="華康POP1W7注音字" pitchFamily="82" charset="-120"/>
                        <a:ea typeface="華康POP1W7注音字" pitchFamily="82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綠</a:t>
                      </a:r>
                      <a:endParaRPr lang="en-US" sz="2000" kern="0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新細明體"/>
                      </a:endParaRPr>
                    </a:p>
                  </a:txBody>
                  <a:tcPr marL="59063" marR="59063" marT="0" marB="0" anchor="ctr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黃</a:t>
                      </a:r>
                      <a:endParaRPr lang="en-US" sz="2000" kern="0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新細明體"/>
                      </a:endParaRPr>
                    </a:p>
                  </a:txBody>
                  <a:tcPr marL="59063" marR="59063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橘</a:t>
                      </a:r>
                      <a:endParaRPr lang="en-US" sz="2000" kern="0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新細明體"/>
                      </a:endParaRPr>
                    </a:p>
                  </a:txBody>
                  <a:tcPr marL="59063" marR="59063" marT="0" marB="0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紅</a:t>
                      </a:r>
                      <a:endParaRPr lang="en-US" sz="2000" kern="0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新細明體"/>
                      </a:endParaRPr>
                    </a:p>
                  </a:txBody>
                  <a:tcPr marL="59063" marR="59063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紫</a:t>
                      </a:r>
                      <a:endParaRPr lang="en-US" sz="2000" kern="0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新細明體"/>
                      </a:endParaRPr>
                    </a:p>
                  </a:txBody>
                  <a:tcPr marL="59063" marR="59063" marT="0" marB="0" anchor="ctr"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褐紅</a:t>
                      </a:r>
                      <a:endParaRPr lang="en-US" sz="2000" kern="0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新細明體"/>
                      </a:endParaRPr>
                    </a:p>
                  </a:txBody>
                  <a:tcPr marL="59063" marR="59063" marT="0" marB="0" anchor="ctr"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46"/>
          <p:cNvSpPr/>
          <p:nvPr/>
        </p:nvSpPr>
        <p:spPr>
          <a:xfrm>
            <a:off x="2590800" y="2232662"/>
            <a:ext cx="9477756" cy="44729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1A7BC8CC-B17B-49DD-A592-9A491D528FAD}"/>
              </a:ext>
            </a:extLst>
          </p:cNvPr>
          <p:cNvSpPr txBox="1"/>
          <p:nvPr/>
        </p:nvSpPr>
        <p:spPr>
          <a:xfrm>
            <a:off x="4416060" y="152400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如何知道空氣品質指標？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DD5A892-F7B3-47C0-A60B-211A132AFC56}"/>
              </a:ext>
            </a:extLst>
          </p:cNvPr>
          <p:cNvSpPr txBox="1"/>
          <p:nvPr/>
        </p:nvSpPr>
        <p:spPr>
          <a:xfrm>
            <a:off x="4038600" y="1007865"/>
            <a:ext cx="72010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行政院環境保護署 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空氣品質監測網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https://airtw.epa.gov.tw/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1685C7F-3560-45BF-B64E-CA3BD9E7C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613969"/>
            <a:ext cx="7487695" cy="56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23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object 42"/>
          <p:cNvGrpSpPr/>
          <p:nvPr/>
        </p:nvGrpSpPr>
        <p:grpSpPr>
          <a:xfrm>
            <a:off x="195071" y="2383535"/>
            <a:ext cx="5543550" cy="4474845"/>
            <a:chOff x="195071" y="2383535"/>
            <a:chExt cx="5543550" cy="4474845"/>
          </a:xfrm>
        </p:grpSpPr>
        <p:sp>
          <p:nvSpPr>
            <p:cNvPr id="43" name="object 43"/>
            <p:cNvSpPr/>
            <p:nvPr/>
          </p:nvSpPr>
          <p:spPr>
            <a:xfrm>
              <a:off x="195071" y="5945127"/>
              <a:ext cx="5543550" cy="91287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210311" y="2383535"/>
              <a:ext cx="5515356" cy="35722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5853684" y="126492"/>
            <a:ext cx="6230620" cy="6731634"/>
            <a:chOff x="5853684" y="126492"/>
            <a:chExt cx="6230620" cy="6731634"/>
          </a:xfrm>
        </p:grpSpPr>
        <p:sp>
          <p:nvSpPr>
            <p:cNvPr id="46" name="object 46"/>
            <p:cNvSpPr/>
            <p:nvPr/>
          </p:nvSpPr>
          <p:spPr>
            <a:xfrm>
              <a:off x="5853684" y="1443228"/>
              <a:ext cx="3133343" cy="54147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5879592" y="1469135"/>
              <a:ext cx="3031236" cy="538886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9023604" y="126492"/>
              <a:ext cx="3060192" cy="544220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43CBACA1-E292-4312-98BC-313BC726F38D}"/>
              </a:ext>
            </a:extLst>
          </p:cNvPr>
          <p:cNvSpPr txBox="1"/>
          <p:nvPr/>
        </p:nvSpPr>
        <p:spPr>
          <a:xfrm>
            <a:off x="3178080" y="97917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如何知道空氣品質指標？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E0B5C187-22F0-45AF-9FD8-B9F821FF8422}"/>
              </a:ext>
            </a:extLst>
          </p:cNvPr>
          <p:cNvSpPr txBox="1"/>
          <p:nvPr/>
        </p:nvSpPr>
        <p:spPr>
          <a:xfrm>
            <a:off x="3733800" y="796897"/>
            <a:ext cx="3762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環境即時通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APP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hlinkClick r:id="rId3"/>
            <a:extLst>
              <a:ext uri="{FF2B5EF4-FFF2-40B4-BE49-F238E27FC236}">
                <a16:creationId xmlns:a16="http://schemas.microsoft.com/office/drawing/2014/main" id="{C49878BF-969F-4132-A1BC-1A4B3C58B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590" y="990600"/>
            <a:ext cx="7696759" cy="48768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B478232-8503-4E4F-A8A6-FE76A28A3801}"/>
              </a:ext>
            </a:extLst>
          </p:cNvPr>
          <p:cNvSpPr txBox="1"/>
          <p:nvPr/>
        </p:nvSpPr>
        <p:spPr>
          <a:xfrm>
            <a:off x="630651" y="914400"/>
            <a:ext cx="24929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影片欣賞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點選圖片</a:t>
            </a:r>
            <a:r>
              <a:rPr lang="en-US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60356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字方塊 33">
            <a:extLst>
              <a:ext uri="{FF2B5EF4-FFF2-40B4-BE49-F238E27FC236}">
                <a16:creationId xmlns:a16="http://schemas.microsoft.com/office/drawing/2014/main" id="{0ECD453B-E88E-4AE2-BA55-849B7E9D5C49}"/>
              </a:ext>
            </a:extLst>
          </p:cNvPr>
          <p:cNvSpPr txBox="1"/>
          <p:nvPr/>
        </p:nvSpPr>
        <p:spPr>
          <a:xfrm>
            <a:off x="3685957" y="206529"/>
            <a:ext cx="63914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如何知道空氣品質指標？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70D3988B-261F-4FA9-BB6D-A7190F0D01D9}"/>
              </a:ext>
            </a:extLst>
          </p:cNvPr>
          <p:cNvSpPr txBox="1"/>
          <p:nvPr/>
        </p:nvSpPr>
        <p:spPr>
          <a:xfrm>
            <a:off x="152400" y="1219200"/>
            <a:ext cx="3101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學校中廊電視牆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空氣品質資訊</a:t>
            </a:r>
            <a:endParaRPr lang="en-US" altLang="zh-TW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29F8C18B-AEC5-41BB-9C69-0461D90AD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5" t="8772" r="-14" b="9796"/>
          <a:stretch/>
        </p:blipFill>
        <p:spPr>
          <a:xfrm>
            <a:off x="3685957" y="1014070"/>
            <a:ext cx="7750188" cy="5005730"/>
          </a:xfrm>
          <a:prstGeom prst="rect">
            <a:avLst/>
          </a:prstGeom>
        </p:spPr>
      </p:pic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1A82F239-82DC-42C3-BA55-C3FE38D2AC11}"/>
              </a:ext>
            </a:extLst>
          </p:cNvPr>
          <p:cNvSpPr/>
          <p:nvPr/>
        </p:nvSpPr>
        <p:spPr>
          <a:xfrm>
            <a:off x="8458200" y="3405746"/>
            <a:ext cx="1219200" cy="13716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EFF44B3-3CE3-487E-A2C4-EF7FC4163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76200" y="3400425"/>
            <a:ext cx="5386888" cy="3517763"/>
          </a:xfrm>
          <a:prstGeom prst="rect">
            <a:avLst/>
          </a:prstGeom>
        </p:spPr>
      </p:pic>
      <p:sp>
        <p:nvSpPr>
          <p:cNvPr id="71" name="文字方塊 70">
            <a:extLst>
              <a:ext uri="{FF2B5EF4-FFF2-40B4-BE49-F238E27FC236}">
                <a16:creationId xmlns:a16="http://schemas.microsoft.com/office/drawing/2014/main" id="{FC626AD5-A0C3-47C9-B9E0-C1A24956633C}"/>
              </a:ext>
            </a:extLst>
          </p:cNvPr>
          <p:cNvSpPr txBox="1"/>
          <p:nvPr/>
        </p:nvSpPr>
        <p:spPr>
          <a:xfrm>
            <a:off x="4038600" y="457200"/>
            <a:ext cx="75200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面對空氣汙染如何自我防護？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34F622E5-1383-4F96-840D-2BDC57EC7FDB}"/>
              </a:ext>
            </a:extLst>
          </p:cNvPr>
          <p:cNvSpPr txBox="1"/>
          <p:nvPr/>
        </p:nvSpPr>
        <p:spPr>
          <a:xfrm>
            <a:off x="4419600" y="1447800"/>
            <a:ext cx="7010400" cy="454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戴口罩。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待在室內，減少外出。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由室外進入室內時，可加強個人衛生防護，例如洗手、洗臉、清潔鼻腔。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運動提升免疫力。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多喝水促進代謝。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注意學校電視牆空氣品質資訊。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3"/>
            <a:extLst>
              <a:ext uri="{FF2B5EF4-FFF2-40B4-BE49-F238E27FC236}">
                <a16:creationId xmlns:a16="http://schemas.microsoft.com/office/drawing/2014/main" id="{C04F4807-B8FB-48C1-BB91-7261B6E64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838200"/>
            <a:ext cx="8089576" cy="51816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3205203-261E-4180-ABCB-61A7671501AB}"/>
              </a:ext>
            </a:extLst>
          </p:cNvPr>
          <p:cNvSpPr txBox="1"/>
          <p:nvPr/>
        </p:nvSpPr>
        <p:spPr>
          <a:xfrm>
            <a:off x="521024" y="990600"/>
            <a:ext cx="24929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影片欣賞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點選圖片</a:t>
            </a:r>
            <a:r>
              <a:rPr lang="en-US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37597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object 22"/>
          <p:cNvGrpSpPr/>
          <p:nvPr/>
        </p:nvGrpSpPr>
        <p:grpSpPr>
          <a:xfrm>
            <a:off x="107823" y="4393693"/>
            <a:ext cx="3876675" cy="2241550"/>
            <a:chOff x="51815" y="3654552"/>
            <a:chExt cx="3876675" cy="2241550"/>
          </a:xfrm>
        </p:grpSpPr>
        <p:sp>
          <p:nvSpPr>
            <p:cNvPr id="23" name="object 23"/>
            <p:cNvSpPr/>
            <p:nvPr/>
          </p:nvSpPr>
          <p:spPr>
            <a:xfrm>
              <a:off x="51815" y="3654552"/>
              <a:ext cx="3876294" cy="224104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9248" y="3681984"/>
              <a:ext cx="3823716" cy="21884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5" name="object 25"/>
          <p:cNvSpPr/>
          <p:nvPr/>
        </p:nvSpPr>
        <p:spPr>
          <a:xfrm>
            <a:off x="4117467" y="4419600"/>
            <a:ext cx="2883408" cy="2179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159372" y="4419600"/>
            <a:ext cx="4933187" cy="21899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35256" y="1447037"/>
            <a:ext cx="3742944" cy="27736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7D41038F-CE5C-41A0-9E33-02C2382920C1}"/>
              </a:ext>
            </a:extLst>
          </p:cNvPr>
          <p:cNvSpPr txBox="1"/>
          <p:nvPr/>
        </p:nvSpPr>
        <p:spPr>
          <a:xfrm>
            <a:off x="4117467" y="1200949"/>
            <a:ext cx="7467599" cy="2324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完成</a:t>
            </a:r>
            <a:r>
              <a:rPr lang="zh-TW" altLang="en-US" sz="36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空氣品質學習單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後，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請在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3/31(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交至學務處衛生組。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獲選優良作品者，可領取小禮物！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595616" y="6576364"/>
            <a:ext cx="2743200" cy="13970"/>
          </a:xfrm>
          <a:custGeom>
            <a:avLst/>
            <a:gdLst/>
            <a:ahLst/>
            <a:cxnLst/>
            <a:rect l="l" t="t" r="r" b="b"/>
            <a:pathLst>
              <a:path w="2743200" h="13970">
                <a:moveTo>
                  <a:pt x="2743200" y="0"/>
                </a:moveTo>
                <a:lnTo>
                  <a:pt x="0" y="0"/>
                </a:lnTo>
                <a:lnTo>
                  <a:pt x="0" y="13716"/>
                </a:lnTo>
                <a:lnTo>
                  <a:pt x="2743200" y="13716"/>
                </a:lnTo>
                <a:lnTo>
                  <a:pt x="2743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54ED4F5-7DF7-4404-9872-2ED8CE005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600200"/>
            <a:ext cx="6340197" cy="472986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108979C-9457-470F-BAD0-E8527AB54EC0}"/>
              </a:ext>
            </a:extLst>
          </p:cNvPr>
          <p:cNvSpPr txBox="1"/>
          <p:nvPr/>
        </p:nvSpPr>
        <p:spPr>
          <a:xfrm>
            <a:off x="228600" y="684395"/>
            <a:ext cx="63401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今天的空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氣好嗎？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標題 1"/>
          <p:cNvSpPr>
            <a:spLocks noGrp="1"/>
          </p:cNvSpPr>
          <p:nvPr>
            <p:ph type="title"/>
          </p:nvPr>
        </p:nvSpPr>
        <p:spPr>
          <a:xfrm>
            <a:off x="1706081" y="251610"/>
            <a:ext cx="3595676" cy="1005250"/>
          </a:xfrm>
        </p:spPr>
        <p:txBody>
          <a:bodyPr>
            <a:normAutofit/>
          </a:bodyPr>
          <a:lstStyle/>
          <a:p>
            <a:r>
              <a:rPr lang="zh-TW" altLang="zh-TW" sz="3266" dirty="0">
                <a:latin typeface="華康POP1體W7" panose="040B0709000000000000" pitchFamily="81" charset="-120"/>
                <a:ea typeface="華康POP1體W7" panose="040B0709000000000000" pitchFamily="81" charset="-120"/>
              </a:rPr>
              <a:t>認識空氣品質指標</a:t>
            </a:r>
            <a:br>
              <a:rPr lang="en-US" altLang="zh-TW" sz="3266" dirty="0">
                <a:latin typeface="華康POP1體W7" panose="040B0709000000000000" pitchFamily="81" charset="-120"/>
                <a:ea typeface="華康POP1體W7" panose="040B0709000000000000" pitchFamily="81" charset="-120"/>
              </a:rPr>
            </a:br>
            <a:endParaRPr lang="zh-TW" altLang="en-US" sz="1814" dirty="0">
              <a:latin typeface="華康POP1體W7" panose="040B0709000000000000" pitchFamily="81" charset="-120"/>
              <a:ea typeface="華康POP1體W7" panose="040B0709000000000000" pitchFamily="81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784043" y="1474802"/>
          <a:ext cx="8835047" cy="255310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72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83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83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83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83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83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7875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 err="1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AQI</a:t>
                      </a:r>
                      <a:endParaRPr lang="en-US" sz="2000" kern="0" dirty="0">
                        <a:effectLst/>
                        <a:latin typeface="華康POP1W7注音字" pitchFamily="82" charset="-120"/>
                        <a:ea typeface="華康POP1W7注音字" pitchFamily="82" charset="-120"/>
                      </a:endParaRP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指標</a:t>
                      </a:r>
                      <a:endParaRPr lang="zh-TW" sz="2000" kern="100" dirty="0">
                        <a:effectLst/>
                        <a:latin typeface="華康POP1W7注音字" pitchFamily="82" charset="-120"/>
                        <a:ea typeface="華康POP1W7注音字" pitchFamily="82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0~50</a:t>
                      </a:r>
                      <a:endParaRPr lang="zh-TW" sz="1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51~100</a:t>
                      </a:r>
                      <a:endParaRPr lang="zh-TW" sz="1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101~150</a:t>
                      </a:r>
                      <a:endParaRPr lang="zh-TW" sz="1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151~200</a:t>
                      </a:r>
                      <a:endParaRPr lang="zh-TW" sz="1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201~300</a:t>
                      </a:r>
                      <a:endParaRPr lang="zh-TW" sz="1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301~500</a:t>
                      </a:r>
                      <a:endParaRPr lang="zh-TW" sz="1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8026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對健康的</a:t>
                      </a:r>
                      <a:endParaRPr lang="zh-TW" sz="2000" kern="100" dirty="0">
                        <a:effectLst/>
                        <a:latin typeface="華康POP1W7注音字" pitchFamily="82" charset="-120"/>
                        <a:ea typeface="華康POP1W7注音字" pitchFamily="82" charset="-120"/>
                      </a:endParaRP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影響</a:t>
                      </a:r>
                      <a:endParaRPr lang="zh-TW" sz="2000" kern="100" dirty="0">
                        <a:effectLst/>
                        <a:latin typeface="華康POP1W7注音字" pitchFamily="82" charset="-120"/>
                        <a:ea typeface="華康POP1W7注音字" pitchFamily="82" charset="-120"/>
                        <a:cs typeface="Times New Roman"/>
                      </a:endParaRPr>
                    </a:p>
                  </a:txBody>
                  <a:tcPr marL="59063" marR="590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良好</a:t>
                      </a:r>
                      <a:endParaRPr lang="zh-TW" sz="1800" kern="100" dirty="0">
                        <a:effectLst/>
                        <a:latin typeface="華康POP1W7注音字" pitchFamily="82" charset="-120"/>
                        <a:ea typeface="華康POP1W7注音字" pitchFamily="82" charset="-120"/>
                        <a:cs typeface="Times New Roman"/>
                      </a:endParaRPr>
                    </a:p>
                  </a:txBody>
                  <a:tcPr marL="59063" marR="590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普通</a:t>
                      </a:r>
                      <a:endParaRPr lang="zh-TW" sz="1800" kern="100" dirty="0">
                        <a:effectLst/>
                        <a:latin typeface="華康POP1W7注音字" pitchFamily="82" charset="-120"/>
                        <a:ea typeface="華康POP1W7注音字" pitchFamily="82" charset="-120"/>
                        <a:cs typeface="Times New Roman"/>
                      </a:endParaRPr>
                    </a:p>
                  </a:txBody>
                  <a:tcPr marL="59063" marR="590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對敏感族群</a:t>
                      </a:r>
                      <a:br>
                        <a:rPr lang="en-US" sz="18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</a:br>
                      <a:r>
                        <a:rPr lang="zh-TW" sz="18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不健康</a:t>
                      </a:r>
                      <a:endParaRPr lang="zh-TW" sz="1800" kern="100" dirty="0">
                        <a:effectLst/>
                        <a:latin typeface="華康POP1W7注音字" pitchFamily="82" charset="-120"/>
                        <a:ea typeface="華康POP1W7注音字" pitchFamily="82" charset="-120"/>
                        <a:cs typeface="Times New Roman"/>
                      </a:endParaRPr>
                    </a:p>
                  </a:txBody>
                  <a:tcPr marL="59063" marR="590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對所有族群</a:t>
                      </a:r>
                      <a:br>
                        <a:rPr lang="en-US" sz="18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</a:br>
                      <a:r>
                        <a:rPr lang="zh-TW" sz="18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不健康</a:t>
                      </a:r>
                      <a:endParaRPr lang="zh-TW" sz="1800" kern="100" dirty="0">
                        <a:effectLst/>
                        <a:latin typeface="華康POP1W7注音字" pitchFamily="82" charset="-120"/>
                        <a:ea typeface="華康POP1W7注音字" pitchFamily="82" charset="-120"/>
                        <a:cs typeface="Times New Roman"/>
                      </a:endParaRPr>
                    </a:p>
                  </a:txBody>
                  <a:tcPr marL="59063" marR="590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非常</a:t>
                      </a:r>
                      <a:br>
                        <a:rPr lang="en-US" sz="18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</a:br>
                      <a:r>
                        <a:rPr lang="zh-TW" sz="18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不健康</a:t>
                      </a:r>
                      <a:endParaRPr lang="zh-TW" sz="1800" kern="100" dirty="0">
                        <a:effectLst/>
                        <a:latin typeface="華康POP1W7注音字" pitchFamily="82" charset="-120"/>
                        <a:ea typeface="華康POP1W7注音字" pitchFamily="82" charset="-120"/>
                        <a:cs typeface="Times New Roman"/>
                      </a:endParaRPr>
                    </a:p>
                  </a:txBody>
                  <a:tcPr marL="59063" marR="590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危害</a:t>
                      </a:r>
                      <a:endParaRPr lang="zh-TW" sz="1800" kern="100" dirty="0">
                        <a:effectLst/>
                        <a:latin typeface="華康POP1W7注音字" pitchFamily="82" charset="-120"/>
                        <a:ea typeface="華康POP1W7注音字" pitchFamily="82" charset="-120"/>
                        <a:cs typeface="Times New Roman"/>
                      </a:endParaRPr>
                    </a:p>
                  </a:txBody>
                  <a:tcPr marL="59063" marR="5906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603">
                <a:tc row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華康POP1W7注音字" pitchFamily="82" charset="-120"/>
                          <a:ea typeface="華康POP1W7注音字" pitchFamily="82" charset="-120"/>
                        </a:rPr>
                        <a:t>代表顏色</a:t>
                      </a:r>
                      <a:endParaRPr lang="zh-TW" sz="2000" kern="100" dirty="0">
                        <a:effectLst/>
                        <a:latin typeface="華康POP1W7注音字" pitchFamily="82" charset="-120"/>
                        <a:ea typeface="華康POP1W7注音字" pitchFamily="82" charset="-120"/>
                        <a:cs typeface="Times New Roman"/>
                      </a:endParaRPr>
                    </a:p>
                  </a:txBody>
                  <a:tcPr marL="59063" marR="590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kern="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綠</a:t>
                      </a:r>
                      <a:endParaRPr lang="en-US" sz="1800" kern="0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新細明體"/>
                      </a:endParaRPr>
                    </a:p>
                  </a:txBody>
                  <a:tcPr marL="53581" marR="5358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(          )</a:t>
                      </a:r>
                      <a:endParaRPr lang="en-US" sz="1800" kern="0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新細明體"/>
                      </a:endParaRPr>
                    </a:p>
                  </a:txBody>
                  <a:tcPr marL="53581" marR="5358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kern="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橘</a:t>
                      </a:r>
                      <a:endParaRPr lang="en-US" sz="1800" kern="0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新細明體"/>
                      </a:endParaRPr>
                    </a:p>
                  </a:txBody>
                  <a:tcPr marL="53581" marR="5358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(          )</a:t>
                      </a:r>
                    </a:p>
                  </a:txBody>
                  <a:tcPr marL="53581" marR="5358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(          )</a:t>
                      </a:r>
                    </a:p>
                  </a:txBody>
                  <a:tcPr marL="53581" marR="5358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kern="0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/>
                        </a:rPr>
                        <a:t>褐紅</a:t>
                      </a:r>
                      <a:endParaRPr lang="en-US" sz="1800" kern="0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新細明體"/>
                      </a:endParaRPr>
                    </a:p>
                  </a:txBody>
                  <a:tcPr marL="53581" marR="53581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60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59063" marR="590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59063" marR="590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59063" marR="590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59063" marR="590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59063" marR="590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59063" marR="59063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7789134"/>
                  </a:ext>
                </a:extLst>
              </a:tr>
            </a:tbl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C6694C10-2A7A-48DF-848A-D6C31374B104}"/>
              </a:ext>
            </a:extLst>
          </p:cNvPr>
          <p:cNvSpPr txBox="1"/>
          <p:nvPr/>
        </p:nvSpPr>
        <p:spPr>
          <a:xfrm>
            <a:off x="5947910" y="247336"/>
            <a:ext cx="4148893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4772"/>
            <a:r>
              <a:rPr lang="zh-TW" altLang="en-US" sz="1814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班級：           座號：     姓名：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45BCE33-60CE-4951-B608-9D20357F4017}"/>
              </a:ext>
            </a:extLst>
          </p:cNvPr>
          <p:cNvSpPr/>
          <p:nvPr/>
        </p:nvSpPr>
        <p:spPr>
          <a:xfrm>
            <a:off x="1784043" y="1061566"/>
            <a:ext cx="3541354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4772"/>
            <a:r>
              <a:rPr lang="zh-TW" altLang="en-US" sz="1633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一、</a:t>
            </a:r>
            <a:r>
              <a:rPr lang="zh-TW" altLang="zh-TW" sz="1633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請</a:t>
            </a:r>
            <a:r>
              <a:rPr lang="zh-TW" altLang="en-US" sz="1633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 </a:t>
            </a:r>
            <a:r>
              <a:rPr lang="zh-TW" altLang="en-US" sz="1633" b="1" u="sng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填寫 </a:t>
            </a:r>
            <a:r>
              <a:rPr lang="zh-TW" altLang="en-US" sz="1633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並 </a:t>
            </a:r>
            <a:r>
              <a:rPr lang="zh-TW" altLang="zh-TW" sz="1633" b="1" u="sng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塗上</a:t>
            </a:r>
            <a:r>
              <a:rPr lang="zh-TW" altLang="en-US" sz="1633" b="1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 </a:t>
            </a:r>
            <a:r>
              <a:rPr lang="zh-TW" altLang="zh-TW" sz="1633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相符合的顏色</a:t>
            </a:r>
            <a:endParaRPr lang="zh-TW" altLang="en-US" sz="1633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1490659-BE2B-4F71-BE3D-61449E9DB94F}"/>
              </a:ext>
            </a:extLst>
          </p:cNvPr>
          <p:cNvSpPr/>
          <p:nvPr/>
        </p:nvSpPr>
        <p:spPr>
          <a:xfrm>
            <a:off x="1784043" y="4055490"/>
            <a:ext cx="4067139" cy="11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4772">
              <a:lnSpc>
                <a:spcPct val="150000"/>
              </a:lnSpc>
            </a:pPr>
            <a:r>
              <a:rPr lang="zh-TW" altLang="en-US" sz="1633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二、學校空氣品質資訊在哪裡？</a:t>
            </a:r>
            <a:r>
              <a:rPr lang="en-US" altLang="zh-TW" sz="1633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(</a:t>
            </a:r>
            <a:r>
              <a:rPr lang="zh-TW" altLang="en-US" sz="1633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請在□</a:t>
            </a:r>
            <a:r>
              <a:rPr lang="en-US" altLang="zh-TW" sz="1633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V)</a:t>
            </a:r>
          </a:p>
          <a:p>
            <a:pPr defTabSz="414772">
              <a:lnSpc>
                <a:spcPct val="150000"/>
              </a:lnSpc>
            </a:pPr>
            <a:r>
              <a:rPr lang="zh-TW" altLang="en-US" sz="1633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    </a:t>
            </a:r>
            <a:r>
              <a:rPr lang="en-US" altLang="zh-TW" sz="1633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1.</a:t>
            </a:r>
            <a:r>
              <a:rPr lang="zh-TW" altLang="en-US" sz="1633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□中廊的電視牆</a:t>
            </a:r>
            <a:endParaRPr lang="en-US" altLang="zh-TW" sz="1633" dirty="0">
              <a:solidFill>
                <a:prstClr val="black"/>
              </a:solidFill>
              <a:latin typeface="華康POP1體W7" panose="040B0709000000000000" pitchFamily="81" charset="-120"/>
              <a:ea typeface="華康POP1體W7" panose="040B0709000000000000" pitchFamily="81" charset="-120"/>
            </a:endParaRPr>
          </a:p>
          <a:p>
            <a:pPr defTabSz="414772">
              <a:lnSpc>
                <a:spcPct val="150000"/>
              </a:lnSpc>
            </a:pPr>
            <a:r>
              <a:rPr lang="zh-TW" altLang="en-US" sz="1633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    </a:t>
            </a:r>
            <a:r>
              <a:rPr lang="en-US" altLang="zh-TW" sz="1633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2.</a:t>
            </a:r>
            <a:r>
              <a:rPr lang="zh-TW" altLang="en-US" sz="1633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□警衛室前</a:t>
            </a:r>
            <a:endParaRPr lang="zh-TW" altLang="en-US" sz="1633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1A52182-73F9-44FF-9628-8A940F48A630}"/>
              </a:ext>
            </a:extLst>
          </p:cNvPr>
          <p:cNvSpPr/>
          <p:nvPr/>
        </p:nvSpPr>
        <p:spPr>
          <a:xfrm>
            <a:off x="1784043" y="5345356"/>
            <a:ext cx="4487126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4772"/>
            <a:r>
              <a:rPr lang="zh-TW" altLang="en-US" sz="1633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三、面對空氣汙染如何自我防護？</a:t>
            </a:r>
            <a:r>
              <a:rPr lang="en-US" altLang="zh-TW" sz="1633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(</a:t>
            </a:r>
            <a:r>
              <a:rPr lang="zh-TW" altLang="en-US" sz="1633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請寫出</a:t>
            </a:r>
            <a:r>
              <a:rPr lang="en-US" altLang="zh-TW" sz="1633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2</a:t>
            </a:r>
            <a:r>
              <a:rPr lang="zh-TW" altLang="en-US" sz="1633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項</a:t>
            </a:r>
            <a:r>
              <a:rPr lang="en-US" altLang="zh-TW" sz="1633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)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6AEFC3E-5524-48AE-9BA7-A95D32560EAF}"/>
              </a:ext>
            </a:extLst>
          </p:cNvPr>
          <p:cNvGraphicFramePr>
            <a:graphicFrameLocks noGrp="1"/>
          </p:cNvGraphicFramePr>
          <p:nvPr/>
        </p:nvGraphicFramePr>
        <p:xfrm>
          <a:off x="2002758" y="5649946"/>
          <a:ext cx="8397618" cy="9188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97618">
                  <a:extLst>
                    <a:ext uri="{9D8B030D-6E8A-4147-A177-3AD203B41FA5}">
                      <a16:colId xmlns:a16="http://schemas.microsoft.com/office/drawing/2014/main" val="501098267"/>
                    </a:ext>
                  </a:extLst>
                </a:gridCol>
              </a:tblGrid>
              <a:tr h="459423"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1.</a:t>
                      </a:r>
                      <a:endParaRPr lang="zh-TW" altLang="en-US" sz="1600" dirty="0"/>
                    </a:p>
                  </a:txBody>
                  <a:tcPr marL="82953" marR="82953" marT="41476" marB="4147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8822571"/>
                  </a:ext>
                </a:extLst>
              </a:tr>
              <a:tr h="459423"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2.</a:t>
                      </a:r>
                      <a:endParaRPr lang="zh-TW" altLang="en-US" sz="1600" dirty="0"/>
                    </a:p>
                  </a:txBody>
                  <a:tcPr marL="82953" marR="82953" marT="41476" marB="4147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5869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3882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字方塊 32">
            <a:extLst>
              <a:ext uri="{FF2B5EF4-FFF2-40B4-BE49-F238E27FC236}">
                <a16:creationId xmlns:a16="http://schemas.microsoft.com/office/drawing/2014/main" id="{BA64FA0D-3445-4482-BBBD-5A0C3050D073}"/>
              </a:ext>
            </a:extLst>
          </p:cNvPr>
          <p:cNvSpPr txBox="1"/>
          <p:nvPr/>
        </p:nvSpPr>
        <p:spPr>
          <a:xfrm>
            <a:off x="3657600" y="304800"/>
            <a:ext cx="571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為什麼空氣品質不好時，天空是灰灰霧霧？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C9A8BE9A-6A15-45D6-B7B3-C5E273D802E3}"/>
              </a:ext>
            </a:extLst>
          </p:cNvPr>
          <p:cNvSpPr txBox="1"/>
          <p:nvPr/>
        </p:nvSpPr>
        <p:spPr>
          <a:xfrm>
            <a:off x="3962400" y="2133600"/>
            <a:ext cx="7272626" cy="3699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這是空氣汙染的現象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空氣存在許多對人體健康或生活環境有害的物質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包括懸浮微粒、細懸浮微粒、二氧化硫、二氧化氮、臭氧、一氧化碳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3"/>
            <a:extLst>
              <a:ext uri="{FF2B5EF4-FFF2-40B4-BE49-F238E27FC236}">
                <a16:creationId xmlns:a16="http://schemas.microsoft.com/office/drawing/2014/main" id="{7C7E32F8-02A7-4894-AC8E-88DA4B0A0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778345"/>
            <a:ext cx="8164143" cy="530130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87B7198-CFB9-4F15-B201-14AA3ACE1975}"/>
              </a:ext>
            </a:extLst>
          </p:cNvPr>
          <p:cNvSpPr txBox="1"/>
          <p:nvPr/>
        </p:nvSpPr>
        <p:spPr>
          <a:xfrm>
            <a:off x="553729" y="990600"/>
            <a:ext cx="24929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影片欣賞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點選圖片</a:t>
            </a:r>
            <a:r>
              <a:rPr lang="en-US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93205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8673F89-2838-4572-A781-9D4E7204B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9165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71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66113"/>
            <a:ext cx="11843766" cy="6691883"/>
            <a:chOff x="0" y="166113"/>
            <a:chExt cx="11843766" cy="6691883"/>
          </a:xfrm>
        </p:grpSpPr>
        <p:sp>
          <p:nvSpPr>
            <p:cNvPr id="3" name="object 3"/>
            <p:cNvSpPr/>
            <p:nvPr/>
          </p:nvSpPr>
          <p:spPr>
            <a:xfrm>
              <a:off x="577596" y="166113"/>
              <a:ext cx="11266170" cy="669188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605027" y="193545"/>
              <a:ext cx="11213592" cy="66446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93547"/>
              <a:ext cx="6324600" cy="1854835"/>
            </a:xfrm>
            <a:custGeom>
              <a:avLst/>
              <a:gdLst/>
              <a:ahLst/>
              <a:cxnLst/>
              <a:rect l="l" t="t" r="r" b="b"/>
              <a:pathLst>
                <a:path w="5975985" h="1854835">
                  <a:moveTo>
                    <a:pt x="5975604" y="0"/>
                  </a:moveTo>
                  <a:lnTo>
                    <a:pt x="0" y="0"/>
                  </a:lnTo>
                  <a:lnTo>
                    <a:pt x="0" y="1854707"/>
                  </a:lnTo>
                  <a:lnTo>
                    <a:pt x="5975604" y="1854707"/>
                  </a:lnTo>
                  <a:lnTo>
                    <a:pt x="5975604" y="0"/>
                  </a:lnTo>
                  <a:close/>
                </a:path>
              </a:pathLst>
            </a:custGeom>
            <a:solidFill>
              <a:srgbClr val="DED2C8"/>
            </a:solidFill>
          </p:spPr>
          <p:txBody>
            <a:bodyPr wrap="square" lIns="0" tIns="0" rIns="0" bIns="0" rtlCol="0"/>
            <a:lstStyle/>
            <a:p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93547"/>
              <a:ext cx="5975985" cy="1854835"/>
            </a:xfrm>
            <a:custGeom>
              <a:avLst/>
              <a:gdLst/>
              <a:ahLst/>
              <a:cxnLst/>
              <a:rect l="l" t="t" r="r" b="b"/>
              <a:pathLst>
                <a:path w="5975985" h="1854835">
                  <a:moveTo>
                    <a:pt x="0" y="1854707"/>
                  </a:moveTo>
                  <a:lnTo>
                    <a:pt x="5975604" y="1854707"/>
                  </a:lnTo>
                  <a:lnTo>
                    <a:pt x="5975604" y="0"/>
                  </a:lnTo>
                  <a:lnTo>
                    <a:pt x="0" y="0"/>
                  </a:lnTo>
                  <a:lnTo>
                    <a:pt x="0" y="1854707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2400" y="344871"/>
            <a:ext cx="61722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25252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主要汙染物：懸浮微</a:t>
            </a:r>
            <a:r>
              <a:rPr sz="4000" spc="5" dirty="0">
                <a:solidFill>
                  <a:srgbClr val="25252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粒</a:t>
            </a:r>
            <a:r>
              <a:rPr sz="4000" spc="30" dirty="0">
                <a:solidFill>
                  <a:srgbClr val="25252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(PM)</a:t>
            </a:r>
            <a:endParaRPr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0508" y="1114761"/>
            <a:ext cx="5975984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252525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依粒徑大小可分為</a:t>
            </a:r>
            <a:endParaRPr sz="2000" dirty="0">
              <a:latin typeface="標楷體" panose="03000509000000000000" pitchFamily="65" charset="-120"/>
              <a:ea typeface="標楷體" panose="03000509000000000000" pitchFamily="65" charset="-120"/>
              <a:cs typeface="Noto Sans CJK HK"/>
            </a:endParaRPr>
          </a:p>
          <a:p>
            <a:pPr algn="ctr">
              <a:lnSpc>
                <a:spcPct val="100000"/>
              </a:lnSpc>
            </a:pPr>
            <a:r>
              <a:rPr sz="2000" b="1" dirty="0">
                <a:solidFill>
                  <a:srgbClr val="252525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總懸浮微粒、懸浮微粒</a:t>
            </a:r>
            <a:r>
              <a:rPr sz="2000" b="1" spc="-10" dirty="0">
                <a:solidFill>
                  <a:srgbClr val="252525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、</a:t>
            </a:r>
            <a:r>
              <a:rPr sz="2000" b="1" dirty="0">
                <a:solidFill>
                  <a:srgbClr val="252525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粗懸</a:t>
            </a:r>
            <a:r>
              <a:rPr sz="2000" b="1" spc="-10" dirty="0">
                <a:solidFill>
                  <a:srgbClr val="252525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浮</a:t>
            </a:r>
            <a:r>
              <a:rPr sz="2000" b="1" dirty="0">
                <a:solidFill>
                  <a:srgbClr val="252525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微粒</a:t>
            </a:r>
            <a:r>
              <a:rPr sz="2000" b="1" spc="-10" dirty="0">
                <a:solidFill>
                  <a:srgbClr val="252525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、</a:t>
            </a:r>
            <a:r>
              <a:rPr sz="2000" b="1" dirty="0">
                <a:solidFill>
                  <a:srgbClr val="252525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細懸</a:t>
            </a:r>
            <a:r>
              <a:rPr sz="2000" b="1" spc="-10" dirty="0">
                <a:solidFill>
                  <a:srgbClr val="252525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浮</a:t>
            </a:r>
            <a:r>
              <a:rPr sz="2000" b="1" dirty="0">
                <a:solidFill>
                  <a:srgbClr val="252525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HK"/>
              </a:rPr>
              <a:t>微粒</a:t>
            </a:r>
            <a:endParaRPr sz="2000" dirty="0">
              <a:latin typeface="標楷體" panose="03000509000000000000" pitchFamily="65" charset="-120"/>
              <a:ea typeface="標楷體" panose="03000509000000000000" pitchFamily="65" charset="-120"/>
              <a:cs typeface="Noto Sans CJK HK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AB895DC-E45F-4DB1-9E3E-666D60D0BD2F}"/>
              </a:ext>
            </a:extLst>
          </p:cNvPr>
          <p:cNvSpPr txBox="1"/>
          <p:nvPr/>
        </p:nvSpPr>
        <p:spPr>
          <a:xfrm>
            <a:off x="6680263" y="166113"/>
            <a:ext cx="5262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空氣汙染物從哪來？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C8DA8DDB-B311-41DC-8DE8-201532293364}"/>
              </a:ext>
            </a:extLst>
          </p:cNvPr>
          <p:cNvSpPr txBox="1"/>
          <p:nvPr/>
        </p:nvSpPr>
        <p:spPr>
          <a:xfrm>
            <a:off x="533400" y="1066800"/>
            <a:ext cx="5262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空氣汙染物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從哪來？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061538D-A933-4B3F-B06C-481100BF0F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125"/>
          <a:stretch/>
        </p:blipFill>
        <p:spPr>
          <a:xfrm>
            <a:off x="8001000" y="0"/>
            <a:ext cx="4191000" cy="3245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>
            <a:hlinkClick r:id="rId4"/>
            <a:extLst>
              <a:ext uri="{FF2B5EF4-FFF2-40B4-BE49-F238E27FC236}">
                <a16:creationId xmlns:a16="http://schemas.microsoft.com/office/drawing/2014/main" id="{ACB238DD-80A3-46C8-AA39-87D6D7E1D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2057400"/>
            <a:ext cx="7162800" cy="455763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57D9C4E2-3CB7-4630-B891-D5431E6F9B62}"/>
              </a:ext>
            </a:extLst>
          </p:cNvPr>
          <p:cNvSpPr txBox="1"/>
          <p:nvPr/>
        </p:nvSpPr>
        <p:spPr>
          <a:xfrm>
            <a:off x="8248650" y="4860713"/>
            <a:ext cx="3005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←影片欣賞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點選圖片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/>
          <p:nvPr/>
        </p:nvSpPr>
        <p:spPr>
          <a:xfrm>
            <a:off x="350037" y="749426"/>
            <a:ext cx="137744" cy="153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70B18585-48EA-4411-B629-C32D0EFF6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902" y="0"/>
            <a:ext cx="919806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3"/>
            <a:extLst>
              <a:ext uri="{FF2B5EF4-FFF2-40B4-BE49-F238E27FC236}">
                <a16:creationId xmlns:a16="http://schemas.microsoft.com/office/drawing/2014/main" id="{FB66F92F-142B-48EC-964D-F72520E59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676400"/>
            <a:ext cx="7602888" cy="484941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C92D705-FC98-4412-AE0E-06663FC72EE9}"/>
              </a:ext>
            </a:extLst>
          </p:cNvPr>
          <p:cNvSpPr txBox="1"/>
          <p:nvPr/>
        </p:nvSpPr>
        <p:spPr>
          <a:xfrm>
            <a:off x="533400" y="4264032"/>
            <a:ext cx="24929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影片欣賞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點選圖片</a:t>
            </a:r>
            <a:r>
              <a:rPr lang="en-US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8DD10D8-A44B-4309-9A0E-4FA7095AD945}"/>
              </a:ext>
            </a:extLst>
          </p:cNvPr>
          <p:cNvSpPr txBox="1"/>
          <p:nvPr/>
        </p:nvSpPr>
        <p:spPr>
          <a:xfrm>
            <a:off x="3344244" y="0"/>
            <a:ext cx="8686800" cy="14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怎麼知道空氣品質好不好呢？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空氣品質指標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(Air Quality </a:t>
            </a:r>
            <a:r>
              <a:rPr lang="en-US" altLang="zh-TW" sz="2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Index,</a:t>
            </a:r>
            <a:r>
              <a:rPr lang="en-US" altLang="zh-TW" sz="2800" dirty="0" err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AQI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798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框架">
  <a:themeElements>
    <a:clrScheme name="框架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框架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369</TotalTime>
  <Words>762</Words>
  <Application>Microsoft Office PowerPoint</Application>
  <PresentationFormat>寬螢幕</PresentationFormat>
  <Paragraphs>121</Paragraphs>
  <Slides>21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21</vt:i4>
      </vt:variant>
    </vt:vector>
  </HeadingPairs>
  <TitlesOfParts>
    <vt:vector size="37" baseType="lpstr">
      <vt:lpstr>Noto Sans CJK HK</vt:lpstr>
      <vt:lpstr>書法中楷（注音一）</vt:lpstr>
      <vt:lpstr>華康POP1W7注音字</vt:lpstr>
      <vt:lpstr>華康POP1體W7</vt:lpstr>
      <vt:lpstr>微軟正黑體</vt:lpstr>
      <vt:lpstr>新細明體</vt:lpstr>
      <vt:lpstr>標楷體</vt:lpstr>
      <vt:lpstr>Arial</vt:lpstr>
      <vt:lpstr>Calibri</vt:lpstr>
      <vt:lpstr>Calibri Light</vt:lpstr>
      <vt:lpstr>Corbel</vt:lpstr>
      <vt:lpstr>Times New Roman</vt:lpstr>
      <vt:lpstr>Wingdings</vt:lpstr>
      <vt:lpstr>Wingdings 2</vt:lpstr>
      <vt:lpstr>Office 佈景主題</vt:lpstr>
      <vt:lpstr>框架</vt:lpstr>
      <vt:lpstr>PowerPoint 簡報</vt:lpstr>
      <vt:lpstr>PowerPoint 簡報</vt:lpstr>
      <vt:lpstr>PowerPoint 簡報</vt:lpstr>
      <vt:lpstr>PowerPoint 簡報</vt:lpstr>
      <vt:lpstr>PowerPoint 簡報</vt:lpstr>
      <vt:lpstr>主要汙染物：懸浮微粒(PM)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認識空氣品質指標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空氣品質宣導</dc:title>
  <dc:creator>admin</dc:creator>
  <cp:lastModifiedBy>教學組專用電腦</cp:lastModifiedBy>
  <cp:revision>26</cp:revision>
  <dcterms:created xsi:type="dcterms:W3CDTF">2023-03-09T06:14:00Z</dcterms:created>
  <dcterms:modified xsi:type="dcterms:W3CDTF">2023-03-14T03:43:28Z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2021-10-04T00:00:00Z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2023-03-09T00:00:00Z</vt:filetime>
  </property>
</Properties>
</file>