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7"/>
  </p:notesMasterIdLst>
  <p:sldIdLst>
    <p:sldId id="262" r:id="rId2"/>
    <p:sldId id="275" r:id="rId3"/>
    <p:sldId id="274" r:id="rId4"/>
    <p:sldId id="257" r:id="rId5"/>
    <p:sldId id="277" r:id="rId6"/>
    <p:sldId id="278" r:id="rId7"/>
    <p:sldId id="279" r:id="rId8"/>
    <p:sldId id="280" r:id="rId9"/>
    <p:sldId id="281" r:id="rId10"/>
    <p:sldId id="272" r:id="rId11"/>
    <p:sldId id="273" r:id="rId12"/>
    <p:sldId id="283" r:id="rId13"/>
    <p:sldId id="284" r:id="rId14"/>
    <p:sldId id="285" r:id="rId15"/>
    <p:sldId id="28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99FF"/>
    <a:srgbClr val="CCCCFF"/>
    <a:srgbClr val="CC99FF"/>
    <a:srgbClr val="FF0066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87354" autoAdjust="0"/>
  </p:normalViewPr>
  <p:slideViewPr>
    <p:cSldViewPr snapToGrid="0">
      <p:cViewPr varScale="1">
        <p:scale>
          <a:sx n="100" d="100"/>
          <a:sy n="100" d="100"/>
        </p:scale>
        <p:origin x="23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271648A-02B0-46C7-9EB2-31BD2FE0AF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C7FEEC-E050-4EFF-98EE-3FA023B4FE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D8A485-53FD-40BE-BC27-2D900406951B}" type="datetimeFigureOut">
              <a:rPr lang="zh-TW" altLang="en-US"/>
              <a:pPr>
                <a:defRPr/>
              </a:pPr>
              <a:t>2023/11/22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53528288-7561-4AD5-AA01-BB188BBBF3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5DDA859A-1581-4EB4-94A2-0026CFF07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C27AA9E-CEB4-4D7B-8C78-2A819DB7DB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E3C204C-F1D5-4C5C-96CC-F2DB910F2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59336E-CC52-4F4F-B9FB-F463D57A44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影像版面配置區 1">
            <a:extLst>
              <a:ext uri="{FF2B5EF4-FFF2-40B4-BE49-F238E27FC236}">
                <a16:creationId xmlns:a16="http://schemas.microsoft.com/office/drawing/2014/main" id="{A21364A2-1C2F-4182-8F84-7C9AB6461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>
            <a:extLst>
              <a:ext uri="{FF2B5EF4-FFF2-40B4-BE49-F238E27FC236}">
                <a16:creationId xmlns:a16="http://schemas.microsoft.com/office/drawing/2014/main" id="{86ACD1CA-3251-499E-BEC3-DEFF449C9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b="1" dirty="0">
                <a:solidFill>
                  <a:srgbClr val="0F0F0F"/>
                </a:solidFill>
                <a:latin typeface="YouTube Sans"/>
              </a:rPr>
              <a:t>EYE</a:t>
            </a:r>
            <a:r>
              <a:rPr lang="zh-TW" altLang="en-US" b="1" dirty="0">
                <a:solidFill>
                  <a:srgbClr val="0F0F0F"/>
                </a:solidFill>
                <a:latin typeface="YouTube Sans"/>
              </a:rPr>
              <a:t>的保衛戰</a:t>
            </a:r>
            <a:r>
              <a:rPr lang="en-US" altLang="zh-TW" b="1" dirty="0">
                <a:solidFill>
                  <a:srgbClr val="0F0F0F"/>
                </a:solidFill>
                <a:latin typeface="YouTube Sans"/>
              </a:rPr>
              <a:t>-</a:t>
            </a:r>
            <a:r>
              <a:rPr lang="zh-TW" altLang="en-US" b="1" dirty="0">
                <a:solidFill>
                  <a:srgbClr val="0F0F0F"/>
                </a:solidFill>
                <a:latin typeface="YouTube Sans"/>
              </a:rPr>
              <a:t>視力保健衛教影片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/>
              <a:t>https://www.youtube.com/watch?v=WKCzKC6gSBY&amp;ab_channel=%E8%A1%9B%E7%94%9F%E7%A6%8F%E5%88%A9%E9%83%A8%E5%9C%8B%E6%B0%91%E5%81%A5%E5%BA%B7%E7%BD%B2</a:t>
            </a:r>
            <a:endParaRPr lang="zh-TW" altLang="en-US" dirty="0"/>
          </a:p>
        </p:txBody>
      </p:sp>
      <p:sp>
        <p:nvSpPr>
          <p:cNvPr id="15364" name="投影片編號版面配置區 3">
            <a:extLst>
              <a:ext uri="{FF2B5EF4-FFF2-40B4-BE49-F238E27FC236}">
                <a16:creationId xmlns:a16="http://schemas.microsoft.com/office/drawing/2014/main" id="{C410B7C5-53C2-4F75-8187-277ACC4E8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5D2632-716F-4D06-846F-50428DB9D03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影像版面配置區 1">
            <a:extLst>
              <a:ext uri="{FF2B5EF4-FFF2-40B4-BE49-F238E27FC236}">
                <a16:creationId xmlns:a16="http://schemas.microsoft.com/office/drawing/2014/main" id="{69F299A0-8F63-4DF3-A736-7073690B7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>
            <a:extLst>
              <a:ext uri="{FF2B5EF4-FFF2-40B4-BE49-F238E27FC236}">
                <a16:creationId xmlns:a16="http://schemas.microsoft.com/office/drawing/2014/main" id="{7CEA834D-A46C-4A3B-BAEF-318A76CD1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b="1" dirty="0"/>
              <a:t>Eye</a:t>
            </a:r>
            <a:r>
              <a:rPr lang="zh-TW" altLang="en-US" b="1" dirty="0"/>
              <a:t>護你我他 視界不分家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/>
              <a:t>https://www.youtube.com/watch?v=2Wdji9T8OVI&amp;ab_channel=TheHealth99</a:t>
            </a:r>
            <a:endParaRPr lang="zh-TW" altLang="en-US" dirty="0"/>
          </a:p>
        </p:txBody>
      </p:sp>
      <p:sp>
        <p:nvSpPr>
          <p:cNvPr id="17412" name="投影片編號版面配置區 3">
            <a:extLst>
              <a:ext uri="{FF2B5EF4-FFF2-40B4-BE49-F238E27FC236}">
                <a16:creationId xmlns:a16="http://schemas.microsoft.com/office/drawing/2014/main" id="{6DAD7D3C-2827-43FB-B3CB-46B4D4BB8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380677-C70B-47C6-8FE3-21AC5D2FF748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影像版面配置區 1">
            <a:extLst>
              <a:ext uri="{FF2B5EF4-FFF2-40B4-BE49-F238E27FC236}">
                <a16:creationId xmlns:a16="http://schemas.microsoft.com/office/drawing/2014/main" id="{C07676E1-295B-4D5B-A9AD-379B97A900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>
            <a:extLst>
              <a:ext uri="{FF2B5EF4-FFF2-40B4-BE49-F238E27FC236}">
                <a16:creationId xmlns:a16="http://schemas.microsoft.com/office/drawing/2014/main" id="{E48C6A1B-7888-45B3-AA88-9858026E1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b="1" dirty="0"/>
              <a:t>眼球超人小教室 近視防治懶人包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/>
              <a:t>https://www.youtube.com/watch?v=R9Bd-Q94gS8&amp;ab_channel=%E5%85%AC%E8%A6%96%E4%B8%BB%E9%A1%8C%E4%B9%8B%E5%A4%9CSHOW</a:t>
            </a:r>
            <a:endParaRPr lang="zh-TW" altLang="en-US" dirty="0"/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id="{D021128B-711D-465F-8613-76998A045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78155E-8E61-4374-ADB3-124EDA7F8BF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影像版面配置區 1">
            <a:extLst>
              <a:ext uri="{FF2B5EF4-FFF2-40B4-BE49-F238E27FC236}">
                <a16:creationId xmlns:a16="http://schemas.microsoft.com/office/drawing/2014/main" id="{C07676E1-295B-4D5B-A9AD-379B97A900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>
            <a:extLst>
              <a:ext uri="{FF2B5EF4-FFF2-40B4-BE49-F238E27FC236}">
                <a16:creationId xmlns:a16="http://schemas.microsoft.com/office/drawing/2014/main" id="{E48C6A1B-7888-45B3-AA88-9858026E1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id="{D021128B-711D-465F-8613-76998A045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78155E-8E61-4374-ADB3-124EDA7F8BF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46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7A6AA9F3-64F9-4473-BD9C-B773055A39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83150" y="2036763"/>
            <a:ext cx="4260850" cy="331628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B4C1B3BB-022B-483C-A90F-B7427B02F8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017713"/>
            <a:ext cx="4881563" cy="3316287"/>
          </a:xfrm>
          <a:prstGeom prst="rect">
            <a:avLst/>
          </a:prstGeom>
          <a:gradFill rotWithShape="1">
            <a:gsLst>
              <a:gs pos="0">
                <a:schemeClr val="folHlink">
                  <a:alpha val="79999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0588B977-8BAF-4404-9090-83CAC4712466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1939925"/>
            <a:ext cx="2481263" cy="2359025"/>
            <a:chOff x="-1" y="374"/>
            <a:chExt cx="1383" cy="1315"/>
          </a:xfrm>
        </p:grpSpPr>
        <p:sp>
          <p:nvSpPr>
            <p:cNvPr id="5" name="Arc 34">
              <a:extLst>
                <a:ext uri="{FF2B5EF4-FFF2-40B4-BE49-F238E27FC236}">
                  <a16:creationId xmlns:a16="http://schemas.microsoft.com/office/drawing/2014/main" id="{0EB9726B-0C74-4E04-A091-041A4A15561B}"/>
                </a:ext>
              </a:extLst>
            </p:cNvPr>
            <p:cNvSpPr>
              <a:spLocks/>
            </p:cNvSpPr>
            <p:nvPr userDrawn="1"/>
          </p:nvSpPr>
          <p:spPr bwMode="gray">
            <a:xfrm rot="5407746" flipH="1">
              <a:off x="214" y="897"/>
              <a:ext cx="577" cy="10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8" y="0"/>
                    <a:pt x="21598" y="9668"/>
                    <a:pt x="21599" y="21597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8" y="0"/>
                    <a:pt x="21598" y="9668"/>
                    <a:pt x="21599" y="2159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Arc 35">
              <a:extLst>
                <a:ext uri="{FF2B5EF4-FFF2-40B4-BE49-F238E27FC236}">
                  <a16:creationId xmlns:a16="http://schemas.microsoft.com/office/drawing/2014/main" id="{4C9730D9-0013-4240-9D1A-2F46398083AA}"/>
                </a:ext>
              </a:extLst>
            </p:cNvPr>
            <p:cNvSpPr>
              <a:spLocks/>
            </p:cNvSpPr>
            <p:nvPr userDrawn="1"/>
          </p:nvSpPr>
          <p:spPr bwMode="gray">
            <a:xfrm rot="1756685" flipH="1">
              <a:off x="182" y="374"/>
              <a:ext cx="1200" cy="11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8" y="0"/>
                    <a:pt x="21598" y="9668"/>
                    <a:pt x="21599" y="21597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8" y="0"/>
                    <a:pt x="21598" y="9668"/>
                    <a:pt x="21599" y="2159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" name="Oval 36">
            <a:extLst>
              <a:ext uri="{FF2B5EF4-FFF2-40B4-BE49-F238E27FC236}">
                <a16:creationId xmlns:a16="http://schemas.microsoft.com/office/drawing/2014/main" id="{8F5A0349-860B-4594-90B1-B914B72F469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2033588"/>
            <a:ext cx="4800600" cy="4800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>
            <a:noFill/>
          </a:ln>
          <a:effectLst>
            <a:outerShdw dist="92457" dir="20643276" algn="ctr" rotWithShape="0">
              <a:schemeClr val="accent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0808741C-5065-417E-8224-DD9E8795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02163"/>
            <a:ext cx="9144000" cy="22558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35921" dir="189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4E4C2137-551E-4C01-8BAA-83F6003D4A6B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915275" y="61864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ko-KR" sz="2400" b="1">
                <a:latin typeface="Verdana" panose="020B0604030504040204" pitchFamily="34" charset="0"/>
                <a:ea typeface="Gulim" panose="020B0600000101010101" pitchFamily="34" charset="-127"/>
              </a:rPr>
              <a:t>LOGO</a:t>
            </a:r>
          </a:p>
        </p:txBody>
      </p:sp>
      <p:grpSp>
        <p:nvGrpSpPr>
          <p:cNvPr id="10" name="Group 172">
            <a:extLst>
              <a:ext uri="{FF2B5EF4-FFF2-40B4-BE49-F238E27FC236}">
                <a16:creationId xmlns:a16="http://schemas.microsoft.com/office/drawing/2014/main" id="{3AD19624-9996-48DA-AC3C-65D0411A5855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4265613"/>
            <a:ext cx="1096962" cy="1062037"/>
            <a:chOff x="4255" y="2894"/>
            <a:chExt cx="691" cy="669"/>
          </a:xfrm>
        </p:grpSpPr>
        <p:sp>
          <p:nvSpPr>
            <p:cNvPr id="11" name="Oval 163">
              <a:extLst>
                <a:ext uri="{FF2B5EF4-FFF2-40B4-BE49-F238E27FC236}">
                  <a16:creationId xmlns:a16="http://schemas.microsoft.com/office/drawing/2014/main" id="{5FC55892-ABA2-44D8-BB3E-6EA72169238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264" y="2894"/>
              <a:ext cx="669" cy="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zh-TW" altLang="en-US">
                <a:ea typeface="新細明體" panose="02020500000000000000" pitchFamily="18" charset="-120"/>
              </a:endParaRPr>
            </a:p>
          </p:txBody>
        </p:sp>
        <p:pic>
          <p:nvPicPr>
            <p:cNvPr id="12" name="Picture 164" descr="icon02 copy">
              <a:extLst>
                <a:ext uri="{FF2B5EF4-FFF2-40B4-BE49-F238E27FC236}">
                  <a16:creationId xmlns:a16="http://schemas.microsoft.com/office/drawing/2014/main" id="{42C7DCA1-64A8-4184-B53F-AD6C85712D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55" y="2923"/>
              <a:ext cx="691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1">
            <a:extLst>
              <a:ext uri="{FF2B5EF4-FFF2-40B4-BE49-F238E27FC236}">
                <a16:creationId xmlns:a16="http://schemas.microsoft.com/office/drawing/2014/main" id="{3642E918-72FB-46C0-877C-B5EAA21DED10}"/>
              </a:ext>
            </a:extLst>
          </p:cNvPr>
          <p:cNvGrpSpPr>
            <a:grpSpLocks/>
          </p:cNvGrpSpPr>
          <p:nvPr/>
        </p:nvGrpSpPr>
        <p:grpSpPr bwMode="auto">
          <a:xfrm>
            <a:off x="8050213" y="4268788"/>
            <a:ext cx="1096962" cy="1062037"/>
            <a:chOff x="5071" y="2896"/>
            <a:chExt cx="691" cy="669"/>
          </a:xfrm>
        </p:grpSpPr>
        <p:sp>
          <p:nvSpPr>
            <p:cNvPr id="14" name="Oval 166">
              <a:extLst>
                <a:ext uri="{FF2B5EF4-FFF2-40B4-BE49-F238E27FC236}">
                  <a16:creationId xmlns:a16="http://schemas.microsoft.com/office/drawing/2014/main" id="{4B9D73C0-CC48-457A-ADBD-D94CB881372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080" y="2896"/>
              <a:ext cx="669" cy="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zh-TW" altLang="en-US">
                <a:ea typeface="新細明體" panose="02020500000000000000" pitchFamily="18" charset="-120"/>
              </a:endParaRPr>
            </a:p>
          </p:txBody>
        </p:sp>
        <p:pic>
          <p:nvPicPr>
            <p:cNvPr id="15" name="Picture 167" descr="icon02 copy">
              <a:extLst>
                <a:ext uri="{FF2B5EF4-FFF2-40B4-BE49-F238E27FC236}">
                  <a16:creationId xmlns:a16="http://schemas.microsoft.com/office/drawing/2014/main" id="{B6668271-D4C4-475C-868F-DC145416CAE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71" y="2925"/>
              <a:ext cx="691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73">
            <a:extLst>
              <a:ext uri="{FF2B5EF4-FFF2-40B4-BE49-F238E27FC236}">
                <a16:creationId xmlns:a16="http://schemas.microsoft.com/office/drawing/2014/main" id="{50C5190C-A943-423F-8A06-7E42040AA542}"/>
              </a:ext>
            </a:extLst>
          </p:cNvPr>
          <p:cNvGrpSpPr>
            <a:grpSpLocks/>
          </p:cNvGrpSpPr>
          <p:nvPr/>
        </p:nvGrpSpPr>
        <p:grpSpPr bwMode="auto">
          <a:xfrm>
            <a:off x="5518150" y="4268788"/>
            <a:ext cx="1096963" cy="1062037"/>
            <a:chOff x="3500" y="2896"/>
            <a:chExt cx="691" cy="669"/>
          </a:xfrm>
        </p:grpSpPr>
        <p:sp>
          <p:nvSpPr>
            <p:cNvPr id="17" name="Oval 169">
              <a:extLst>
                <a:ext uri="{FF2B5EF4-FFF2-40B4-BE49-F238E27FC236}">
                  <a16:creationId xmlns:a16="http://schemas.microsoft.com/office/drawing/2014/main" id="{A5A10EF6-B277-4A2E-895A-A3AB082047D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09" y="2896"/>
              <a:ext cx="669" cy="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zh-TW" altLang="en-US">
                <a:ea typeface="新細明體" panose="02020500000000000000" pitchFamily="18" charset="-120"/>
              </a:endParaRPr>
            </a:p>
          </p:txBody>
        </p:sp>
        <p:pic>
          <p:nvPicPr>
            <p:cNvPr id="18" name="Picture 170" descr="icon02 copy">
              <a:extLst>
                <a:ext uri="{FF2B5EF4-FFF2-40B4-BE49-F238E27FC236}">
                  <a16:creationId xmlns:a16="http://schemas.microsoft.com/office/drawing/2014/main" id="{A1CEF798-C0B1-40FB-ABAE-AEF218000D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00" y="2925"/>
              <a:ext cx="691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38">
            <a:extLst>
              <a:ext uri="{FF2B5EF4-FFF2-40B4-BE49-F238E27FC236}">
                <a16:creationId xmlns:a16="http://schemas.microsoft.com/office/drawing/2014/main" id="{14F8DDC7-1A6D-4CB3-B591-5D02F1E31282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2395538"/>
            <a:ext cx="3290887" cy="3305175"/>
            <a:chOff x="36" y="1185"/>
            <a:chExt cx="2073" cy="2082"/>
          </a:xfrm>
        </p:grpSpPr>
        <p:sp>
          <p:nvSpPr>
            <p:cNvPr id="20" name="Oval 39">
              <a:extLst>
                <a:ext uri="{FF2B5EF4-FFF2-40B4-BE49-F238E27FC236}">
                  <a16:creationId xmlns:a16="http://schemas.microsoft.com/office/drawing/2014/main" id="{9BDE7C05-7BE3-4D6C-A057-689B5C6D4CE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5" y="1203"/>
              <a:ext cx="2064" cy="2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71842" dir="2700000" algn="ctr" rotWithShape="0">
                <a:schemeClr val="folHlink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21" name="Oval 40">
              <a:extLst>
                <a:ext uri="{FF2B5EF4-FFF2-40B4-BE49-F238E27FC236}">
                  <a16:creationId xmlns:a16="http://schemas.microsoft.com/office/drawing/2014/main" id="{1F10CD82-F267-4201-98E2-14E11D2C9F01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36" y="1185"/>
              <a:ext cx="1968" cy="19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22" name="Rectangle 41">
            <a:extLst>
              <a:ext uri="{FF2B5EF4-FFF2-40B4-BE49-F238E27FC236}">
                <a16:creationId xmlns:a16="http://schemas.microsoft.com/office/drawing/2014/main" id="{AC178818-4311-4AEE-A98E-0CDA49C98F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989138"/>
            <a:ext cx="9144000" cy="395287"/>
          </a:xfrm>
          <a:prstGeom prst="rect">
            <a:avLst/>
          </a:prstGeom>
          <a:gradFill rotWithShape="1">
            <a:gsLst>
              <a:gs pos="0">
                <a:schemeClr val="folHlink">
                  <a:alpha val="79999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dist="17961" dir="2700000" algn="ctr" rotWithShape="0">
              <a:schemeClr val="folHlink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23" name="Group 160">
            <a:extLst>
              <a:ext uri="{FF2B5EF4-FFF2-40B4-BE49-F238E27FC236}">
                <a16:creationId xmlns:a16="http://schemas.microsoft.com/office/drawing/2014/main" id="{A2F5FAD9-FDF8-48CF-8CA0-8A6A7A1C3E29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1560513"/>
            <a:ext cx="1495425" cy="3767137"/>
            <a:chOff x="732" y="983"/>
            <a:chExt cx="942" cy="2373"/>
          </a:xfrm>
        </p:grpSpPr>
        <p:grpSp>
          <p:nvGrpSpPr>
            <p:cNvPr id="24" name="Group 43">
              <a:extLst>
                <a:ext uri="{FF2B5EF4-FFF2-40B4-BE49-F238E27FC236}">
                  <a16:creationId xmlns:a16="http://schemas.microsoft.com/office/drawing/2014/main" id="{D9845703-14D4-4ECB-BBF3-86042944B39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47" y="988"/>
              <a:ext cx="927" cy="2355"/>
              <a:chOff x="747" y="898"/>
              <a:chExt cx="927" cy="2355"/>
            </a:xfrm>
          </p:grpSpPr>
          <p:sp>
            <p:nvSpPr>
              <p:cNvPr id="83" name="AutoShape 44">
                <a:extLst>
                  <a:ext uri="{FF2B5EF4-FFF2-40B4-BE49-F238E27FC236}">
                    <a16:creationId xmlns:a16="http://schemas.microsoft.com/office/drawing/2014/main" id="{14236324-7A40-489D-92A1-6323921EBA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47" y="2690"/>
                <a:ext cx="370" cy="185"/>
              </a:xfrm>
              <a:prstGeom prst="diamond">
                <a:avLst/>
              </a:pr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84" name="Freeform 45">
                <a:extLst>
                  <a:ext uri="{FF2B5EF4-FFF2-40B4-BE49-F238E27FC236}">
                    <a16:creationId xmlns:a16="http://schemas.microsoft.com/office/drawing/2014/main" id="{BBF1305C-25B7-4C86-912E-968F56E6BC8B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32" y="2781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" name="Freeform 46">
                <a:extLst>
                  <a:ext uri="{FF2B5EF4-FFF2-40B4-BE49-F238E27FC236}">
                    <a16:creationId xmlns:a16="http://schemas.microsoft.com/office/drawing/2014/main" id="{7E3DB711-6445-4589-94F7-C71928AED114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47" y="2781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" name="AutoShape 47">
                <a:extLst>
                  <a:ext uri="{FF2B5EF4-FFF2-40B4-BE49-F238E27FC236}">
                    <a16:creationId xmlns:a16="http://schemas.microsoft.com/office/drawing/2014/main" id="{35B08901-32FE-4D21-A61F-5F1C3344A4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47" y="2501"/>
                <a:ext cx="370" cy="186"/>
              </a:xfrm>
              <a:prstGeom prst="diamond">
                <a:avLst/>
              </a:pr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87" name="Freeform 48">
                <a:extLst>
                  <a:ext uri="{FF2B5EF4-FFF2-40B4-BE49-F238E27FC236}">
                    <a16:creationId xmlns:a16="http://schemas.microsoft.com/office/drawing/2014/main" id="{CDBB129E-9E4B-45F2-8741-EE61201F717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32" y="2592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" name="Freeform 49">
                <a:extLst>
                  <a:ext uri="{FF2B5EF4-FFF2-40B4-BE49-F238E27FC236}">
                    <a16:creationId xmlns:a16="http://schemas.microsoft.com/office/drawing/2014/main" id="{660DDA70-D27A-4503-BD4C-722B9331878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48" y="2593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" name="Group 50">
                <a:extLst>
                  <a:ext uri="{FF2B5EF4-FFF2-40B4-BE49-F238E27FC236}">
                    <a16:creationId xmlns:a16="http://schemas.microsoft.com/office/drawing/2014/main" id="{48CD0D79-756D-409E-851D-FAEC948C505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52" y="2316"/>
                <a:ext cx="370" cy="373"/>
                <a:chOff x="267" y="2196"/>
                <a:chExt cx="370" cy="373"/>
              </a:xfrm>
            </p:grpSpPr>
            <p:sp>
              <p:nvSpPr>
                <p:cNvPr id="137" name="AutoShape 51">
                  <a:extLst>
                    <a:ext uri="{FF2B5EF4-FFF2-40B4-BE49-F238E27FC236}">
                      <a16:creationId xmlns:a16="http://schemas.microsoft.com/office/drawing/2014/main" id="{05AD55BB-0DAA-4E72-BAD7-5117735DE8C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7" y="2196"/>
                  <a:ext cx="370" cy="186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38" name="Freeform 52">
                  <a:extLst>
                    <a:ext uri="{FF2B5EF4-FFF2-40B4-BE49-F238E27FC236}">
                      <a16:creationId xmlns:a16="http://schemas.microsoft.com/office/drawing/2014/main" id="{8122A0AA-D67A-4A3D-90FB-4ADD732F58A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452" y="2287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39" name="Freeform 53">
                  <a:extLst>
                    <a:ext uri="{FF2B5EF4-FFF2-40B4-BE49-F238E27FC236}">
                      <a16:creationId xmlns:a16="http://schemas.microsoft.com/office/drawing/2014/main" id="{FF5CDE38-C105-4224-B19B-5F7C2FA6E97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68" y="2287"/>
                  <a:ext cx="185" cy="282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90" name="AutoShape 54">
                <a:extLst>
                  <a:ext uri="{FF2B5EF4-FFF2-40B4-BE49-F238E27FC236}">
                    <a16:creationId xmlns:a16="http://schemas.microsoft.com/office/drawing/2014/main" id="{7668DC6A-4C1C-4502-9A0D-8F35A3C6B8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934" y="2783"/>
                <a:ext cx="370" cy="185"/>
              </a:xfrm>
              <a:prstGeom prst="diamond">
                <a:avLst/>
              </a:pr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91" name="Freeform 55">
                <a:extLst>
                  <a:ext uri="{FF2B5EF4-FFF2-40B4-BE49-F238E27FC236}">
                    <a16:creationId xmlns:a16="http://schemas.microsoft.com/office/drawing/2014/main" id="{ED0D7F5D-72F5-46BD-860F-25F1B8C24E42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1115" y="2874"/>
                <a:ext cx="185" cy="282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" name="Freeform 56">
                <a:extLst>
                  <a:ext uri="{FF2B5EF4-FFF2-40B4-BE49-F238E27FC236}">
                    <a16:creationId xmlns:a16="http://schemas.microsoft.com/office/drawing/2014/main" id="{8F9338C1-E948-4E31-A2BD-2ADA53BAA016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34" y="2874"/>
                <a:ext cx="185" cy="282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93" name="Group 57">
                <a:extLst>
                  <a:ext uri="{FF2B5EF4-FFF2-40B4-BE49-F238E27FC236}">
                    <a16:creationId xmlns:a16="http://schemas.microsoft.com/office/drawing/2014/main" id="{B90D5AD0-BF2A-4B24-B5FF-61B55A0BACF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34" y="2596"/>
                <a:ext cx="370" cy="372"/>
                <a:chOff x="919" y="2599"/>
                <a:chExt cx="370" cy="372"/>
              </a:xfrm>
            </p:grpSpPr>
            <p:sp>
              <p:nvSpPr>
                <p:cNvPr id="134" name="AutoShape 58">
                  <a:extLst>
                    <a:ext uri="{FF2B5EF4-FFF2-40B4-BE49-F238E27FC236}">
                      <a16:creationId xmlns:a16="http://schemas.microsoft.com/office/drawing/2014/main" id="{E646E8A1-CCD7-4BDA-9589-1EA0A9484EA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35" name="Freeform 59">
                  <a:extLst>
                    <a:ext uri="{FF2B5EF4-FFF2-40B4-BE49-F238E27FC236}">
                      <a16:creationId xmlns:a16="http://schemas.microsoft.com/office/drawing/2014/main" id="{7B9560EE-CDAA-4002-B123-1FE5EDABA37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4" y="2689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36" name="Freeform 60">
                  <a:extLst>
                    <a:ext uri="{FF2B5EF4-FFF2-40B4-BE49-F238E27FC236}">
                      <a16:creationId xmlns:a16="http://schemas.microsoft.com/office/drawing/2014/main" id="{2FA93FF2-0E7B-4594-9411-5740371D773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20" y="269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" name="Group 61">
                <a:extLst>
                  <a:ext uri="{FF2B5EF4-FFF2-40B4-BE49-F238E27FC236}">
                    <a16:creationId xmlns:a16="http://schemas.microsoft.com/office/drawing/2014/main" id="{50344892-93E9-42F4-BBB0-E765C9CAFAB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39" y="2410"/>
                <a:ext cx="370" cy="371"/>
                <a:chOff x="2793" y="803"/>
                <a:chExt cx="302" cy="303"/>
              </a:xfrm>
            </p:grpSpPr>
            <p:sp>
              <p:nvSpPr>
                <p:cNvPr id="131" name="AutoShape 62">
                  <a:extLst>
                    <a:ext uri="{FF2B5EF4-FFF2-40B4-BE49-F238E27FC236}">
                      <a16:creationId xmlns:a16="http://schemas.microsoft.com/office/drawing/2014/main" id="{280E14EB-6273-47A4-92A5-8338F635D38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3" y="80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32" name="Freeform 63">
                  <a:extLst>
                    <a:ext uri="{FF2B5EF4-FFF2-40B4-BE49-F238E27FC236}">
                      <a16:creationId xmlns:a16="http://schemas.microsoft.com/office/drawing/2014/main" id="{3E8A230F-89BF-47C0-83C8-9DF713A8D5C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941" y="876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33" name="Freeform 64">
                  <a:extLst>
                    <a:ext uri="{FF2B5EF4-FFF2-40B4-BE49-F238E27FC236}">
                      <a16:creationId xmlns:a16="http://schemas.microsoft.com/office/drawing/2014/main" id="{4E6C933B-8CDC-49E5-A599-E7F87019219D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794" y="877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5" name="Group 65">
                <a:extLst>
                  <a:ext uri="{FF2B5EF4-FFF2-40B4-BE49-F238E27FC236}">
                    <a16:creationId xmlns:a16="http://schemas.microsoft.com/office/drawing/2014/main" id="{E6E636FE-26ED-441A-A590-42EC0AE2758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6" y="2881"/>
                <a:ext cx="370" cy="372"/>
                <a:chOff x="1111" y="2884"/>
                <a:chExt cx="370" cy="372"/>
              </a:xfrm>
            </p:grpSpPr>
            <p:sp>
              <p:nvSpPr>
                <p:cNvPr id="128" name="AutoShape 66">
                  <a:extLst>
                    <a:ext uri="{FF2B5EF4-FFF2-40B4-BE49-F238E27FC236}">
                      <a16:creationId xmlns:a16="http://schemas.microsoft.com/office/drawing/2014/main" id="{FF6C8146-F71E-4E93-8295-7F71576954D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1" y="288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29" name="Freeform 67">
                  <a:extLst>
                    <a:ext uri="{FF2B5EF4-FFF2-40B4-BE49-F238E27FC236}">
                      <a16:creationId xmlns:a16="http://schemas.microsoft.com/office/drawing/2014/main" id="{23837C91-5739-4F23-A00F-5B25BF70C080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6" y="2974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30" name="Freeform 68">
                  <a:extLst>
                    <a:ext uri="{FF2B5EF4-FFF2-40B4-BE49-F238E27FC236}">
                      <a16:creationId xmlns:a16="http://schemas.microsoft.com/office/drawing/2014/main" id="{499DE248-5C55-41FE-9199-8927A37A72B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2" y="2975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6" name="Group 69">
                <a:extLst>
                  <a:ext uri="{FF2B5EF4-FFF2-40B4-BE49-F238E27FC236}">
                    <a16:creationId xmlns:a16="http://schemas.microsoft.com/office/drawing/2014/main" id="{A9A129C5-C38A-4469-A16B-26D5198D656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4" y="2690"/>
                <a:ext cx="370" cy="371"/>
                <a:chOff x="2564" y="1517"/>
                <a:chExt cx="302" cy="303"/>
              </a:xfrm>
            </p:grpSpPr>
            <p:sp>
              <p:nvSpPr>
                <p:cNvPr id="125" name="AutoShape 70">
                  <a:extLst>
                    <a:ext uri="{FF2B5EF4-FFF2-40B4-BE49-F238E27FC236}">
                      <a16:creationId xmlns:a16="http://schemas.microsoft.com/office/drawing/2014/main" id="{173A73AA-2C04-4A32-A2C5-84CB70E2FFF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4" y="1517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26" name="Freeform 71">
                  <a:extLst>
                    <a:ext uri="{FF2B5EF4-FFF2-40B4-BE49-F238E27FC236}">
                      <a16:creationId xmlns:a16="http://schemas.microsoft.com/office/drawing/2014/main" id="{23080D47-7C37-4A57-BD34-20B68143FC5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713" y="1591"/>
                  <a:ext cx="151" cy="228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27" name="Freeform 72">
                  <a:extLst>
                    <a:ext uri="{FF2B5EF4-FFF2-40B4-BE49-F238E27FC236}">
                      <a16:creationId xmlns:a16="http://schemas.microsoft.com/office/drawing/2014/main" id="{85F49CB7-9BFA-4334-BCE5-5B11FE3BF84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567" y="1591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7" name="Group 73">
                <a:extLst>
                  <a:ext uri="{FF2B5EF4-FFF2-40B4-BE49-F238E27FC236}">
                    <a16:creationId xmlns:a16="http://schemas.microsoft.com/office/drawing/2014/main" id="{71D7D258-D87F-49BA-8C8F-65D15A24DC9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47" y="2130"/>
                <a:ext cx="370" cy="371"/>
                <a:chOff x="732" y="2133"/>
                <a:chExt cx="370" cy="371"/>
              </a:xfrm>
            </p:grpSpPr>
            <p:sp>
              <p:nvSpPr>
                <p:cNvPr id="122" name="AutoShape 74">
                  <a:extLst>
                    <a:ext uri="{FF2B5EF4-FFF2-40B4-BE49-F238E27FC236}">
                      <a16:creationId xmlns:a16="http://schemas.microsoft.com/office/drawing/2014/main" id="{A64009B2-6744-4610-B5CE-7978E653578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3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23" name="Freeform 75">
                  <a:extLst>
                    <a:ext uri="{FF2B5EF4-FFF2-40B4-BE49-F238E27FC236}">
                      <a16:creationId xmlns:a16="http://schemas.microsoft.com/office/drawing/2014/main" id="{78FDB93F-93C4-4165-8E85-BB8AC487EA9E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912" y="2224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24" name="Freeform 76">
                  <a:extLst>
                    <a:ext uri="{FF2B5EF4-FFF2-40B4-BE49-F238E27FC236}">
                      <a16:creationId xmlns:a16="http://schemas.microsoft.com/office/drawing/2014/main" id="{665615BD-D435-4AA5-9CCD-46CDB2D67A1F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732" y="2224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8" name="Group 77">
                <a:extLst>
                  <a:ext uri="{FF2B5EF4-FFF2-40B4-BE49-F238E27FC236}">
                    <a16:creationId xmlns:a16="http://schemas.microsoft.com/office/drawing/2014/main" id="{514B1479-7E18-4752-9762-9F0D72E653F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38" y="2223"/>
                <a:ext cx="370" cy="373"/>
                <a:chOff x="923" y="2226"/>
                <a:chExt cx="370" cy="373"/>
              </a:xfrm>
            </p:grpSpPr>
            <p:sp>
              <p:nvSpPr>
                <p:cNvPr id="119" name="AutoShape 78">
                  <a:extLst>
                    <a:ext uri="{FF2B5EF4-FFF2-40B4-BE49-F238E27FC236}">
                      <a16:creationId xmlns:a16="http://schemas.microsoft.com/office/drawing/2014/main" id="{41763AB8-D276-4FCE-9207-C28B16A58B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6"/>
                  <a:ext cx="370" cy="186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20" name="Freeform 79">
                  <a:extLst>
                    <a:ext uri="{FF2B5EF4-FFF2-40B4-BE49-F238E27FC236}">
                      <a16:creationId xmlns:a16="http://schemas.microsoft.com/office/drawing/2014/main" id="{E44E1B8B-DD4D-417A-9652-1EADF0B18E8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8" y="2317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21" name="Freeform 80">
                  <a:extLst>
                    <a:ext uri="{FF2B5EF4-FFF2-40B4-BE49-F238E27FC236}">
                      <a16:creationId xmlns:a16="http://schemas.microsoft.com/office/drawing/2014/main" id="{830FAF5F-5F30-4A8C-892E-DA0FA8F139ED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24" y="2317"/>
                  <a:ext cx="185" cy="282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9" name="Group 81">
                <a:extLst>
                  <a:ext uri="{FF2B5EF4-FFF2-40B4-BE49-F238E27FC236}">
                    <a16:creationId xmlns:a16="http://schemas.microsoft.com/office/drawing/2014/main" id="{FB5098AF-1AA6-4C76-9B0E-84EA508ACA2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300" y="1657"/>
                <a:ext cx="370" cy="372"/>
                <a:chOff x="1276" y="1651"/>
                <a:chExt cx="370" cy="372"/>
              </a:xfrm>
            </p:grpSpPr>
            <p:sp>
              <p:nvSpPr>
                <p:cNvPr id="116" name="AutoShape 82">
                  <a:extLst>
                    <a:ext uri="{FF2B5EF4-FFF2-40B4-BE49-F238E27FC236}">
                      <a16:creationId xmlns:a16="http://schemas.microsoft.com/office/drawing/2014/main" id="{F4270561-6211-4091-AA88-1ABCF2EE2D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6" y="1651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7" name="Freeform 83">
                  <a:extLst>
                    <a:ext uri="{FF2B5EF4-FFF2-40B4-BE49-F238E27FC236}">
                      <a16:creationId xmlns:a16="http://schemas.microsoft.com/office/drawing/2014/main" id="{6845FC32-44CE-4C4B-8EC4-3C271795C95D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61" y="1741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8" name="Freeform 84">
                  <a:extLst>
                    <a:ext uri="{FF2B5EF4-FFF2-40B4-BE49-F238E27FC236}">
                      <a16:creationId xmlns:a16="http://schemas.microsoft.com/office/drawing/2014/main" id="{251B9987-B1FC-4E9C-A065-1EA6DA309C90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77" y="1742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0" name="Group 85">
                <a:extLst>
                  <a:ext uri="{FF2B5EF4-FFF2-40B4-BE49-F238E27FC236}">
                    <a16:creationId xmlns:a16="http://schemas.microsoft.com/office/drawing/2014/main" id="{3DCDFA3C-7E47-44DE-8D74-48D6C1E09AC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0" y="1941"/>
                <a:ext cx="370" cy="371"/>
                <a:chOff x="1105" y="1944"/>
                <a:chExt cx="370" cy="371"/>
              </a:xfrm>
            </p:grpSpPr>
            <p:sp>
              <p:nvSpPr>
                <p:cNvPr id="113" name="AutoShape 86">
                  <a:extLst>
                    <a:ext uri="{FF2B5EF4-FFF2-40B4-BE49-F238E27FC236}">
                      <a16:creationId xmlns:a16="http://schemas.microsoft.com/office/drawing/2014/main" id="{B4E45F76-403F-4B81-8B7F-D11C909E23F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5" y="194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" name="Freeform 87">
                  <a:extLst>
                    <a:ext uri="{FF2B5EF4-FFF2-40B4-BE49-F238E27FC236}">
                      <a16:creationId xmlns:a16="http://schemas.microsoft.com/office/drawing/2014/main" id="{DA5B56ED-902A-49DB-A275-A02DABC7103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0" y="2034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5" name="Freeform 88">
                  <a:extLst>
                    <a:ext uri="{FF2B5EF4-FFF2-40B4-BE49-F238E27FC236}">
                      <a16:creationId xmlns:a16="http://schemas.microsoft.com/office/drawing/2014/main" id="{655D58D6-8C66-4A6E-931B-B06EDB28D70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06" y="2035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1" name="Group 89">
                <a:extLst>
                  <a:ext uri="{FF2B5EF4-FFF2-40B4-BE49-F238E27FC236}">
                    <a16:creationId xmlns:a16="http://schemas.microsoft.com/office/drawing/2014/main" id="{C9F82090-B3C3-4706-BC87-3E294565642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9" y="2506"/>
                <a:ext cx="370" cy="371"/>
                <a:chOff x="1114" y="2500"/>
                <a:chExt cx="370" cy="371"/>
              </a:xfrm>
            </p:grpSpPr>
            <p:sp>
              <p:nvSpPr>
                <p:cNvPr id="110" name="AutoShape 90">
                  <a:extLst>
                    <a:ext uri="{FF2B5EF4-FFF2-40B4-BE49-F238E27FC236}">
                      <a16:creationId xmlns:a16="http://schemas.microsoft.com/office/drawing/2014/main" id="{C00E6F25-4748-4FBB-BE4F-EF317C0CFB1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4" y="2500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1" name="Freeform 91">
                  <a:extLst>
                    <a:ext uri="{FF2B5EF4-FFF2-40B4-BE49-F238E27FC236}">
                      <a16:creationId xmlns:a16="http://schemas.microsoft.com/office/drawing/2014/main" id="{741C9B2E-744D-4A2C-846B-2553D690FCF0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9" y="2590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" name="Freeform 92">
                  <a:extLst>
                    <a:ext uri="{FF2B5EF4-FFF2-40B4-BE49-F238E27FC236}">
                      <a16:creationId xmlns:a16="http://schemas.microsoft.com/office/drawing/2014/main" id="{8A635E11-4426-4F99-AE3A-FC4CEA83490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5" y="2591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2" name="Group 93">
                <a:extLst>
                  <a:ext uri="{FF2B5EF4-FFF2-40B4-BE49-F238E27FC236}">
                    <a16:creationId xmlns:a16="http://schemas.microsoft.com/office/drawing/2014/main" id="{D923E0F3-6D77-4C82-8A51-A1C13817D7A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8" y="898"/>
                <a:ext cx="370" cy="372"/>
                <a:chOff x="1273" y="955"/>
                <a:chExt cx="370" cy="372"/>
              </a:xfrm>
            </p:grpSpPr>
            <p:sp>
              <p:nvSpPr>
                <p:cNvPr id="107" name="AutoShape 94">
                  <a:extLst>
                    <a:ext uri="{FF2B5EF4-FFF2-40B4-BE49-F238E27FC236}">
                      <a16:creationId xmlns:a16="http://schemas.microsoft.com/office/drawing/2014/main" id="{5DD76A49-3D53-4A8F-8291-72771AAE6B8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3" y="955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8" name="Freeform 95">
                  <a:extLst>
                    <a:ext uri="{FF2B5EF4-FFF2-40B4-BE49-F238E27FC236}">
                      <a16:creationId xmlns:a16="http://schemas.microsoft.com/office/drawing/2014/main" id="{6F87B55C-0293-436D-8625-959C79135EB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58" y="1045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9" name="Freeform 96">
                  <a:extLst>
                    <a:ext uri="{FF2B5EF4-FFF2-40B4-BE49-F238E27FC236}">
                      <a16:creationId xmlns:a16="http://schemas.microsoft.com/office/drawing/2014/main" id="{21BF23B8-BB97-4FB4-9355-0A9D1200422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74" y="1046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3" name="Group 97">
                <a:extLst>
                  <a:ext uri="{FF2B5EF4-FFF2-40B4-BE49-F238E27FC236}">
                    <a16:creationId xmlns:a16="http://schemas.microsoft.com/office/drawing/2014/main" id="{F5195530-B5A3-4FA6-B096-A90025C8B3E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304" y="2215"/>
                <a:ext cx="370" cy="372"/>
                <a:chOff x="1289" y="2218"/>
                <a:chExt cx="370" cy="372"/>
              </a:xfrm>
            </p:grpSpPr>
            <p:sp>
              <p:nvSpPr>
                <p:cNvPr id="104" name="AutoShape 98">
                  <a:extLst>
                    <a:ext uri="{FF2B5EF4-FFF2-40B4-BE49-F238E27FC236}">
                      <a16:creationId xmlns:a16="http://schemas.microsoft.com/office/drawing/2014/main" id="{667E3F05-A39D-49BA-A99D-1F29B621A9D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8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5" name="Freeform 99">
                  <a:extLst>
                    <a:ext uri="{FF2B5EF4-FFF2-40B4-BE49-F238E27FC236}">
                      <a16:creationId xmlns:a16="http://schemas.microsoft.com/office/drawing/2014/main" id="{55F973E4-92E1-45F9-8F0E-ED169766BB5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72" y="2309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" name="Freeform 100">
                  <a:extLst>
                    <a:ext uri="{FF2B5EF4-FFF2-40B4-BE49-F238E27FC236}">
                      <a16:creationId xmlns:a16="http://schemas.microsoft.com/office/drawing/2014/main" id="{E97D49C9-F1B4-4746-BA57-81AE63833FBC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93" y="2309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25" name="Group 101">
              <a:extLst>
                <a:ext uri="{FF2B5EF4-FFF2-40B4-BE49-F238E27FC236}">
                  <a16:creationId xmlns:a16="http://schemas.microsoft.com/office/drawing/2014/main" id="{07F10CAC-9187-46CD-A89C-B5D72B4ED16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32" y="983"/>
              <a:ext cx="927" cy="2373"/>
              <a:chOff x="732" y="883"/>
              <a:chExt cx="927" cy="2373"/>
            </a:xfrm>
          </p:grpSpPr>
          <p:sp>
            <p:nvSpPr>
              <p:cNvPr id="26" name="AutoShape 102">
                <a:extLst>
                  <a:ext uri="{FF2B5EF4-FFF2-40B4-BE49-F238E27FC236}">
                    <a16:creationId xmlns:a16="http://schemas.microsoft.com/office/drawing/2014/main" id="{C4711B73-DEF6-4121-8FE6-8C0B579333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32" y="2693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27" name="Freeform 103">
                <a:extLst>
                  <a:ext uri="{FF2B5EF4-FFF2-40B4-BE49-F238E27FC236}">
                    <a16:creationId xmlns:a16="http://schemas.microsoft.com/office/drawing/2014/main" id="{34826A06-90BB-4215-9E49-30B4DDF3EC8B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17" y="2784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" name="Freeform 104">
                <a:extLst>
                  <a:ext uri="{FF2B5EF4-FFF2-40B4-BE49-F238E27FC236}">
                    <a16:creationId xmlns:a16="http://schemas.microsoft.com/office/drawing/2014/main" id="{EFC9DF08-4DE7-422E-AAEC-A039D04F85A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32" y="2784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" name="AutoShape 105">
                <a:extLst>
                  <a:ext uri="{FF2B5EF4-FFF2-40B4-BE49-F238E27FC236}">
                    <a16:creationId xmlns:a16="http://schemas.microsoft.com/office/drawing/2014/main" id="{6AD50622-7DD1-44C9-80C8-E94944AB49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32" y="2504"/>
                <a:ext cx="370" cy="18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30" name="Freeform 106">
                <a:extLst>
                  <a:ext uri="{FF2B5EF4-FFF2-40B4-BE49-F238E27FC236}">
                    <a16:creationId xmlns:a16="http://schemas.microsoft.com/office/drawing/2014/main" id="{DFAEC769-A539-4FD9-9ECF-284F4E6F4F7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17" y="2595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Freeform 107">
                <a:extLst>
                  <a:ext uri="{FF2B5EF4-FFF2-40B4-BE49-F238E27FC236}">
                    <a16:creationId xmlns:a16="http://schemas.microsoft.com/office/drawing/2014/main" id="{BA1AF346-4560-4E7C-A7F7-E49A54AC58F3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33" y="2596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2" name="Group 108">
                <a:extLst>
                  <a:ext uri="{FF2B5EF4-FFF2-40B4-BE49-F238E27FC236}">
                    <a16:creationId xmlns:a16="http://schemas.microsoft.com/office/drawing/2014/main" id="{1E92991C-68DB-4F72-AD9C-4C8268BD476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37" y="2319"/>
                <a:ext cx="370" cy="373"/>
                <a:chOff x="267" y="2196"/>
                <a:chExt cx="370" cy="373"/>
              </a:xfrm>
            </p:grpSpPr>
            <p:sp>
              <p:nvSpPr>
                <p:cNvPr id="80" name="AutoShape 109">
                  <a:extLst>
                    <a:ext uri="{FF2B5EF4-FFF2-40B4-BE49-F238E27FC236}">
                      <a16:creationId xmlns:a16="http://schemas.microsoft.com/office/drawing/2014/main" id="{B8B4F973-6870-44BE-9055-18498BE11C3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7" y="2196"/>
                  <a:ext cx="370" cy="186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81" name="Freeform 110">
                  <a:extLst>
                    <a:ext uri="{FF2B5EF4-FFF2-40B4-BE49-F238E27FC236}">
                      <a16:creationId xmlns:a16="http://schemas.microsoft.com/office/drawing/2014/main" id="{5A97F056-4755-4A46-B784-2AC55D6D1D9C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452" y="2287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2" name="Freeform 111">
                  <a:extLst>
                    <a:ext uri="{FF2B5EF4-FFF2-40B4-BE49-F238E27FC236}">
                      <a16:creationId xmlns:a16="http://schemas.microsoft.com/office/drawing/2014/main" id="{A3C08787-F38F-44C3-BF66-218871D357B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68" y="2287"/>
                  <a:ext cx="185" cy="282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3" name="AutoShape 112">
                <a:extLst>
                  <a:ext uri="{FF2B5EF4-FFF2-40B4-BE49-F238E27FC236}">
                    <a16:creationId xmlns:a16="http://schemas.microsoft.com/office/drawing/2014/main" id="{672B2033-2D4D-4598-BDCF-7C3DA93505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919" y="2786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34" name="Freeform 113">
                <a:extLst>
                  <a:ext uri="{FF2B5EF4-FFF2-40B4-BE49-F238E27FC236}">
                    <a16:creationId xmlns:a16="http://schemas.microsoft.com/office/drawing/2014/main" id="{875AD230-DAAC-409E-845D-F47A9D857CF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1100" y="2877"/>
                <a:ext cx="185" cy="282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" name="Freeform 114">
                <a:extLst>
                  <a:ext uri="{FF2B5EF4-FFF2-40B4-BE49-F238E27FC236}">
                    <a16:creationId xmlns:a16="http://schemas.microsoft.com/office/drawing/2014/main" id="{DFCD587E-9093-429F-B640-230B074F949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19" y="2877"/>
                <a:ext cx="185" cy="282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6" name="Group 115">
                <a:extLst>
                  <a:ext uri="{FF2B5EF4-FFF2-40B4-BE49-F238E27FC236}">
                    <a16:creationId xmlns:a16="http://schemas.microsoft.com/office/drawing/2014/main" id="{E6048099-C966-408D-BFA0-0866858B543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19" y="2599"/>
                <a:ext cx="370" cy="372"/>
                <a:chOff x="919" y="2599"/>
                <a:chExt cx="370" cy="372"/>
              </a:xfrm>
            </p:grpSpPr>
            <p:sp>
              <p:nvSpPr>
                <p:cNvPr id="77" name="AutoShape 116">
                  <a:extLst>
                    <a:ext uri="{FF2B5EF4-FFF2-40B4-BE49-F238E27FC236}">
                      <a16:creationId xmlns:a16="http://schemas.microsoft.com/office/drawing/2014/main" id="{D2038D67-ADC6-47D6-B312-25FDF1CD093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78" name="Freeform 117">
                  <a:extLst>
                    <a:ext uri="{FF2B5EF4-FFF2-40B4-BE49-F238E27FC236}">
                      <a16:creationId xmlns:a16="http://schemas.microsoft.com/office/drawing/2014/main" id="{E3EDF45B-6665-4667-BC92-DB936BE2023D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4" y="2689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9" name="Freeform 118">
                  <a:extLst>
                    <a:ext uri="{FF2B5EF4-FFF2-40B4-BE49-F238E27FC236}">
                      <a16:creationId xmlns:a16="http://schemas.microsoft.com/office/drawing/2014/main" id="{A0F5E557-D086-4B7D-9FFF-59CAE9224C6F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20" y="269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7" name="Group 119">
                <a:extLst>
                  <a:ext uri="{FF2B5EF4-FFF2-40B4-BE49-F238E27FC236}">
                    <a16:creationId xmlns:a16="http://schemas.microsoft.com/office/drawing/2014/main" id="{1AACE17F-9AD9-4F75-A03E-CA66CE2EF89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24" y="2413"/>
                <a:ext cx="370" cy="371"/>
                <a:chOff x="2793" y="803"/>
                <a:chExt cx="302" cy="303"/>
              </a:xfrm>
            </p:grpSpPr>
            <p:sp>
              <p:nvSpPr>
                <p:cNvPr id="74" name="AutoShape 120">
                  <a:extLst>
                    <a:ext uri="{FF2B5EF4-FFF2-40B4-BE49-F238E27FC236}">
                      <a16:creationId xmlns:a16="http://schemas.microsoft.com/office/drawing/2014/main" id="{BD3E7D19-AFA0-4522-8741-9D817386C3E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3" y="803"/>
                  <a:ext cx="302" cy="151"/>
                </a:xfrm>
                <a:prstGeom prst="diamond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75" name="Freeform 121">
                  <a:extLst>
                    <a:ext uri="{FF2B5EF4-FFF2-40B4-BE49-F238E27FC236}">
                      <a16:creationId xmlns:a16="http://schemas.microsoft.com/office/drawing/2014/main" id="{1055E1C4-8D25-4CB0-9AFC-0DAC22D9035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941" y="876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6" name="Freeform 122">
                  <a:extLst>
                    <a:ext uri="{FF2B5EF4-FFF2-40B4-BE49-F238E27FC236}">
                      <a16:creationId xmlns:a16="http://schemas.microsoft.com/office/drawing/2014/main" id="{F3AFF8E2-E505-435B-8D89-95527ED87D7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794" y="877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8" name="Group 123">
                <a:extLst>
                  <a:ext uri="{FF2B5EF4-FFF2-40B4-BE49-F238E27FC236}">
                    <a16:creationId xmlns:a16="http://schemas.microsoft.com/office/drawing/2014/main" id="{21A46E78-D92E-436A-9A4F-0DB964E7194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11" y="2884"/>
                <a:ext cx="370" cy="372"/>
                <a:chOff x="1111" y="2884"/>
                <a:chExt cx="370" cy="372"/>
              </a:xfrm>
            </p:grpSpPr>
            <p:sp>
              <p:nvSpPr>
                <p:cNvPr id="71" name="AutoShape 124">
                  <a:extLst>
                    <a:ext uri="{FF2B5EF4-FFF2-40B4-BE49-F238E27FC236}">
                      <a16:creationId xmlns:a16="http://schemas.microsoft.com/office/drawing/2014/main" id="{0B8A4953-1E95-4F73-B558-F07937217C2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1" y="288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72" name="Freeform 125">
                  <a:extLst>
                    <a:ext uri="{FF2B5EF4-FFF2-40B4-BE49-F238E27FC236}">
                      <a16:creationId xmlns:a16="http://schemas.microsoft.com/office/drawing/2014/main" id="{BD6A6F4D-DD34-45DD-B913-30748D92750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6" y="2974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3" name="Freeform 126">
                  <a:extLst>
                    <a:ext uri="{FF2B5EF4-FFF2-40B4-BE49-F238E27FC236}">
                      <a16:creationId xmlns:a16="http://schemas.microsoft.com/office/drawing/2014/main" id="{58B8B8F6-DE60-43DA-94C3-EC11A3A0826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2" y="2975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" name="Group 127">
                <a:extLst>
                  <a:ext uri="{FF2B5EF4-FFF2-40B4-BE49-F238E27FC236}">
                    <a16:creationId xmlns:a16="http://schemas.microsoft.com/office/drawing/2014/main" id="{93F62323-4FE9-4E71-801B-514D04645EE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09" y="2693"/>
                <a:ext cx="370" cy="371"/>
                <a:chOff x="2564" y="1517"/>
                <a:chExt cx="302" cy="303"/>
              </a:xfrm>
            </p:grpSpPr>
            <p:sp>
              <p:nvSpPr>
                <p:cNvPr id="68" name="AutoShape 128">
                  <a:extLst>
                    <a:ext uri="{FF2B5EF4-FFF2-40B4-BE49-F238E27FC236}">
                      <a16:creationId xmlns:a16="http://schemas.microsoft.com/office/drawing/2014/main" id="{3688C635-B889-4D91-A210-07BEE8CD355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4" y="1517"/>
                  <a:ext cx="302" cy="151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9" name="Freeform 129">
                  <a:extLst>
                    <a:ext uri="{FF2B5EF4-FFF2-40B4-BE49-F238E27FC236}">
                      <a16:creationId xmlns:a16="http://schemas.microsoft.com/office/drawing/2014/main" id="{DA09B89B-9BC3-440F-8ABD-E351645CF640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713" y="1591"/>
                  <a:ext cx="151" cy="228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0" name="Freeform 130">
                  <a:extLst>
                    <a:ext uri="{FF2B5EF4-FFF2-40B4-BE49-F238E27FC236}">
                      <a16:creationId xmlns:a16="http://schemas.microsoft.com/office/drawing/2014/main" id="{68F55DA9-E089-44CD-B541-0162116B3E96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567" y="1591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0" name="Group 131">
                <a:extLst>
                  <a:ext uri="{FF2B5EF4-FFF2-40B4-BE49-F238E27FC236}">
                    <a16:creationId xmlns:a16="http://schemas.microsoft.com/office/drawing/2014/main" id="{65ABEA0F-C8CA-4694-9003-52A2777EE6B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32" y="2133"/>
                <a:ext cx="370" cy="371"/>
                <a:chOff x="732" y="2133"/>
                <a:chExt cx="370" cy="371"/>
              </a:xfrm>
            </p:grpSpPr>
            <p:sp>
              <p:nvSpPr>
                <p:cNvPr id="65" name="AutoShape 132">
                  <a:extLst>
                    <a:ext uri="{FF2B5EF4-FFF2-40B4-BE49-F238E27FC236}">
                      <a16:creationId xmlns:a16="http://schemas.microsoft.com/office/drawing/2014/main" id="{5F7DFC68-A2FC-4B29-917A-979DC8C5CB0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3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6" name="Freeform 133">
                  <a:extLst>
                    <a:ext uri="{FF2B5EF4-FFF2-40B4-BE49-F238E27FC236}">
                      <a16:creationId xmlns:a16="http://schemas.microsoft.com/office/drawing/2014/main" id="{ED7CE4DF-BB49-445E-BC9E-50695779C0AA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912" y="2224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7" name="Freeform 134">
                  <a:extLst>
                    <a:ext uri="{FF2B5EF4-FFF2-40B4-BE49-F238E27FC236}">
                      <a16:creationId xmlns:a16="http://schemas.microsoft.com/office/drawing/2014/main" id="{B1FABF26-081F-49DF-B45D-B8E6CEE6D86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732" y="2224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1" name="Group 135">
                <a:extLst>
                  <a:ext uri="{FF2B5EF4-FFF2-40B4-BE49-F238E27FC236}">
                    <a16:creationId xmlns:a16="http://schemas.microsoft.com/office/drawing/2014/main" id="{3D37EDCB-B4E7-4C13-85C2-054B93CD58E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23" y="2226"/>
                <a:ext cx="370" cy="373"/>
                <a:chOff x="923" y="2226"/>
                <a:chExt cx="370" cy="373"/>
              </a:xfrm>
            </p:grpSpPr>
            <p:sp>
              <p:nvSpPr>
                <p:cNvPr id="62" name="AutoShape 136">
                  <a:extLst>
                    <a:ext uri="{FF2B5EF4-FFF2-40B4-BE49-F238E27FC236}">
                      <a16:creationId xmlns:a16="http://schemas.microsoft.com/office/drawing/2014/main" id="{3B5E9A6F-0583-4170-B2F9-58473C6340B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6"/>
                  <a:ext cx="370" cy="186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3" name="Freeform 137">
                  <a:extLst>
                    <a:ext uri="{FF2B5EF4-FFF2-40B4-BE49-F238E27FC236}">
                      <a16:creationId xmlns:a16="http://schemas.microsoft.com/office/drawing/2014/main" id="{7BE5AAC5-8DCF-46A5-9506-0CD1F746D42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8" y="2317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4" name="Freeform 138">
                  <a:extLst>
                    <a:ext uri="{FF2B5EF4-FFF2-40B4-BE49-F238E27FC236}">
                      <a16:creationId xmlns:a16="http://schemas.microsoft.com/office/drawing/2014/main" id="{F6ED0C9D-3E35-4C0B-AAC3-A3EEF6D603A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24" y="2317"/>
                  <a:ext cx="185" cy="282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2" name="Group 139">
                <a:extLst>
                  <a:ext uri="{FF2B5EF4-FFF2-40B4-BE49-F238E27FC236}">
                    <a16:creationId xmlns:a16="http://schemas.microsoft.com/office/drawing/2014/main" id="{6B6F18B0-CAA1-4943-A665-217530D9F94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5" y="1660"/>
                <a:ext cx="370" cy="372"/>
                <a:chOff x="1285" y="1660"/>
                <a:chExt cx="370" cy="372"/>
              </a:xfrm>
            </p:grpSpPr>
            <p:sp>
              <p:nvSpPr>
                <p:cNvPr id="59" name="AutoShape 140">
                  <a:extLst>
                    <a:ext uri="{FF2B5EF4-FFF2-40B4-BE49-F238E27FC236}">
                      <a16:creationId xmlns:a16="http://schemas.microsoft.com/office/drawing/2014/main" id="{A7CF1FD9-BBE8-475B-BF52-AAF0499A6FB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5" y="1660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0" name="Freeform 141">
                  <a:extLst>
                    <a:ext uri="{FF2B5EF4-FFF2-40B4-BE49-F238E27FC236}">
                      <a16:creationId xmlns:a16="http://schemas.microsoft.com/office/drawing/2014/main" id="{BAB40F9C-BA19-4433-8C01-214FAEE6235F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70" y="175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1" name="Freeform 142">
                  <a:extLst>
                    <a:ext uri="{FF2B5EF4-FFF2-40B4-BE49-F238E27FC236}">
                      <a16:creationId xmlns:a16="http://schemas.microsoft.com/office/drawing/2014/main" id="{5BCC9096-627C-471E-9285-1788C7C6D5A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86" y="1751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3" name="Group 143">
                <a:extLst>
                  <a:ext uri="{FF2B5EF4-FFF2-40B4-BE49-F238E27FC236}">
                    <a16:creationId xmlns:a16="http://schemas.microsoft.com/office/drawing/2014/main" id="{58452788-A09C-4156-8297-A73B74E34C3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05" y="1944"/>
                <a:ext cx="370" cy="371"/>
                <a:chOff x="1105" y="1944"/>
                <a:chExt cx="370" cy="371"/>
              </a:xfrm>
            </p:grpSpPr>
            <p:sp>
              <p:nvSpPr>
                <p:cNvPr id="56" name="AutoShape 144">
                  <a:extLst>
                    <a:ext uri="{FF2B5EF4-FFF2-40B4-BE49-F238E27FC236}">
                      <a16:creationId xmlns:a16="http://schemas.microsoft.com/office/drawing/2014/main" id="{DF76A178-7235-43C5-9F13-FE7F6F89F1A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5" y="194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57" name="Freeform 145">
                  <a:extLst>
                    <a:ext uri="{FF2B5EF4-FFF2-40B4-BE49-F238E27FC236}">
                      <a16:creationId xmlns:a16="http://schemas.microsoft.com/office/drawing/2014/main" id="{7305E52D-D8AF-4F90-A1D0-B9F6699575B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0" y="2034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8" name="Freeform 146">
                  <a:extLst>
                    <a:ext uri="{FF2B5EF4-FFF2-40B4-BE49-F238E27FC236}">
                      <a16:creationId xmlns:a16="http://schemas.microsoft.com/office/drawing/2014/main" id="{BA1DE436-F51F-424F-BD32-DC3DB84AD8E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06" y="2035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4" name="Group 147">
                <a:extLst>
                  <a:ext uri="{FF2B5EF4-FFF2-40B4-BE49-F238E27FC236}">
                    <a16:creationId xmlns:a16="http://schemas.microsoft.com/office/drawing/2014/main" id="{F85A4A3A-17A9-4291-83BF-59093C74022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05" y="2509"/>
                <a:ext cx="370" cy="371"/>
                <a:chOff x="1114" y="2500"/>
                <a:chExt cx="370" cy="371"/>
              </a:xfrm>
            </p:grpSpPr>
            <p:sp>
              <p:nvSpPr>
                <p:cNvPr id="53" name="AutoShape 148">
                  <a:extLst>
                    <a:ext uri="{FF2B5EF4-FFF2-40B4-BE49-F238E27FC236}">
                      <a16:creationId xmlns:a16="http://schemas.microsoft.com/office/drawing/2014/main" id="{D5606B73-48DA-4F33-911A-7B416A2A426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4" y="2500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54" name="Freeform 149">
                  <a:extLst>
                    <a:ext uri="{FF2B5EF4-FFF2-40B4-BE49-F238E27FC236}">
                      <a16:creationId xmlns:a16="http://schemas.microsoft.com/office/drawing/2014/main" id="{A7701FDE-7DFD-43CC-ADB1-5B942B0E21AC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9" y="2590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5" name="Freeform 150">
                  <a:extLst>
                    <a:ext uri="{FF2B5EF4-FFF2-40B4-BE49-F238E27FC236}">
                      <a16:creationId xmlns:a16="http://schemas.microsoft.com/office/drawing/2014/main" id="{ACB16F57-B89A-4C2B-8F63-64CC30F72F8A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5" y="2591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5" name="Group 151">
                <a:extLst>
                  <a:ext uri="{FF2B5EF4-FFF2-40B4-BE49-F238E27FC236}">
                    <a16:creationId xmlns:a16="http://schemas.microsoft.com/office/drawing/2014/main" id="{84FFB770-6399-426B-B00B-E9254B4B88B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3" y="883"/>
                <a:ext cx="370" cy="372"/>
                <a:chOff x="1273" y="883"/>
                <a:chExt cx="370" cy="372"/>
              </a:xfrm>
            </p:grpSpPr>
            <p:sp>
              <p:nvSpPr>
                <p:cNvPr id="50" name="AutoShape 152">
                  <a:extLst>
                    <a:ext uri="{FF2B5EF4-FFF2-40B4-BE49-F238E27FC236}">
                      <a16:creationId xmlns:a16="http://schemas.microsoft.com/office/drawing/2014/main" id="{A9CFAC69-D2CE-4257-ABEA-3F4FC71BA37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3" y="883"/>
                  <a:ext cx="370" cy="185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51" name="Freeform 153">
                  <a:extLst>
                    <a:ext uri="{FF2B5EF4-FFF2-40B4-BE49-F238E27FC236}">
                      <a16:creationId xmlns:a16="http://schemas.microsoft.com/office/drawing/2014/main" id="{14509600-5A2A-4BA2-86A3-3621E28C93A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58" y="973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2" name="Freeform 154">
                  <a:extLst>
                    <a:ext uri="{FF2B5EF4-FFF2-40B4-BE49-F238E27FC236}">
                      <a16:creationId xmlns:a16="http://schemas.microsoft.com/office/drawing/2014/main" id="{3B107EE3-148C-4E4F-BAA6-0C96269466CF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74" y="974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6" name="Group 155">
                <a:extLst>
                  <a:ext uri="{FF2B5EF4-FFF2-40B4-BE49-F238E27FC236}">
                    <a16:creationId xmlns:a16="http://schemas.microsoft.com/office/drawing/2014/main" id="{34D38D26-F086-4092-9C59-6A5A4EA3C92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9" y="2218"/>
                <a:ext cx="370" cy="372"/>
                <a:chOff x="1289" y="2218"/>
                <a:chExt cx="370" cy="372"/>
              </a:xfrm>
            </p:grpSpPr>
            <p:sp>
              <p:nvSpPr>
                <p:cNvPr id="47" name="AutoShape 156">
                  <a:extLst>
                    <a:ext uri="{FF2B5EF4-FFF2-40B4-BE49-F238E27FC236}">
                      <a16:creationId xmlns:a16="http://schemas.microsoft.com/office/drawing/2014/main" id="{D725848E-018A-411C-9ED0-11194868A1E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8"/>
                  <a:ext cx="370" cy="185"/>
                </a:xfrm>
                <a:prstGeom prst="diamond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48" name="Freeform 157">
                  <a:extLst>
                    <a:ext uri="{FF2B5EF4-FFF2-40B4-BE49-F238E27FC236}">
                      <a16:creationId xmlns:a16="http://schemas.microsoft.com/office/drawing/2014/main" id="{C2316AAC-8FEB-4E67-B3C9-F7BABADA18D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72" y="2309"/>
                  <a:ext cx="185" cy="28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9" name="Freeform 158">
                  <a:extLst>
                    <a:ext uri="{FF2B5EF4-FFF2-40B4-BE49-F238E27FC236}">
                      <a16:creationId xmlns:a16="http://schemas.microsoft.com/office/drawing/2014/main" id="{CF99456B-6AD9-473E-B89A-B413ED0E6B5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93" y="2309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140" name="AutoShape 174">
            <a:extLst>
              <a:ext uri="{FF2B5EF4-FFF2-40B4-BE49-F238E27FC236}">
                <a16:creationId xmlns:a16="http://schemas.microsoft.com/office/drawing/2014/main" id="{A5330981-801A-4D78-873C-452E7886C1A9}"/>
              </a:ext>
            </a:extLst>
          </p:cNvPr>
          <p:cNvSpPr>
            <a:spLocks noChangeArrowheads="1"/>
          </p:cNvSpPr>
          <p:nvPr/>
        </p:nvSpPr>
        <p:spPr bwMode="auto">
          <a:xfrm rot="8418834" flipV="1">
            <a:off x="6586538" y="4745038"/>
            <a:ext cx="142875" cy="173037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41" name="AutoShape 175">
            <a:extLst>
              <a:ext uri="{FF2B5EF4-FFF2-40B4-BE49-F238E27FC236}">
                <a16:creationId xmlns:a16="http://schemas.microsoft.com/office/drawing/2014/main" id="{203D566C-096F-4E73-9812-0E2BBC8F93A2}"/>
              </a:ext>
            </a:extLst>
          </p:cNvPr>
          <p:cNvSpPr>
            <a:spLocks noChangeArrowheads="1"/>
          </p:cNvSpPr>
          <p:nvPr/>
        </p:nvSpPr>
        <p:spPr bwMode="auto">
          <a:xfrm rot="8418834" flipV="1">
            <a:off x="7867650" y="4768850"/>
            <a:ext cx="142875" cy="173038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42" name="Rectangle 23">
            <a:extLst>
              <a:ext uri="{FF2B5EF4-FFF2-40B4-BE49-F238E27FC236}">
                <a16:creationId xmlns:a16="http://schemas.microsoft.com/office/drawing/2014/main" id="{64E5A24E-B292-44D2-8EE2-7DD80D3D7E8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" name="Rectangle 24">
            <a:extLst>
              <a:ext uri="{FF2B5EF4-FFF2-40B4-BE49-F238E27FC236}">
                <a16:creationId xmlns:a16="http://schemas.microsoft.com/office/drawing/2014/main" id="{1058D806-A92D-4899-B257-959B6DA26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4" name="Rectangle 25">
            <a:extLst>
              <a:ext uri="{FF2B5EF4-FFF2-40B4-BE49-F238E27FC236}">
                <a16:creationId xmlns:a16="http://schemas.microsoft.com/office/drawing/2014/main" id="{CE3E3538-A67F-4F6B-8148-1AF485E2B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3CE824-4D5F-4518-917F-16610344AE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44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873178FB-055C-4788-AC0C-C29CC407A8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205CA625-8810-4761-93E6-9BE2F9B7C4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3DE5-5579-406B-8D78-86ACCA5EE53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36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F525C3A5-F928-4007-996E-210EF88987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191CB9A4-B263-4815-B922-ABAA589627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3EDB-F392-4F2D-8498-F8CD9DF132E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52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9FE85A2F-0D05-4FF8-9ACD-40D9434BC5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2044A56B-564B-4B91-A37A-91E6BE999C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1CD99-F940-47A3-8CBB-453C5B0E16B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993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EE67EFC1-D099-41BE-8FA8-D621B26141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3FFAB7B-3774-49D1-BD23-0CCF7E5597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B71B-937A-4E99-AF1B-6B3C9B7489C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141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64A3886-C384-4014-97BB-E7B19A664B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7CC7DFEC-73A9-4FC5-AE22-C472998ED1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C3C3F-2A7C-4159-A747-FCD7EB5AE0C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570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05B885E2-D31F-4A96-B061-853EB66437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E202EB08-34E3-4A94-BC9B-F1587FCB95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25FDC-0955-4373-ADB5-3C86862209C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381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E57030D3-7957-4F23-A727-14830B5468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DDE9EBE0-1C57-421B-A41C-8379284B7D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3A6A9-1E96-4EED-8196-A32810B0299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362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FDB3D92E-4F6F-40B0-9ABA-27EC2DC2B2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4F5DF855-FF64-45D4-A0D7-D4BBBB016F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545FF-0363-4FA1-92C4-40709AC2E6D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134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F7CA029-AE51-4588-8BFA-94B21665A2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73ABE33-B2B9-462F-9210-534E2CB861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31A6-72F5-4E4F-B6C1-29A7021250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485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B01F4CA-2970-4557-A34B-28C37293AF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1000303F-C3FB-48D5-8A0C-0A304706AC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30CE-DD0A-47FB-9B2C-4AFEA02FE1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254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1" name="Rectangle 33">
            <a:extLst>
              <a:ext uri="{FF2B5EF4-FFF2-40B4-BE49-F238E27FC236}">
                <a16:creationId xmlns:a16="http://schemas.microsoft.com/office/drawing/2014/main" id="{2F9A4571-2F3E-4F5E-BD7D-0BA18AA987E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68437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tx2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27" name="AutoShape 154">
            <a:extLst>
              <a:ext uri="{FF2B5EF4-FFF2-40B4-BE49-F238E27FC236}">
                <a16:creationId xmlns:a16="http://schemas.microsoft.com/office/drawing/2014/main" id="{35BD078A-D567-4702-B022-780ED1B0D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971550"/>
            <a:ext cx="8496300" cy="5449888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>
            <a:noFill/>
          </a:ln>
          <a:effectLst>
            <a:outerShdw dist="25400" dir="16200000" algn="ctr" rotWithShape="0">
              <a:schemeClr val="accent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028" name="Rectangle 21">
            <a:extLst>
              <a:ext uri="{FF2B5EF4-FFF2-40B4-BE49-F238E27FC236}">
                <a16:creationId xmlns:a16="http://schemas.microsoft.com/office/drawing/2014/main" id="{07321FEE-20BA-4782-BACD-6B55FB870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048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9" name="Rectangle 22">
            <a:extLst>
              <a:ext uri="{FF2B5EF4-FFF2-40B4-BE49-F238E27FC236}">
                <a16:creationId xmlns:a16="http://schemas.microsoft.com/office/drawing/2014/main" id="{7948EB6F-AF42-4662-A68E-98FB90CBB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2312" name="Rectangle 24">
            <a:extLst>
              <a:ext uri="{FF2B5EF4-FFF2-40B4-BE49-F238E27FC236}">
                <a16:creationId xmlns:a16="http://schemas.microsoft.com/office/drawing/2014/main" id="{93EFFBBB-1EBD-4795-B8DA-A6D378A8F5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888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folHlink"/>
                </a:solidFill>
                <a:latin typeface="+mn-lt"/>
                <a:ea typeface="굴림" pitchFamily="34" charset="-127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313" name="Rectangle 25">
            <a:extLst>
              <a:ext uri="{FF2B5EF4-FFF2-40B4-BE49-F238E27FC236}">
                <a16:creationId xmlns:a16="http://schemas.microsoft.com/office/drawing/2014/main" id="{1DE6069D-9B59-4533-9775-B0D7890B5C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1ED8E992-B6FE-428C-A21B-1A449BD7622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2" name="AutoShape 155">
            <a:extLst>
              <a:ext uri="{FF2B5EF4-FFF2-40B4-BE49-F238E27FC236}">
                <a16:creationId xmlns:a16="http://schemas.microsoft.com/office/drawing/2014/main" id="{2075C4E1-BB60-4530-9447-CC007811B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958850"/>
            <a:ext cx="8496300" cy="5457825"/>
          </a:xfrm>
          <a:prstGeom prst="roundRect">
            <a:avLst>
              <a:gd name="adj" fmla="val 2940"/>
            </a:avLst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033" name="Group 34">
            <a:extLst>
              <a:ext uri="{FF2B5EF4-FFF2-40B4-BE49-F238E27FC236}">
                <a16:creationId xmlns:a16="http://schemas.microsoft.com/office/drawing/2014/main" id="{F86F3744-9268-4ABE-9AA7-BF496BC63021}"/>
              </a:ext>
            </a:extLst>
          </p:cNvPr>
          <p:cNvGrpSpPr>
            <a:grpSpLocks/>
          </p:cNvGrpSpPr>
          <p:nvPr/>
        </p:nvGrpSpPr>
        <p:grpSpPr bwMode="auto">
          <a:xfrm>
            <a:off x="8312150" y="4872038"/>
            <a:ext cx="703263" cy="1771650"/>
            <a:chOff x="732" y="983"/>
            <a:chExt cx="942" cy="2373"/>
          </a:xfrm>
        </p:grpSpPr>
        <p:grpSp>
          <p:nvGrpSpPr>
            <p:cNvPr id="1034" name="Group 35">
              <a:extLst>
                <a:ext uri="{FF2B5EF4-FFF2-40B4-BE49-F238E27FC236}">
                  <a16:creationId xmlns:a16="http://schemas.microsoft.com/office/drawing/2014/main" id="{5350E52B-C3CF-4B1A-91EF-24FE100DF51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47" y="988"/>
              <a:ext cx="927" cy="2355"/>
              <a:chOff x="747" y="898"/>
              <a:chExt cx="927" cy="2355"/>
            </a:xfrm>
          </p:grpSpPr>
          <p:sp>
            <p:nvSpPr>
              <p:cNvPr id="1093" name="AutoShape 36">
                <a:extLst>
                  <a:ext uri="{FF2B5EF4-FFF2-40B4-BE49-F238E27FC236}">
                    <a16:creationId xmlns:a16="http://schemas.microsoft.com/office/drawing/2014/main" id="{964A7CD5-B3CE-4EFE-8151-598C8BF236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47" y="2690"/>
                <a:ext cx="370" cy="185"/>
              </a:xfrm>
              <a:prstGeom prst="diamond">
                <a:avLst/>
              </a:pr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094" name="Freeform 37">
                <a:extLst>
                  <a:ext uri="{FF2B5EF4-FFF2-40B4-BE49-F238E27FC236}">
                    <a16:creationId xmlns:a16="http://schemas.microsoft.com/office/drawing/2014/main" id="{38DB2273-E3F5-49B8-BB01-57B669FAEA8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32" y="2781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5" name="Freeform 38">
                <a:extLst>
                  <a:ext uri="{FF2B5EF4-FFF2-40B4-BE49-F238E27FC236}">
                    <a16:creationId xmlns:a16="http://schemas.microsoft.com/office/drawing/2014/main" id="{1B8E6D59-FCF0-45FB-A2D9-10E2890B5776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47" y="2781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6" name="AutoShape 39">
                <a:extLst>
                  <a:ext uri="{FF2B5EF4-FFF2-40B4-BE49-F238E27FC236}">
                    <a16:creationId xmlns:a16="http://schemas.microsoft.com/office/drawing/2014/main" id="{65759C8B-A0E8-4024-A27C-F841729E38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47" y="2501"/>
                <a:ext cx="370" cy="187"/>
              </a:xfrm>
              <a:prstGeom prst="diamond">
                <a:avLst/>
              </a:pr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097" name="Freeform 40">
                <a:extLst>
                  <a:ext uri="{FF2B5EF4-FFF2-40B4-BE49-F238E27FC236}">
                    <a16:creationId xmlns:a16="http://schemas.microsoft.com/office/drawing/2014/main" id="{007EA1CE-3F97-44CE-8EEC-4CFE96AA903E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32" y="2592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98" name="Freeform 41">
                <a:extLst>
                  <a:ext uri="{FF2B5EF4-FFF2-40B4-BE49-F238E27FC236}">
                    <a16:creationId xmlns:a16="http://schemas.microsoft.com/office/drawing/2014/main" id="{391596CE-D47B-4928-9E92-FE89C57B4E22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47" y="2592"/>
                <a:ext cx="185" cy="283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99" name="Group 42">
                <a:extLst>
                  <a:ext uri="{FF2B5EF4-FFF2-40B4-BE49-F238E27FC236}">
                    <a16:creationId xmlns:a16="http://schemas.microsoft.com/office/drawing/2014/main" id="{E996FE73-A6B3-4385-B272-47A4E247C55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52" y="2316"/>
                <a:ext cx="370" cy="373"/>
                <a:chOff x="267" y="2196"/>
                <a:chExt cx="370" cy="373"/>
              </a:xfrm>
            </p:grpSpPr>
            <p:sp>
              <p:nvSpPr>
                <p:cNvPr id="1147" name="AutoShape 43">
                  <a:extLst>
                    <a:ext uri="{FF2B5EF4-FFF2-40B4-BE49-F238E27FC236}">
                      <a16:creationId xmlns:a16="http://schemas.microsoft.com/office/drawing/2014/main" id="{1425C862-C8F1-431E-8A3C-5D6B85A8F1B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6" y="2196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8" name="Freeform 44">
                  <a:extLst>
                    <a:ext uri="{FF2B5EF4-FFF2-40B4-BE49-F238E27FC236}">
                      <a16:creationId xmlns:a16="http://schemas.microsoft.com/office/drawing/2014/main" id="{6D0FA398-A352-4B60-AA9D-436A3CCB6A7C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451" y="2287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49" name="Freeform 45">
                  <a:extLst>
                    <a:ext uri="{FF2B5EF4-FFF2-40B4-BE49-F238E27FC236}">
                      <a16:creationId xmlns:a16="http://schemas.microsoft.com/office/drawing/2014/main" id="{EE312077-1A72-438A-AE01-65D0E26754C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66" y="2287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100" name="AutoShape 46">
                <a:extLst>
                  <a:ext uri="{FF2B5EF4-FFF2-40B4-BE49-F238E27FC236}">
                    <a16:creationId xmlns:a16="http://schemas.microsoft.com/office/drawing/2014/main" id="{4E9BB19A-54FF-446C-8445-5858606783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934" y="2783"/>
                <a:ext cx="370" cy="185"/>
              </a:xfrm>
              <a:prstGeom prst="diamond">
                <a:avLst/>
              </a:pr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101" name="Freeform 47">
                <a:extLst>
                  <a:ext uri="{FF2B5EF4-FFF2-40B4-BE49-F238E27FC236}">
                    <a16:creationId xmlns:a16="http://schemas.microsoft.com/office/drawing/2014/main" id="{0AD380FD-419C-4FDB-9182-DFE75A32948B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1115" y="2875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2" name="Freeform 48">
                <a:extLst>
                  <a:ext uri="{FF2B5EF4-FFF2-40B4-BE49-F238E27FC236}">
                    <a16:creationId xmlns:a16="http://schemas.microsoft.com/office/drawing/2014/main" id="{1DFCCEAC-324A-42B2-9DF3-CA467938D628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34" y="2875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03" name="Group 49">
                <a:extLst>
                  <a:ext uri="{FF2B5EF4-FFF2-40B4-BE49-F238E27FC236}">
                    <a16:creationId xmlns:a16="http://schemas.microsoft.com/office/drawing/2014/main" id="{1B750C47-37A6-4D61-9C70-0A2442F7988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34" y="2596"/>
                <a:ext cx="370" cy="372"/>
                <a:chOff x="919" y="2599"/>
                <a:chExt cx="370" cy="372"/>
              </a:xfrm>
            </p:grpSpPr>
            <p:sp>
              <p:nvSpPr>
                <p:cNvPr id="1144" name="AutoShape 50">
                  <a:extLst>
                    <a:ext uri="{FF2B5EF4-FFF2-40B4-BE49-F238E27FC236}">
                      <a16:creationId xmlns:a16="http://schemas.microsoft.com/office/drawing/2014/main" id="{122003CE-1DCD-41C9-9E88-88F42118005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5" name="Freeform 51">
                  <a:extLst>
                    <a:ext uri="{FF2B5EF4-FFF2-40B4-BE49-F238E27FC236}">
                      <a16:creationId xmlns:a16="http://schemas.microsoft.com/office/drawing/2014/main" id="{4B6A635E-137F-4A3D-B588-29F9333FCE60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4" y="2689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46" name="Freeform 52">
                  <a:extLst>
                    <a:ext uri="{FF2B5EF4-FFF2-40B4-BE49-F238E27FC236}">
                      <a16:creationId xmlns:a16="http://schemas.microsoft.com/office/drawing/2014/main" id="{DD7929EE-1A45-46EC-B3CF-A72BBDCDEC0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19" y="2691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4" name="Group 53">
                <a:extLst>
                  <a:ext uri="{FF2B5EF4-FFF2-40B4-BE49-F238E27FC236}">
                    <a16:creationId xmlns:a16="http://schemas.microsoft.com/office/drawing/2014/main" id="{583FBD3F-A914-47F3-B96B-17F57E9FED8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39" y="2413"/>
                <a:ext cx="370" cy="372"/>
                <a:chOff x="2793" y="803"/>
                <a:chExt cx="302" cy="303"/>
              </a:xfrm>
            </p:grpSpPr>
            <p:sp>
              <p:nvSpPr>
                <p:cNvPr id="1141" name="AutoShape 54">
                  <a:extLst>
                    <a:ext uri="{FF2B5EF4-FFF2-40B4-BE49-F238E27FC236}">
                      <a16:creationId xmlns:a16="http://schemas.microsoft.com/office/drawing/2014/main" id="{2BEFB280-3E76-460F-A7CC-7624DA81C1E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1" y="80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42" name="Freeform 55">
                  <a:extLst>
                    <a:ext uri="{FF2B5EF4-FFF2-40B4-BE49-F238E27FC236}">
                      <a16:creationId xmlns:a16="http://schemas.microsoft.com/office/drawing/2014/main" id="{C4DAD3DE-E27D-429D-9B17-540518DBD60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940" y="876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43" name="Freeform 56">
                  <a:extLst>
                    <a:ext uri="{FF2B5EF4-FFF2-40B4-BE49-F238E27FC236}">
                      <a16:creationId xmlns:a16="http://schemas.microsoft.com/office/drawing/2014/main" id="{82760D7F-DA8F-4F36-8365-098BA15F5596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794" y="878"/>
                  <a:ext cx="151" cy="23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5" name="Group 57">
                <a:extLst>
                  <a:ext uri="{FF2B5EF4-FFF2-40B4-BE49-F238E27FC236}">
                    <a16:creationId xmlns:a16="http://schemas.microsoft.com/office/drawing/2014/main" id="{1ACC16A8-6DEF-458A-A807-2C318027B4C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6" y="2881"/>
                <a:ext cx="370" cy="372"/>
                <a:chOff x="1111" y="2884"/>
                <a:chExt cx="370" cy="372"/>
              </a:xfrm>
            </p:grpSpPr>
            <p:sp>
              <p:nvSpPr>
                <p:cNvPr id="1138" name="AutoShape 58">
                  <a:extLst>
                    <a:ext uri="{FF2B5EF4-FFF2-40B4-BE49-F238E27FC236}">
                      <a16:creationId xmlns:a16="http://schemas.microsoft.com/office/drawing/2014/main" id="{74FF1ACA-3422-4411-934E-8EA32C441C9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0" y="288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9" name="Freeform 59">
                  <a:extLst>
                    <a:ext uri="{FF2B5EF4-FFF2-40B4-BE49-F238E27FC236}">
                      <a16:creationId xmlns:a16="http://schemas.microsoft.com/office/drawing/2014/main" id="{AEB02CB5-787B-4FE6-9C77-15A2D9A986A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5" y="2973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40" name="Freeform 60">
                  <a:extLst>
                    <a:ext uri="{FF2B5EF4-FFF2-40B4-BE49-F238E27FC236}">
                      <a16:creationId xmlns:a16="http://schemas.microsoft.com/office/drawing/2014/main" id="{D35898F0-66C1-4E19-8A45-F2EC4C87C9E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0" y="2976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6" name="Group 61">
                <a:extLst>
                  <a:ext uri="{FF2B5EF4-FFF2-40B4-BE49-F238E27FC236}">
                    <a16:creationId xmlns:a16="http://schemas.microsoft.com/office/drawing/2014/main" id="{4B269D81-4D02-47D6-AF79-BD13309BFB3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4" y="2695"/>
                <a:ext cx="370" cy="372"/>
                <a:chOff x="2564" y="1517"/>
                <a:chExt cx="302" cy="303"/>
              </a:xfrm>
            </p:grpSpPr>
            <p:sp>
              <p:nvSpPr>
                <p:cNvPr id="1135" name="AutoShape 62">
                  <a:extLst>
                    <a:ext uri="{FF2B5EF4-FFF2-40B4-BE49-F238E27FC236}">
                      <a16:creationId xmlns:a16="http://schemas.microsoft.com/office/drawing/2014/main" id="{7309AE84-B5DA-4898-B0C1-EEBBCC18C00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2" y="1513"/>
                  <a:ext cx="302" cy="151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6" name="Freeform 63">
                  <a:extLst>
                    <a:ext uri="{FF2B5EF4-FFF2-40B4-BE49-F238E27FC236}">
                      <a16:creationId xmlns:a16="http://schemas.microsoft.com/office/drawing/2014/main" id="{AE9B66E7-7045-4F5E-BE8B-55EFAA13D50E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713" y="1591"/>
                  <a:ext cx="151" cy="227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7" name="Freeform 64">
                  <a:extLst>
                    <a:ext uri="{FF2B5EF4-FFF2-40B4-BE49-F238E27FC236}">
                      <a16:creationId xmlns:a16="http://schemas.microsoft.com/office/drawing/2014/main" id="{80A2614A-F3EA-49EC-9542-DFB552503E7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567" y="1591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7" name="Group 65">
                <a:extLst>
                  <a:ext uri="{FF2B5EF4-FFF2-40B4-BE49-F238E27FC236}">
                    <a16:creationId xmlns:a16="http://schemas.microsoft.com/office/drawing/2014/main" id="{52687842-3088-4E39-9F6B-ACE532338F9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47" y="2130"/>
                <a:ext cx="370" cy="371"/>
                <a:chOff x="732" y="2133"/>
                <a:chExt cx="370" cy="371"/>
              </a:xfrm>
            </p:grpSpPr>
            <p:sp>
              <p:nvSpPr>
                <p:cNvPr id="1132" name="AutoShape 66">
                  <a:extLst>
                    <a:ext uri="{FF2B5EF4-FFF2-40B4-BE49-F238E27FC236}">
                      <a16:creationId xmlns:a16="http://schemas.microsoft.com/office/drawing/2014/main" id="{733CB4F8-4B11-4145-9AE5-69889EA2F7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3" name="Freeform 67">
                  <a:extLst>
                    <a:ext uri="{FF2B5EF4-FFF2-40B4-BE49-F238E27FC236}">
                      <a16:creationId xmlns:a16="http://schemas.microsoft.com/office/drawing/2014/main" id="{E9523F24-E938-4C9B-BB9A-3E405A93230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913" y="2225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4" name="Freeform 68">
                  <a:extLst>
                    <a:ext uri="{FF2B5EF4-FFF2-40B4-BE49-F238E27FC236}">
                      <a16:creationId xmlns:a16="http://schemas.microsoft.com/office/drawing/2014/main" id="{88C32BF8-BD4A-47DD-B0CE-DC833D82771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732" y="2225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8" name="Group 69">
                <a:extLst>
                  <a:ext uri="{FF2B5EF4-FFF2-40B4-BE49-F238E27FC236}">
                    <a16:creationId xmlns:a16="http://schemas.microsoft.com/office/drawing/2014/main" id="{DF01F07A-EBF7-4D0F-BA61-FBD37EEEB22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38" y="2223"/>
                <a:ext cx="370" cy="373"/>
                <a:chOff x="923" y="2226"/>
                <a:chExt cx="370" cy="373"/>
              </a:xfrm>
            </p:grpSpPr>
            <p:sp>
              <p:nvSpPr>
                <p:cNvPr id="1129" name="AutoShape 70">
                  <a:extLst>
                    <a:ext uri="{FF2B5EF4-FFF2-40B4-BE49-F238E27FC236}">
                      <a16:creationId xmlns:a16="http://schemas.microsoft.com/office/drawing/2014/main" id="{AD9E5677-B352-41B7-AB3B-4D5ECE2EF3A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5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30" name="Freeform 71">
                  <a:extLst>
                    <a:ext uri="{FF2B5EF4-FFF2-40B4-BE49-F238E27FC236}">
                      <a16:creationId xmlns:a16="http://schemas.microsoft.com/office/drawing/2014/main" id="{CA794D41-7610-4A20-8C23-A03A0E95FF3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8" y="2314"/>
                  <a:ext cx="185" cy="285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1" name="Freeform 72">
                  <a:extLst>
                    <a:ext uri="{FF2B5EF4-FFF2-40B4-BE49-F238E27FC236}">
                      <a16:creationId xmlns:a16="http://schemas.microsoft.com/office/drawing/2014/main" id="{9E2BF7CC-644D-4D02-9C28-6251E471F70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23" y="2314"/>
                  <a:ext cx="185" cy="285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9" name="Group 73">
                <a:extLst>
                  <a:ext uri="{FF2B5EF4-FFF2-40B4-BE49-F238E27FC236}">
                    <a16:creationId xmlns:a16="http://schemas.microsoft.com/office/drawing/2014/main" id="{AAAF1D0F-2ADA-401C-8469-521D7187340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300" y="1657"/>
                <a:ext cx="370" cy="372"/>
                <a:chOff x="1276" y="1651"/>
                <a:chExt cx="370" cy="372"/>
              </a:xfrm>
            </p:grpSpPr>
            <p:sp>
              <p:nvSpPr>
                <p:cNvPr id="1126" name="AutoShape 74">
                  <a:extLst>
                    <a:ext uri="{FF2B5EF4-FFF2-40B4-BE49-F238E27FC236}">
                      <a16:creationId xmlns:a16="http://schemas.microsoft.com/office/drawing/2014/main" id="{C9EAA7E6-3EAD-49FF-9D28-515F89340ED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6" y="1650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27" name="Freeform 75">
                  <a:extLst>
                    <a:ext uri="{FF2B5EF4-FFF2-40B4-BE49-F238E27FC236}">
                      <a16:creationId xmlns:a16="http://schemas.microsoft.com/office/drawing/2014/main" id="{B8DFDE19-6980-4DA6-8C50-B1410BCE229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61" y="1740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8" name="Freeform 76">
                  <a:extLst>
                    <a:ext uri="{FF2B5EF4-FFF2-40B4-BE49-F238E27FC236}">
                      <a16:creationId xmlns:a16="http://schemas.microsoft.com/office/drawing/2014/main" id="{CAB23E6F-F2D5-4448-B4FD-10AB34D369A7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76" y="1742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10" name="Group 77">
                <a:extLst>
                  <a:ext uri="{FF2B5EF4-FFF2-40B4-BE49-F238E27FC236}">
                    <a16:creationId xmlns:a16="http://schemas.microsoft.com/office/drawing/2014/main" id="{A50BDD84-9648-4FE1-8C58-A4CD36DEB37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0" y="1941"/>
                <a:ext cx="370" cy="371"/>
                <a:chOff x="1105" y="1944"/>
                <a:chExt cx="370" cy="371"/>
              </a:xfrm>
            </p:grpSpPr>
            <p:sp>
              <p:nvSpPr>
                <p:cNvPr id="1123" name="AutoShape 78">
                  <a:extLst>
                    <a:ext uri="{FF2B5EF4-FFF2-40B4-BE49-F238E27FC236}">
                      <a16:creationId xmlns:a16="http://schemas.microsoft.com/office/drawing/2014/main" id="{F83269ED-DA14-4ED9-B677-401BA27CC77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4" y="194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24" name="Freeform 79">
                  <a:extLst>
                    <a:ext uri="{FF2B5EF4-FFF2-40B4-BE49-F238E27FC236}">
                      <a16:creationId xmlns:a16="http://schemas.microsoft.com/office/drawing/2014/main" id="{84970020-ED75-4A92-AB02-45364C29F04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89" y="2034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5" name="Freeform 80">
                  <a:extLst>
                    <a:ext uri="{FF2B5EF4-FFF2-40B4-BE49-F238E27FC236}">
                      <a16:creationId xmlns:a16="http://schemas.microsoft.com/office/drawing/2014/main" id="{AD4012A2-2FE4-42D4-8411-20B455A4D88A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04" y="2036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11" name="Group 81">
                <a:extLst>
                  <a:ext uri="{FF2B5EF4-FFF2-40B4-BE49-F238E27FC236}">
                    <a16:creationId xmlns:a16="http://schemas.microsoft.com/office/drawing/2014/main" id="{20B7B0DB-84E7-4DFB-9847-CA007313635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29" y="2506"/>
                <a:ext cx="370" cy="371"/>
                <a:chOff x="1114" y="2500"/>
                <a:chExt cx="370" cy="371"/>
              </a:xfrm>
            </p:grpSpPr>
            <p:sp>
              <p:nvSpPr>
                <p:cNvPr id="1120" name="AutoShape 82">
                  <a:extLst>
                    <a:ext uri="{FF2B5EF4-FFF2-40B4-BE49-F238E27FC236}">
                      <a16:creationId xmlns:a16="http://schemas.microsoft.com/office/drawing/2014/main" id="{4E7E8D59-53C9-4AF1-BEF8-7F39E38BC98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5" y="2501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21" name="Freeform 83">
                  <a:extLst>
                    <a:ext uri="{FF2B5EF4-FFF2-40B4-BE49-F238E27FC236}">
                      <a16:creationId xmlns:a16="http://schemas.microsoft.com/office/drawing/2014/main" id="{730CD22A-CADA-4825-9741-DFC7114724F7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300" y="259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2" name="Freeform 84">
                  <a:extLst>
                    <a:ext uri="{FF2B5EF4-FFF2-40B4-BE49-F238E27FC236}">
                      <a16:creationId xmlns:a16="http://schemas.microsoft.com/office/drawing/2014/main" id="{8EA585FB-BF38-44BF-B54E-A0C3217D028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5" y="2592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12" name="Group 85">
                <a:extLst>
                  <a:ext uri="{FF2B5EF4-FFF2-40B4-BE49-F238E27FC236}">
                    <a16:creationId xmlns:a16="http://schemas.microsoft.com/office/drawing/2014/main" id="{7A989A20-3CDD-4430-9853-03BC5490111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8" y="898"/>
                <a:ext cx="370" cy="372"/>
                <a:chOff x="1273" y="955"/>
                <a:chExt cx="370" cy="372"/>
              </a:xfrm>
            </p:grpSpPr>
            <p:sp>
              <p:nvSpPr>
                <p:cNvPr id="1117" name="AutoShape 86">
                  <a:extLst>
                    <a:ext uri="{FF2B5EF4-FFF2-40B4-BE49-F238E27FC236}">
                      <a16:creationId xmlns:a16="http://schemas.microsoft.com/office/drawing/2014/main" id="{428B438E-1699-4AD7-BCF4-B96BE816C02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2" y="954"/>
                  <a:ext cx="370" cy="185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18" name="Freeform 87">
                  <a:extLst>
                    <a:ext uri="{FF2B5EF4-FFF2-40B4-BE49-F238E27FC236}">
                      <a16:creationId xmlns:a16="http://schemas.microsoft.com/office/drawing/2014/main" id="{7FD61369-9EE8-4A0D-821E-F910BBEE006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57" y="1044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19" name="Freeform 88">
                  <a:extLst>
                    <a:ext uri="{FF2B5EF4-FFF2-40B4-BE49-F238E27FC236}">
                      <a16:creationId xmlns:a16="http://schemas.microsoft.com/office/drawing/2014/main" id="{37247CD0-130C-4B96-9B69-2209B611EE68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72" y="1046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13" name="Group 89">
                <a:extLst>
                  <a:ext uri="{FF2B5EF4-FFF2-40B4-BE49-F238E27FC236}">
                    <a16:creationId xmlns:a16="http://schemas.microsoft.com/office/drawing/2014/main" id="{A9B9D897-A513-4D4C-B3FD-7D71A6DF36B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304" y="2215"/>
                <a:ext cx="370" cy="372"/>
                <a:chOff x="1289" y="2218"/>
                <a:chExt cx="370" cy="372"/>
              </a:xfrm>
            </p:grpSpPr>
            <p:sp>
              <p:nvSpPr>
                <p:cNvPr id="1114" name="AutoShape 90">
                  <a:extLst>
                    <a:ext uri="{FF2B5EF4-FFF2-40B4-BE49-F238E27FC236}">
                      <a16:creationId xmlns:a16="http://schemas.microsoft.com/office/drawing/2014/main" id="{248902DA-D85C-44EE-BB43-1075FC8C319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9"/>
                  <a:ext cx="370" cy="187"/>
                </a:xfrm>
                <a:prstGeom prst="diamond">
                  <a:avLst/>
                </a:pr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115" name="Freeform 91">
                  <a:extLst>
                    <a:ext uri="{FF2B5EF4-FFF2-40B4-BE49-F238E27FC236}">
                      <a16:creationId xmlns:a16="http://schemas.microsoft.com/office/drawing/2014/main" id="{FC73887E-0863-4FA2-96C3-918AB00C113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72" y="231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16" name="Freeform 92">
                  <a:extLst>
                    <a:ext uri="{FF2B5EF4-FFF2-40B4-BE49-F238E27FC236}">
                      <a16:creationId xmlns:a16="http://schemas.microsoft.com/office/drawing/2014/main" id="{00A6F3C2-9980-4F69-8F8E-6C1D85FF566C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93" y="231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035" name="Group 93">
              <a:extLst>
                <a:ext uri="{FF2B5EF4-FFF2-40B4-BE49-F238E27FC236}">
                  <a16:creationId xmlns:a16="http://schemas.microsoft.com/office/drawing/2014/main" id="{EBB87648-7EA6-4408-B0CA-684B6E41CD9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32" y="983"/>
              <a:ext cx="927" cy="2373"/>
              <a:chOff x="732" y="883"/>
              <a:chExt cx="927" cy="2373"/>
            </a:xfrm>
          </p:grpSpPr>
          <p:sp>
            <p:nvSpPr>
              <p:cNvPr id="1036" name="AutoShape 94">
                <a:extLst>
                  <a:ext uri="{FF2B5EF4-FFF2-40B4-BE49-F238E27FC236}">
                    <a16:creationId xmlns:a16="http://schemas.microsoft.com/office/drawing/2014/main" id="{6F98E37A-7685-4A63-B578-6E33C1E7C4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32" y="2693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037" name="Freeform 95">
                <a:extLst>
                  <a:ext uri="{FF2B5EF4-FFF2-40B4-BE49-F238E27FC236}">
                    <a16:creationId xmlns:a16="http://schemas.microsoft.com/office/drawing/2014/main" id="{B5C90362-2599-4799-8291-800FDC9EDEC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17" y="2784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38" name="Freeform 96">
                <a:extLst>
                  <a:ext uri="{FF2B5EF4-FFF2-40B4-BE49-F238E27FC236}">
                    <a16:creationId xmlns:a16="http://schemas.microsoft.com/office/drawing/2014/main" id="{EC9CDD2F-C0B8-49F6-94ED-074820FF7D70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32" y="2784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39" name="AutoShape 97">
                <a:extLst>
                  <a:ext uri="{FF2B5EF4-FFF2-40B4-BE49-F238E27FC236}">
                    <a16:creationId xmlns:a16="http://schemas.microsoft.com/office/drawing/2014/main" id="{E5DBA865-874D-4BE8-8DE9-70B09DA997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732" y="2503"/>
                <a:ext cx="370" cy="187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040" name="Freeform 98">
                <a:extLst>
                  <a:ext uri="{FF2B5EF4-FFF2-40B4-BE49-F238E27FC236}">
                    <a16:creationId xmlns:a16="http://schemas.microsoft.com/office/drawing/2014/main" id="{1FB391AC-AAD6-487D-A51D-3AD70539A38F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917" y="2595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1" name="Freeform 99">
                <a:extLst>
                  <a:ext uri="{FF2B5EF4-FFF2-40B4-BE49-F238E27FC236}">
                    <a16:creationId xmlns:a16="http://schemas.microsoft.com/office/drawing/2014/main" id="{5B3B1ACE-6CCF-4AA1-B2C7-7BBFDB90BFA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732" y="2597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42" name="Group 100">
                <a:extLst>
                  <a:ext uri="{FF2B5EF4-FFF2-40B4-BE49-F238E27FC236}">
                    <a16:creationId xmlns:a16="http://schemas.microsoft.com/office/drawing/2014/main" id="{C8F49737-4524-44B5-8484-9364432B7A4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37" y="2319"/>
                <a:ext cx="370" cy="373"/>
                <a:chOff x="267" y="2196"/>
                <a:chExt cx="370" cy="373"/>
              </a:xfrm>
            </p:grpSpPr>
            <p:sp>
              <p:nvSpPr>
                <p:cNvPr id="1090" name="AutoShape 101">
                  <a:extLst>
                    <a:ext uri="{FF2B5EF4-FFF2-40B4-BE49-F238E27FC236}">
                      <a16:creationId xmlns:a16="http://schemas.microsoft.com/office/drawing/2014/main" id="{38D84586-61BE-497A-B9AF-C55C2C661A7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66" y="2195"/>
                  <a:ext cx="370" cy="187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91" name="Freeform 102">
                  <a:extLst>
                    <a:ext uri="{FF2B5EF4-FFF2-40B4-BE49-F238E27FC236}">
                      <a16:creationId xmlns:a16="http://schemas.microsoft.com/office/drawing/2014/main" id="{B030E643-ECBE-4A2E-9E92-55A8560E4A0D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451" y="2287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92" name="Freeform 103">
                  <a:extLst>
                    <a:ext uri="{FF2B5EF4-FFF2-40B4-BE49-F238E27FC236}">
                      <a16:creationId xmlns:a16="http://schemas.microsoft.com/office/drawing/2014/main" id="{AF9C454E-33D3-4CE9-8566-DBEC956B8AF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66" y="2287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043" name="AutoShape 104">
                <a:extLst>
                  <a:ext uri="{FF2B5EF4-FFF2-40B4-BE49-F238E27FC236}">
                    <a16:creationId xmlns:a16="http://schemas.microsoft.com/office/drawing/2014/main" id="{A01B1EF4-3EC1-4E0B-AE5F-EB35EA7AE5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 flipH="1">
                <a:off x="919" y="2786"/>
                <a:ext cx="370" cy="185"/>
              </a:xfrm>
              <a:prstGeom prst="diamond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044" name="Freeform 105">
                <a:extLst>
                  <a:ext uri="{FF2B5EF4-FFF2-40B4-BE49-F238E27FC236}">
                    <a16:creationId xmlns:a16="http://schemas.microsoft.com/office/drawing/2014/main" id="{4E15CF5A-EC15-4A52-98A4-D1695F32C71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 flipH="1">
                <a:off x="1100" y="2878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45" name="Freeform 106">
                <a:extLst>
                  <a:ext uri="{FF2B5EF4-FFF2-40B4-BE49-F238E27FC236}">
                    <a16:creationId xmlns:a16="http://schemas.microsoft.com/office/drawing/2014/main" id="{66482308-1D7B-4EA6-9E5F-32E3F92DC1A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919" y="2878"/>
                <a:ext cx="185" cy="281"/>
              </a:xfrm>
              <a:custGeom>
                <a:avLst/>
                <a:gdLst>
                  <a:gd name="T0" fmla="*/ 0 w 859"/>
                  <a:gd name="T1" fmla="*/ 0 h 1303"/>
                  <a:gd name="T2" fmla="*/ 0 w 859"/>
                  <a:gd name="T3" fmla="*/ 0 h 1303"/>
                  <a:gd name="T4" fmla="*/ 0 w 859"/>
                  <a:gd name="T5" fmla="*/ 1 h 1303"/>
                  <a:gd name="T6" fmla="*/ 0 w 859"/>
                  <a:gd name="T7" fmla="*/ 0 h 1303"/>
                  <a:gd name="T8" fmla="*/ 0 w 859"/>
                  <a:gd name="T9" fmla="*/ 0 h 1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9" h="1303">
                    <a:moveTo>
                      <a:pt x="0" y="0"/>
                    </a:moveTo>
                    <a:lnTo>
                      <a:pt x="859" y="435"/>
                    </a:lnTo>
                    <a:lnTo>
                      <a:pt x="859" y="1303"/>
                    </a:lnTo>
                    <a:lnTo>
                      <a:pt x="0" y="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46" name="Group 107">
                <a:extLst>
                  <a:ext uri="{FF2B5EF4-FFF2-40B4-BE49-F238E27FC236}">
                    <a16:creationId xmlns:a16="http://schemas.microsoft.com/office/drawing/2014/main" id="{8986FBFF-B101-4051-B83C-6F08AD2AD4F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19" y="2599"/>
                <a:ext cx="370" cy="372"/>
                <a:chOff x="919" y="2599"/>
                <a:chExt cx="370" cy="372"/>
              </a:xfrm>
            </p:grpSpPr>
            <p:sp>
              <p:nvSpPr>
                <p:cNvPr id="1087" name="AutoShape 108">
                  <a:extLst>
                    <a:ext uri="{FF2B5EF4-FFF2-40B4-BE49-F238E27FC236}">
                      <a16:creationId xmlns:a16="http://schemas.microsoft.com/office/drawing/2014/main" id="{460ECF5C-D05E-4B91-8CE4-F99EF0E1C59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19" y="2599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88" name="Freeform 109">
                  <a:extLst>
                    <a:ext uri="{FF2B5EF4-FFF2-40B4-BE49-F238E27FC236}">
                      <a16:creationId xmlns:a16="http://schemas.microsoft.com/office/drawing/2014/main" id="{7C0BEE27-900F-47F4-A88D-8B51477D44A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4" y="2688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89" name="Freeform 110">
                  <a:extLst>
                    <a:ext uri="{FF2B5EF4-FFF2-40B4-BE49-F238E27FC236}">
                      <a16:creationId xmlns:a16="http://schemas.microsoft.com/office/drawing/2014/main" id="{13412D02-29AB-4952-BE37-08C0D65B3C1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19" y="269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7" name="Group 111">
                <a:extLst>
                  <a:ext uri="{FF2B5EF4-FFF2-40B4-BE49-F238E27FC236}">
                    <a16:creationId xmlns:a16="http://schemas.microsoft.com/office/drawing/2014/main" id="{69453FB4-C38C-4550-B5AC-5982AD99A26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24" y="2416"/>
                <a:ext cx="370" cy="372"/>
                <a:chOff x="2793" y="803"/>
                <a:chExt cx="302" cy="303"/>
              </a:xfrm>
            </p:grpSpPr>
            <p:sp>
              <p:nvSpPr>
                <p:cNvPr id="1084" name="AutoShape 112">
                  <a:extLst>
                    <a:ext uri="{FF2B5EF4-FFF2-40B4-BE49-F238E27FC236}">
                      <a16:creationId xmlns:a16="http://schemas.microsoft.com/office/drawing/2014/main" id="{F1844EBC-5EA0-434F-A4C4-DE181C32152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791" y="803"/>
                  <a:ext cx="302" cy="151"/>
                </a:xfrm>
                <a:prstGeom prst="diamond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85" name="Freeform 113">
                  <a:extLst>
                    <a:ext uri="{FF2B5EF4-FFF2-40B4-BE49-F238E27FC236}">
                      <a16:creationId xmlns:a16="http://schemas.microsoft.com/office/drawing/2014/main" id="{519FA7C8-A344-483B-9C45-F2A2163E7392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940" y="876"/>
                  <a:ext cx="151" cy="22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86" name="Freeform 114">
                  <a:extLst>
                    <a:ext uri="{FF2B5EF4-FFF2-40B4-BE49-F238E27FC236}">
                      <a16:creationId xmlns:a16="http://schemas.microsoft.com/office/drawing/2014/main" id="{89FC9911-AF3B-44AB-997B-546789764CF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794" y="878"/>
                  <a:ext cx="151" cy="23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8" name="Group 115">
                <a:extLst>
                  <a:ext uri="{FF2B5EF4-FFF2-40B4-BE49-F238E27FC236}">
                    <a16:creationId xmlns:a16="http://schemas.microsoft.com/office/drawing/2014/main" id="{C9F2FD22-7356-4E56-A7D3-2133F2E3731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11" y="2884"/>
                <a:ext cx="370" cy="372"/>
                <a:chOff x="1111" y="2884"/>
                <a:chExt cx="370" cy="372"/>
              </a:xfrm>
            </p:grpSpPr>
            <p:sp>
              <p:nvSpPr>
                <p:cNvPr id="1081" name="AutoShape 116">
                  <a:extLst>
                    <a:ext uri="{FF2B5EF4-FFF2-40B4-BE49-F238E27FC236}">
                      <a16:creationId xmlns:a16="http://schemas.microsoft.com/office/drawing/2014/main" id="{F4CB58F5-2618-46D1-B18E-AE6B1A5121C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1" y="288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82" name="Freeform 117">
                  <a:extLst>
                    <a:ext uri="{FF2B5EF4-FFF2-40B4-BE49-F238E27FC236}">
                      <a16:creationId xmlns:a16="http://schemas.microsoft.com/office/drawing/2014/main" id="{CDC7FDBF-0CA2-489A-9095-7EE539D9C2C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5" y="2973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83" name="Freeform 118">
                  <a:extLst>
                    <a:ext uri="{FF2B5EF4-FFF2-40B4-BE49-F238E27FC236}">
                      <a16:creationId xmlns:a16="http://schemas.microsoft.com/office/drawing/2014/main" id="{C913C080-7C6F-4FAD-A0DF-E6D8C3621E40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1" y="2975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49" name="Group 119">
                <a:extLst>
                  <a:ext uri="{FF2B5EF4-FFF2-40B4-BE49-F238E27FC236}">
                    <a16:creationId xmlns:a16="http://schemas.microsoft.com/office/drawing/2014/main" id="{5020077E-0212-4AD1-94FF-2EE03689C87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09" y="2698"/>
                <a:ext cx="370" cy="372"/>
                <a:chOff x="2564" y="1517"/>
                <a:chExt cx="302" cy="303"/>
              </a:xfrm>
            </p:grpSpPr>
            <p:sp>
              <p:nvSpPr>
                <p:cNvPr id="1078" name="AutoShape 120">
                  <a:extLst>
                    <a:ext uri="{FF2B5EF4-FFF2-40B4-BE49-F238E27FC236}">
                      <a16:creationId xmlns:a16="http://schemas.microsoft.com/office/drawing/2014/main" id="{2C685719-2E75-40FB-9F5E-3E65FD25BFA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2562" y="1519"/>
                  <a:ext cx="302" cy="151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79" name="Freeform 121">
                  <a:extLst>
                    <a:ext uri="{FF2B5EF4-FFF2-40B4-BE49-F238E27FC236}">
                      <a16:creationId xmlns:a16="http://schemas.microsoft.com/office/drawing/2014/main" id="{AD1F664B-1C3E-4292-9305-7EAB441BA100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2713" y="1592"/>
                  <a:ext cx="151" cy="227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80" name="Freeform 122">
                  <a:extLst>
                    <a:ext uri="{FF2B5EF4-FFF2-40B4-BE49-F238E27FC236}">
                      <a16:creationId xmlns:a16="http://schemas.microsoft.com/office/drawing/2014/main" id="{9E07DB47-76DB-4B26-8C71-E267AC76C99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2567" y="1592"/>
                  <a:ext cx="151" cy="230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0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0" name="Group 123">
                <a:extLst>
                  <a:ext uri="{FF2B5EF4-FFF2-40B4-BE49-F238E27FC236}">
                    <a16:creationId xmlns:a16="http://schemas.microsoft.com/office/drawing/2014/main" id="{94F9B7F1-1051-4AF2-9897-4883EED7FE6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32" y="2133"/>
                <a:ext cx="370" cy="371"/>
                <a:chOff x="732" y="2133"/>
                <a:chExt cx="370" cy="371"/>
              </a:xfrm>
            </p:grpSpPr>
            <p:sp>
              <p:nvSpPr>
                <p:cNvPr id="1075" name="AutoShape 124">
                  <a:extLst>
                    <a:ext uri="{FF2B5EF4-FFF2-40B4-BE49-F238E27FC236}">
                      <a16:creationId xmlns:a16="http://schemas.microsoft.com/office/drawing/2014/main" id="{B7C09AC3-BD60-4229-8AA6-D4442CCA713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732" y="2133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76" name="Freeform 125">
                  <a:extLst>
                    <a:ext uri="{FF2B5EF4-FFF2-40B4-BE49-F238E27FC236}">
                      <a16:creationId xmlns:a16="http://schemas.microsoft.com/office/drawing/2014/main" id="{A85C88E5-2CB6-4FCA-A44E-57E89168251A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913" y="2225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7" name="Freeform 126">
                  <a:extLst>
                    <a:ext uri="{FF2B5EF4-FFF2-40B4-BE49-F238E27FC236}">
                      <a16:creationId xmlns:a16="http://schemas.microsoft.com/office/drawing/2014/main" id="{E22BADF0-0BBE-4633-B998-33C947962565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732" y="2225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1" name="Group 127">
                <a:extLst>
                  <a:ext uri="{FF2B5EF4-FFF2-40B4-BE49-F238E27FC236}">
                    <a16:creationId xmlns:a16="http://schemas.microsoft.com/office/drawing/2014/main" id="{286FA8BC-24BE-4587-9DE3-41E105B8AC3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923" y="2226"/>
                <a:ext cx="370" cy="373"/>
                <a:chOff x="923" y="2226"/>
                <a:chExt cx="370" cy="373"/>
              </a:xfrm>
            </p:grpSpPr>
            <p:sp>
              <p:nvSpPr>
                <p:cNvPr id="1072" name="AutoShape 128">
                  <a:extLst>
                    <a:ext uri="{FF2B5EF4-FFF2-40B4-BE49-F238E27FC236}">
                      <a16:creationId xmlns:a16="http://schemas.microsoft.com/office/drawing/2014/main" id="{18AB0BF5-60FB-463B-A672-4F9A5DC8B36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923" y="2227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73" name="Freeform 129">
                  <a:extLst>
                    <a:ext uri="{FF2B5EF4-FFF2-40B4-BE49-F238E27FC236}">
                      <a16:creationId xmlns:a16="http://schemas.microsoft.com/office/drawing/2014/main" id="{FCC56C9C-0E25-4C40-8A74-6194908154CF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108" y="2318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4" name="Freeform 130">
                  <a:extLst>
                    <a:ext uri="{FF2B5EF4-FFF2-40B4-BE49-F238E27FC236}">
                      <a16:creationId xmlns:a16="http://schemas.microsoft.com/office/drawing/2014/main" id="{5488FD0A-B511-4AAB-9D9A-035AF2FC407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923" y="2318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2" name="Group 131">
                <a:extLst>
                  <a:ext uri="{FF2B5EF4-FFF2-40B4-BE49-F238E27FC236}">
                    <a16:creationId xmlns:a16="http://schemas.microsoft.com/office/drawing/2014/main" id="{6C9BC86E-357B-4E14-999D-98BC756E111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5" y="1660"/>
                <a:ext cx="370" cy="372"/>
                <a:chOff x="1285" y="1660"/>
                <a:chExt cx="370" cy="372"/>
              </a:xfrm>
            </p:grpSpPr>
            <p:sp>
              <p:nvSpPr>
                <p:cNvPr id="1069" name="AutoShape 132">
                  <a:extLst>
                    <a:ext uri="{FF2B5EF4-FFF2-40B4-BE49-F238E27FC236}">
                      <a16:creationId xmlns:a16="http://schemas.microsoft.com/office/drawing/2014/main" id="{A78E8D41-175B-4EF1-ADFC-034028A120B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5" y="1659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70" name="Freeform 133">
                  <a:extLst>
                    <a:ext uri="{FF2B5EF4-FFF2-40B4-BE49-F238E27FC236}">
                      <a16:creationId xmlns:a16="http://schemas.microsoft.com/office/drawing/2014/main" id="{005E450F-888F-478C-88EE-C53B9E3D97AB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70" y="1744"/>
                  <a:ext cx="185" cy="287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71" name="Freeform 134">
                  <a:extLst>
                    <a:ext uri="{FF2B5EF4-FFF2-40B4-BE49-F238E27FC236}">
                      <a16:creationId xmlns:a16="http://schemas.microsoft.com/office/drawing/2014/main" id="{723C3894-E70C-4C43-9941-8696A36A72AC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85" y="1751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3" name="Group 135">
                <a:extLst>
                  <a:ext uri="{FF2B5EF4-FFF2-40B4-BE49-F238E27FC236}">
                    <a16:creationId xmlns:a16="http://schemas.microsoft.com/office/drawing/2014/main" id="{624DB2E1-0DCA-4506-BA12-7C4497CCDB0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05" y="1944"/>
                <a:ext cx="370" cy="371"/>
                <a:chOff x="1105" y="1944"/>
                <a:chExt cx="370" cy="371"/>
              </a:xfrm>
            </p:grpSpPr>
            <p:sp>
              <p:nvSpPr>
                <p:cNvPr id="1066" name="AutoShape 136">
                  <a:extLst>
                    <a:ext uri="{FF2B5EF4-FFF2-40B4-BE49-F238E27FC236}">
                      <a16:creationId xmlns:a16="http://schemas.microsoft.com/office/drawing/2014/main" id="{F0A556AD-9AA2-4D66-BF18-BC1A2055F77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04" y="1944"/>
                  <a:ext cx="370" cy="185"/>
                </a:xfrm>
                <a:prstGeom prst="diamond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67" name="Freeform 137">
                  <a:extLst>
                    <a:ext uri="{FF2B5EF4-FFF2-40B4-BE49-F238E27FC236}">
                      <a16:creationId xmlns:a16="http://schemas.microsoft.com/office/drawing/2014/main" id="{C52FBD4B-0790-4C2C-8E98-3D1FD8E8A55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89" y="2033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8" name="Freeform 138">
                  <a:extLst>
                    <a:ext uri="{FF2B5EF4-FFF2-40B4-BE49-F238E27FC236}">
                      <a16:creationId xmlns:a16="http://schemas.microsoft.com/office/drawing/2014/main" id="{F965436B-5A8B-457C-BC69-929773381750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04" y="2035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4" name="Group 139">
                <a:extLst>
                  <a:ext uri="{FF2B5EF4-FFF2-40B4-BE49-F238E27FC236}">
                    <a16:creationId xmlns:a16="http://schemas.microsoft.com/office/drawing/2014/main" id="{31E02F92-9C12-4076-9247-31832C2A7C5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105" y="2509"/>
                <a:ext cx="370" cy="371"/>
                <a:chOff x="1114" y="2500"/>
                <a:chExt cx="370" cy="371"/>
              </a:xfrm>
            </p:grpSpPr>
            <p:sp>
              <p:nvSpPr>
                <p:cNvPr id="1063" name="AutoShape 140">
                  <a:extLst>
                    <a:ext uri="{FF2B5EF4-FFF2-40B4-BE49-F238E27FC236}">
                      <a16:creationId xmlns:a16="http://schemas.microsoft.com/office/drawing/2014/main" id="{FC5546EB-6C37-48F8-9E02-5E0F10FF440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113" y="2501"/>
                  <a:ext cx="370" cy="18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64" name="Freeform 141">
                  <a:extLst>
                    <a:ext uri="{FF2B5EF4-FFF2-40B4-BE49-F238E27FC236}">
                      <a16:creationId xmlns:a16="http://schemas.microsoft.com/office/drawing/2014/main" id="{95E7D941-9C95-4314-87BB-8037F9E4EDC4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298" y="259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5" name="Freeform 142">
                  <a:extLst>
                    <a:ext uri="{FF2B5EF4-FFF2-40B4-BE49-F238E27FC236}">
                      <a16:creationId xmlns:a16="http://schemas.microsoft.com/office/drawing/2014/main" id="{0BB9E425-2A3E-4F51-90C1-8BE9D53289CE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113" y="2592"/>
                  <a:ext cx="185" cy="279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5" name="Group 143">
                <a:extLst>
                  <a:ext uri="{FF2B5EF4-FFF2-40B4-BE49-F238E27FC236}">
                    <a16:creationId xmlns:a16="http://schemas.microsoft.com/office/drawing/2014/main" id="{F4C4A950-2E8F-4998-AC24-963B78DD5E3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73" y="883"/>
                <a:ext cx="370" cy="372"/>
                <a:chOff x="1273" y="883"/>
                <a:chExt cx="370" cy="372"/>
              </a:xfrm>
            </p:grpSpPr>
            <p:sp>
              <p:nvSpPr>
                <p:cNvPr id="1060" name="AutoShape 144">
                  <a:extLst>
                    <a:ext uri="{FF2B5EF4-FFF2-40B4-BE49-F238E27FC236}">
                      <a16:creationId xmlns:a16="http://schemas.microsoft.com/office/drawing/2014/main" id="{7F7D6C64-5DC5-4B0A-86D7-201C6ED9C7A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72" y="883"/>
                  <a:ext cx="370" cy="185"/>
                </a:xfrm>
                <a:prstGeom prst="diamond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61" name="Freeform 145">
                  <a:extLst>
                    <a:ext uri="{FF2B5EF4-FFF2-40B4-BE49-F238E27FC236}">
                      <a16:creationId xmlns:a16="http://schemas.microsoft.com/office/drawing/2014/main" id="{28536EA5-2F5D-416D-88D7-45A44F3A7173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57" y="972"/>
                  <a:ext cx="185" cy="283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2" name="Freeform 146">
                  <a:extLst>
                    <a:ext uri="{FF2B5EF4-FFF2-40B4-BE49-F238E27FC236}">
                      <a16:creationId xmlns:a16="http://schemas.microsoft.com/office/drawing/2014/main" id="{10B7B952-C549-4788-834D-8B0AFEC074F9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72" y="974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6" name="Group 147">
                <a:extLst>
                  <a:ext uri="{FF2B5EF4-FFF2-40B4-BE49-F238E27FC236}">
                    <a16:creationId xmlns:a16="http://schemas.microsoft.com/office/drawing/2014/main" id="{58731277-E806-4DCD-AE54-E4D9A490366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289" y="2218"/>
                <a:ext cx="370" cy="372"/>
                <a:chOff x="1289" y="2218"/>
                <a:chExt cx="370" cy="372"/>
              </a:xfrm>
            </p:grpSpPr>
            <p:sp>
              <p:nvSpPr>
                <p:cNvPr id="1057" name="AutoShape 148">
                  <a:extLst>
                    <a:ext uri="{FF2B5EF4-FFF2-40B4-BE49-F238E27FC236}">
                      <a16:creationId xmlns:a16="http://schemas.microsoft.com/office/drawing/2014/main" id="{D3815996-0755-4269-8463-73D726BA4F6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9" y="2218"/>
                  <a:ext cx="370" cy="185"/>
                </a:xfrm>
                <a:prstGeom prst="diamond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zh-TW" altLang="en-US"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1058" name="Freeform 149">
                  <a:extLst>
                    <a:ext uri="{FF2B5EF4-FFF2-40B4-BE49-F238E27FC236}">
                      <a16:creationId xmlns:a16="http://schemas.microsoft.com/office/drawing/2014/main" id="{70F575E0-C349-4293-9E49-B0DDA224BEEE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 flipH="1">
                  <a:off x="1472" y="231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59" name="Freeform 150">
                  <a:extLst>
                    <a:ext uri="{FF2B5EF4-FFF2-40B4-BE49-F238E27FC236}">
                      <a16:creationId xmlns:a16="http://schemas.microsoft.com/office/drawing/2014/main" id="{B32B48E2-DB6B-48EE-8718-1A99CD971E21}"/>
                    </a:ext>
                  </a:extLst>
                </p:cNvPr>
                <p:cNvSpPr>
                  <a:spLocks/>
                </p:cNvSpPr>
                <p:nvPr userDrawn="1"/>
              </p:nvSpPr>
              <p:spPr bwMode="gray">
                <a:xfrm>
                  <a:off x="1293" y="2310"/>
                  <a:ext cx="185" cy="281"/>
                </a:xfrm>
                <a:custGeom>
                  <a:avLst/>
                  <a:gdLst>
                    <a:gd name="T0" fmla="*/ 0 w 859"/>
                    <a:gd name="T1" fmla="*/ 0 h 1303"/>
                    <a:gd name="T2" fmla="*/ 0 w 859"/>
                    <a:gd name="T3" fmla="*/ 0 h 1303"/>
                    <a:gd name="T4" fmla="*/ 0 w 859"/>
                    <a:gd name="T5" fmla="*/ 1 h 1303"/>
                    <a:gd name="T6" fmla="*/ 0 w 859"/>
                    <a:gd name="T7" fmla="*/ 0 h 1303"/>
                    <a:gd name="T8" fmla="*/ 0 w 859"/>
                    <a:gd name="T9" fmla="*/ 0 h 1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59" h="1303">
                      <a:moveTo>
                        <a:pt x="0" y="0"/>
                      </a:moveTo>
                      <a:lnTo>
                        <a:pt x="859" y="435"/>
                      </a:lnTo>
                      <a:lnTo>
                        <a:pt x="859" y="1303"/>
                      </a:lnTo>
                      <a:lnTo>
                        <a:pt x="0" y="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KCzKC6gSBY&amp;ab_channel=%E8%A1%9B%E7%94%9F%E7%A6%8F%E5%88%A9%E9%83%A8%E5%9C%8B%E6%B0%91%E5%81%A5%E5%BA%B7%E7%BD%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79">
            <a:extLst>
              <a:ext uri="{FF2B5EF4-FFF2-40B4-BE49-F238E27FC236}">
                <a16:creationId xmlns:a16="http://schemas.microsoft.com/office/drawing/2014/main" id="{AE20A6CD-1460-475E-9385-784C9C7CD34B}"/>
              </a:ext>
            </a:extLst>
          </p:cNvPr>
          <p:cNvSpPr>
            <a:spLocks noChangeArrowheads="1"/>
          </p:cNvSpPr>
          <p:nvPr/>
        </p:nvSpPr>
        <p:spPr bwMode="black">
          <a:xfrm>
            <a:off x="-188913" y="1336675"/>
            <a:ext cx="2216151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zh-TW" altLang="en-US" sz="3700">
                <a:solidFill>
                  <a:schemeClr val="folHlink"/>
                </a:solidFill>
                <a:latin typeface="文鼎中黑" pitchFamily="49" charset="-120"/>
                <a:ea typeface="文鼎中黑" pitchFamily="49" charset="-120"/>
              </a:rPr>
              <a:t>視力保健</a:t>
            </a:r>
            <a:endParaRPr lang="en-US" altLang="zh-TW" sz="3700">
              <a:solidFill>
                <a:schemeClr val="folHlink"/>
              </a:solidFill>
              <a:latin typeface="文鼎中黑" pitchFamily="49" charset="-120"/>
              <a:ea typeface="文鼎中黑" pitchFamily="49" charset="-120"/>
            </a:endParaRPr>
          </a:p>
        </p:txBody>
      </p:sp>
      <p:sp>
        <p:nvSpPr>
          <p:cNvPr id="4099" name="Rectangle 380">
            <a:extLst>
              <a:ext uri="{FF2B5EF4-FFF2-40B4-BE49-F238E27FC236}">
                <a16:creationId xmlns:a16="http://schemas.microsoft.com/office/drawing/2014/main" id="{AE2BE8F5-1C4A-4CC8-8CF3-3C5D3FF5D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513" y="2490788"/>
            <a:ext cx="5667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endParaRPr lang="en-US" altLang="ko-KR" sz="2000" b="0">
              <a:solidFill>
                <a:schemeClr val="tx1"/>
              </a:solidFill>
              <a:ea typeface="Gulim" panose="020B0600000101010101" pitchFamily="34" charset="-127"/>
            </a:endParaRPr>
          </a:p>
        </p:txBody>
      </p:sp>
      <p:sp>
        <p:nvSpPr>
          <p:cNvPr id="4100" name="Rectangle 382">
            <a:extLst>
              <a:ext uri="{FF2B5EF4-FFF2-40B4-BE49-F238E27FC236}">
                <a16:creationId xmlns:a16="http://schemas.microsoft.com/office/drawing/2014/main" id="{87A1B4F5-9228-4A6C-86FD-92F6507A16DF}"/>
              </a:ext>
            </a:extLst>
          </p:cNvPr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3556000" y="2308225"/>
            <a:ext cx="5373688" cy="1870075"/>
          </a:xfr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zh-TW" altLang="en-US" sz="5000">
                <a:solidFill>
                  <a:srgbClr val="CC0000"/>
                </a:solidFill>
                <a:latin typeface="文鼎粗圓" pitchFamily="49" charset="-120"/>
                <a:ea typeface="文鼎粗圓" pitchFamily="49" charset="-120"/>
              </a:rPr>
              <a:t>愛護自己的身體，</a:t>
            </a:r>
            <a:br>
              <a:rPr lang="zh-TW" altLang="en-US" sz="5000">
                <a:solidFill>
                  <a:srgbClr val="CC0000"/>
                </a:solidFill>
                <a:latin typeface="文鼎粗圓" pitchFamily="49" charset="-120"/>
                <a:ea typeface="文鼎粗圓" pitchFamily="49" charset="-120"/>
              </a:rPr>
            </a:br>
            <a:r>
              <a:rPr lang="zh-TW" altLang="en-US" sz="5000">
                <a:solidFill>
                  <a:srgbClr val="CC0000"/>
                </a:solidFill>
                <a:latin typeface="文鼎粗圓" pitchFamily="49" charset="-120"/>
                <a:ea typeface="文鼎粗圓" pitchFamily="49" charset="-120"/>
              </a:rPr>
              <a:t>從</a:t>
            </a:r>
            <a:r>
              <a:rPr lang="zh-TW" altLang="zh-TW" sz="5000">
                <a:solidFill>
                  <a:srgbClr val="CC0000"/>
                </a:solidFill>
                <a:latin typeface="文鼎粗圓" pitchFamily="49" charset="-120"/>
                <a:ea typeface="文鼎粗圓" pitchFamily="49" charset="-120"/>
              </a:rPr>
              <a:t>『</a:t>
            </a:r>
            <a:r>
              <a:rPr lang="zh-TW" altLang="en-US" sz="5000">
                <a:solidFill>
                  <a:srgbClr val="CC0000"/>
                </a:solidFill>
                <a:latin typeface="文鼎粗圓" pitchFamily="49" charset="-120"/>
                <a:ea typeface="文鼎粗圓" pitchFamily="49" charset="-120"/>
              </a:rPr>
              <a:t>眼</a:t>
            </a:r>
            <a:r>
              <a:rPr lang="zh-TW" altLang="zh-TW" sz="5000">
                <a:solidFill>
                  <a:srgbClr val="CC0000"/>
                </a:solidFill>
                <a:latin typeface="文鼎粗圓" pitchFamily="49" charset="-120"/>
                <a:ea typeface="文鼎粗圓" pitchFamily="49" charset="-120"/>
              </a:rPr>
              <a:t>』</a:t>
            </a:r>
            <a:r>
              <a:rPr lang="zh-TW" altLang="en-US" sz="5000">
                <a:solidFill>
                  <a:srgbClr val="CC0000"/>
                </a:solidFill>
                <a:latin typeface="文鼎粗圓" pitchFamily="49" charset="-120"/>
                <a:ea typeface="文鼎粗圓" pitchFamily="49" charset="-120"/>
              </a:rPr>
              <a:t>開始</a:t>
            </a:r>
            <a:endParaRPr lang="en-US" altLang="zh-TW" sz="5000">
              <a:solidFill>
                <a:srgbClr val="CC0000"/>
              </a:solidFill>
              <a:latin typeface="文鼎粗圓" pitchFamily="49" charset="-120"/>
              <a:ea typeface="文鼎粗圓" pitchFamily="49" charset="-120"/>
            </a:endParaRPr>
          </a:p>
        </p:txBody>
      </p:sp>
      <p:sp>
        <p:nvSpPr>
          <p:cNvPr id="4101" name="Oval 402">
            <a:extLst>
              <a:ext uri="{FF2B5EF4-FFF2-40B4-BE49-F238E27FC236}">
                <a16:creationId xmlns:a16="http://schemas.microsoft.com/office/drawing/2014/main" id="{00241DC6-C2DB-4FF6-B678-F6194F7A6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2582863"/>
            <a:ext cx="2540000" cy="27432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102" name="Picture 401" descr="dglxasset[1]">
            <a:extLst>
              <a:ext uri="{FF2B5EF4-FFF2-40B4-BE49-F238E27FC236}">
                <a16:creationId xmlns:a16="http://schemas.microsoft.com/office/drawing/2014/main" id="{971A3D1F-4C32-4B0F-830B-CD1ECF1D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446338"/>
            <a:ext cx="257333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04" descr="MC900434734[2]">
            <a:extLst>
              <a:ext uri="{FF2B5EF4-FFF2-40B4-BE49-F238E27FC236}">
                <a16:creationId xmlns:a16="http://schemas.microsoft.com/office/drawing/2014/main" id="{B77BADFF-2E4F-460D-842A-A84AC963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4567238"/>
            <a:ext cx="4270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05" descr="MC900434734[2]">
            <a:extLst>
              <a:ext uri="{FF2B5EF4-FFF2-40B4-BE49-F238E27FC236}">
                <a16:creationId xmlns:a16="http://schemas.microsoft.com/office/drawing/2014/main" id="{817FCED6-671B-48CD-A8C4-02038508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568825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407">
            <a:extLst>
              <a:ext uri="{FF2B5EF4-FFF2-40B4-BE49-F238E27FC236}">
                <a16:creationId xmlns:a16="http://schemas.microsoft.com/office/drawing/2014/main" id="{BD32215E-17FD-4B1C-9B9B-35D60FE3F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1425" y="6253163"/>
            <a:ext cx="1552575" cy="536575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106" name="Picture 408" descr="dglxasset[1]">
            <a:extLst>
              <a:ext uri="{FF2B5EF4-FFF2-40B4-BE49-F238E27FC236}">
                <a16:creationId xmlns:a16="http://schemas.microsoft.com/office/drawing/2014/main" id="{5DA42411-1618-40EB-ADCD-E784DEE7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481513"/>
            <a:ext cx="100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7" name="Group 427">
            <a:extLst>
              <a:ext uri="{FF2B5EF4-FFF2-40B4-BE49-F238E27FC236}">
                <a16:creationId xmlns:a16="http://schemas.microsoft.com/office/drawing/2014/main" id="{CFE42881-7C42-4CD1-AFAB-FD3351056C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2463" y="4598988"/>
            <a:ext cx="368300" cy="368300"/>
            <a:chOff x="4643" y="3374"/>
            <a:chExt cx="570" cy="570"/>
          </a:xfrm>
        </p:grpSpPr>
        <p:sp>
          <p:nvSpPr>
            <p:cNvPr id="4122" name="AutoShape 428">
              <a:extLst>
                <a:ext uri="{FF2B5EF4-FFF2-40B4-BE49-F238E27FC236}">
                  <a16:creationId xmlns:a16="http://schemas.microsoft.com/office/drawing/2014/main" id="{79D062F5-ED3C-4567-A58D-7AE45FA4F7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3" y="3374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4123" name="Freeform 429">
              <a:extLst>
                <a:ext uri="{FF2B5EF4-FFF2-40B4-BE49-F238E27FC236}">
                  <a16:creationId xmlns:a16="http://schemas.microsoft.com/office/drawing/2014/main" id="{A4D44F26-E629-468A-BD18-1AD5B2E7E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3398"/>
              <a:ext cx="530" cy="531"/>
            </a:xfrm>
            <a:custGeom>
              <a:avLst/>
              <a:gdLst>
                <a:gd name="T0" fmla="*/ 1 w 1059"/>
                <a:gd name="T1" fmla="*/ 2 h 1062"/>
                <a:gd name="T2" fmla="*/ 1 w 1059"/>
                <a:gd name="T3" fmla="*/ 2 h 1062"/>
                <a:gd name="T4" fmla="*/ 1 w 1059"/>
                <a:gd name="T5" fmla="*/ 2 h 1062"/>
                <a:gd name="T6" fmla="*/ 1 w 1059"/>
                <a:gd name="T7" fmla="*/ 2 h 1062"/>
                <a:gd name="T8" fmla="*/ 1 w 1059"/>
                <a:gd name="T9" fmla="*/ 2 h 1062"/>
                <a:gd name="T10" fmla="*/ 1 w 1059"/>
                <a:gd name="T11" fmla="*/ 1 h 1062"/>
                <a:gd name="T12" fmla="*/ 1 w 1059"/>
                <a:gd name="T13" fmla="*/ 1 h 1062"/>
                <a:gd name="T14" fmla="*/ 1 w 1059"/>
                <a:gd name="T15" fmla="*/ 1 h 1062"/>
                <a:gd name="T16" fmla="*/ 0 w 1059"/>
                <a:gd name="T17" fmla="*/ 1 h 1062"/>
                <a:gd name="T18" fmla="*/ 0 w 1059"/>
                <a:gd name="T19" fmla="*/ 1 h 1062"/>
                <a:gd name="T20" fmla="*/ 1 w 1059"/>
                <a:gd name="T21" fmla="*/ 1 h 1062"/>
                <a:gd name="T22" fmla="*/ 1 w 1059"/>
                <a:gd name="T23" fmla="*/ 1 h 1062"/>
                <a:gd name="T24" fmla="*/ 1 w 1059"/>
                <a:gd name="T25" fmla="*/ 1 h 1062"/>
                <a:gd name="T26" fmla="*/ 1 w 1059"/>
                <a:gd name="T27" fmla="*/ 1 h 1062"/>
                <a:gd name="T28" fmla="*/ 1 w 1059"/>
                <a:gd name="T29" fmla="*/ 1 h 1062"/>
                <a:gd name="T30" fmla="*/ 1 w 1059"/>
                <a:gd name="T31" fmla="*/ 1 h 1062"/>
                <a:gd name="T32" fmla="*/ 1 w 1059"/>
                <a:gd name="T33" fmla="*/ 1 h 1062"/>
                <a:gd name="T34" fmla="*/ 1 w 1059"/>
                <a:gd name="T35" fmla="*/ 0 h 1062"/>
                <a:gd name="T36" fmla="*/ 1 w 1059"/>
                <a:gd name="T37" fmla="*/ 0 h 1062"/>
                <a:gd name="T38" fmla="*/ 1 w 1059"/>
                <a:gd name="T39" fmla="*/ 1 h 1062"/>
                <a:gd name="T40" fmla="*/ 1 w 1059"/>
                <a:gd name="T41" fmla="*/ 1 h 1062"/>
                <a:gd name="T42" fmla="*/ 1 w 1059"/>
                <a:gd name="T43" fmla="*/ 1 h 1062"/>
                <a:gd name="T44" fmla="*/ 2 w 1059"/>
                <a:gd name="T45" fmla="*/ 1 h 1062"/>
                <a:gd name="T46" fmla="*/ 2 w 1059"/>
                <a:gd name="T47" fmla="*/ 1 h 1062"/>
                <a:gd name="T48" fmla="*/ 2 w 1059"/>
                <a:gd name="T49" fmla="*/ 1 h 1062"/>
                <a:gd name="T50" fmla="*/ 2 w 1059"/>
                <a:gd name="T51" fmla="*/ 1 h 1062"/>
                <a:gd name="T52" fmla="*/ 2 w 1059"/>
                <a:gd name="T53" fmla="*/ 1 h 1062"/>
                <a:gd name="T54" fmla="*/ 2 w 1059"/>
                <a:gd name="T55" fmla="*/ 1 h 1062"/>
                <a:gd name="T56" fmla="*/ 2 w 1059"/>
                <a:gd name="T57" fmla="*/ 1 h 1062"/>
                <a:gd name="T58" fmla="*/ 2 w 1059"/>
                <a:gd name="T59" fmla="*/ 1 h 1062"/>
                <a:gd name="T60" fmla="*/ 2 w 1059"/>
                <a:gd name="T61" fmla="*/ 1 h 1062"/>
                <a:gd name="T62" fmla="*/ 2 w 1059"/>
                <a:gd name="T63" fmla="*/ 2 h 1062"/>
                <a:gd name="T64" fmla="*/ 1 w 1059"/>
                <a:gd name="T65" fmla="*/ 2 h 1062"/>
                <a:gd name="T66" fmla="*/ 1 w 1059"/>
                <a:gd name="T67" fmla="*/ 2 h 1062"/>
                <a:gd name="T68" fmla="*/ 1 w 1059"/>
                <a:gd name="T69" fmla="*/ 2 h 1062"/>
                <a:gd name="T70" fmla="*/ 1 w 1059"/>
                <a:gd name="T71" fmla="*/ 2 h 1062"/>
                <a:gd name="T72" fmla="*/ 1 w 1059"/>
                <a:gd name="T73" fmla="*/ 2 h 10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1062"/>
                <a:gd name="T113" fmla="*/ 1059 w 1059"/>
                <a:gd name="T114" fmla="*/ 1062 h 10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1062">
                  <a:moveTo>
                    <a:pt x="108" y="1062"/>
                  </a:moveTo>
                  <a:lnTo>
                    <a:pt x="86" y="1060"/>
                  </a:lnTo>
                  <a:lnTo>
                    <a:pt x="66" y="1054"/>
                  </a:lnTo>
                  <a:lnTo>
                    <a:pt x="47" y="1044"/>
                  </a:lnTo>
                  <a:lnTo>
                    <a:pt x="32" y="1031"/>
                  </a:lnTo>
                  <a:lnTo>
                    <a:pt x="18" y="1015"/>
                  </a:lnTo>
                  <a:lnTo>
                    <a:pt x="8" y="996"/>
                  </a:lnTo>
                  <a:lnTo>
                    <a:pt x="2" y="977"/>
                  </a:lnTo>
                  <a:lnTo>
                    <a:pt x="0" y="955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6"/>
                  </a:lnTo>
                  <a:lnTo>
                    <a:pt x="18" y="48"/>
                  </a:lnTo>
                  <a:lnTo>
                    <a:pt x="32" y="32"/>
                  </a:lnTo>
                  <a:lnTo>
                    <a:pt x="47" y="19"/>
                  </a:lnTo>
                  <a:lnTo>
                    <a:pt x="66" y="8"/>
                  </a:lnTo>
                  <a:lnTo>
                    <a:pt x="86" y="3"/>
                  </a:lnTo>
                  <a:lnTo>
                    <a:pt x="108" y="0"/>
                  </a:lnTo>
                  <a:lnTo>
                    <a:pt x="951" y="0"/>
                  </a:lnTo>
                  <a:lnTo>
                    <a:pt x="973" y="3"/>
                  </a:lnTo>
                  <a:lnTo>
                    <a:pt x="993" y="8"/>
                  </a:lnTo>
                  <a:lnTo>
                    <a:pt x="1012" y="19"/>
                  </a:lnTo>
                  <a:lnTo>
                    <a:pt x="1028" y="32"/>
                  </a:lnTo>
                  <a:lnTo>
                    <a:pt x="1041" y="48"/>
                  </a:lnTo>
                  <a:lnTo>
                    <a:pt x="1051" y="66"/>
                  </a:lnTo>
                  <a:lnTo>
                    <a:pt x="1057" y="86"/>
                  </a:lnTo>
                  <a:lnTo>
                    <a:pt x="1059" y="108"/>
                  </a:lnTo>
                  <a:lnTo>
                    <a:pt x="1059" y="955"/>
                  </a:lnTo>
                  <a:lnTo>
                    <a:pt x="1057" y="977"/>
                  </a:lnTo>
                  <a:lnTo>
                    <a:pt x="1051" y="996"/>
                  </a:lnTo>
                  <a:lnTo>
                    <a:pt x="1041" y="1015"/>
                  </a:lnTo>
                  <a:lnTo>
                    <a:pt x="1028" y="1031"/>
                  </a:lnTo>
                  <a:lnTo>
                    <a:pt x="1012" y="1044"/>
                  </a:lnTo>
                  <a:lnTo>
                    <a:pt x="993" y="1054"/>
                  </a:lnTo>
                  <a:lnTo>
                    <a:pt x="973" y="1060"/>
                  </a:lnTo>
                  <a:lnTo>
                    <a:pt x="951" y="1062"/>
                  </a:lnTo>
                  <a:lnTo>
                    <a:pt x="108" y="10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4" name="Freeform 430">
              <a:extLst>
                <a:ext uri="{FF2B5EF4-FFF2-40B4-BE49-F238E27FC236}">
                  <a16:creationId xmlns:a16="http://schemas.microsoft.com/office/drawing/2014/main" id="{27534274-3EE7-4590-B79C-9619E8D96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559"/>
              <a:ext cx="409" cy="252"/>
            </a:xfrm>
            <a:custGeom>
              <a:avLst/>
              <a:gdLst>
                <a:gd name="T0" fmla="*/ 1 w 817"/>
                <a:gd name="T1" fmla="*/ 0 h 505"/>
                <a:gd name="T2" fmla="*/ 1 w 817"/>
                <a:gd name="T3" fmla="*/ 0 h 505"/>
                <a:gd name="T4" fmla="*/ 1 w 817"/>
                <a:gd name="T5" fmla="*/ 0 h 505"/>
                <a:gd name="T6" fmla="*/ 1 w 817"/>
                <a:gd name="T7" fmla="*/ 0 h 505"/>
                <a:gd name="T8" fmla="*/ 1 w 817"/>
                <a:gd name="T9" fmla="*/ 0 h 505"/>
                <a:gd name="T10" fmla="*/ 1 w 817"/>
                <a:gd name="T11" fmla="*/ 0 h 505"/>
                <a:gd name="T12" fmla="*/ 1 w 817"/>
                <a:gd name="T13" fmla="*/ 0 h 505"/>
                <a:gd name="T14" fmla="*/ 1 w 817"/>
                <a:gd name="T15" fmla="*/ 0 h 505"/>
                <a:gd name="T16" fmla="*/ 1 w 817"/>
                <a:gd name="T17" fmla="*/ 0 h 505"/>
                <a:gd name="T18" fmla="*/ 1 w 817"/>
                <a:gd name="T19" fmla="*/ 0 h 505"/>
                <a:gd name="T20" fmla="*/ 1 w 817"/>
                <a:gd name="T21" fmla="*/ 0 h 505"/>
                <a:gd name="T22" fmla="*/ 1 w 817"/>
                <a:gd name="T23" fmla="*/ 0 h 505"/>
                <a:gd name="T24" fmla="*/ 1 w 817"/>
                <a:gd name="T25" fmla="*/ 0 h 505"/>
                <a:gd name="T26" fmla="*/ 1 w 817"/>
                <a:gd name="T27" fmla="*/ 0 h 505"/>
                <a:gd name="T28" fmla="*/ 1 w 817"/>
                <a:gd name="T29" fmla="*/ 0 h 505"/>
                <a:gd name="T30" fmla="*/ 1 w 817"/>
                <a:gd name="T31" fmla="*/ 0 h 505"/>
                <a:gd name="T32" fmla="*/ 1 w 817"/>
                <a:gd name="T33" fmla="*/ 0 h 505"/>
                <a:gd name="T34" fmla="*/ 1 w 817"/>
                <a:gd name="T35" fmla="*/ 0 h 505"/>
                <a:gd name="T36" fmla="*/ 0 w 817"/>
                <a:gd name="T37" fmla="*/ 0 h 505"/>
                <a:gd name="T38" fmla="*/ 1 w 817"/>
                <a:gd name="T39" fmla="*/ 0 h 505"/>
                <a:gd name="T40" fmla="*/ 1 w 817"/>
                <a:gd name="T41" fmla="*/ 0 h 505"/>
                <a:gd name="T42" fmla="*/ 1 w 817"/>
                <a:gd name="T43" fmla="*/ 0 h 505"/>
                <a:gd name="T44" fmla="*/ 1 w 817"/>
                <a:gd name="T45" fmla="*/ 0 h 505"/>
                <a:gd name="T46" fmla="*/ 1 w 817"/>
                <a:gd name="T47" fmla="*/ 0 h 505"/>
                <a:gd name="T48" fmla="*/ 1 w 817"/>
                <a:gd name="T49" fmla="*/ 0 h 505"/>
                <a:gd name="T50" fmla="*/ 1 w 817"/>
                <a:gd name="T51" fmla="*/ 0 h 505"/>
                <a:gd name="T52" fmla="*/ 1 w 817"/>
                <a:gd name="T53" fmla="*/ 0 h 505"/>
                <a:gd name="T54" fmla="*/ 1 w 817"/>
                <a:gd name="T55" fmla="*/ 0 h 505"/>
                <a:gd name="T56" fmla="*/ 1 w 817"/>
                <a:gd name="T57" fmla="*/ 0 h 505"/>
                <a:gd name="T58" fmla="*/ 1 w 817"/>
                <a:gd name="T59" fmla="*/ 0 h 505"/>
                <a:gd name="T60" fmla="*/ 1 w 817"/>
                <a:gd name="T61" fmla="*/ 0 h 505"/>
                <a:gd name="T62" fmla="*/ 1 w 817"/>
                <a:gd name="T63" fmla="*/ 0 h 505"/>
                <a:gd name="T64" fmla="*/ 1 w 817"/>
                <a:gd name="T65" fmla="*/ 0 h 505"/>
                <a:gd name="T66" fmla="*/ 1 w 817"/>
                <a:gd name="T67" fmla="*/ 0 h 505"/>
                <a:gd name="T68" fmla="*/ 1 w 817"/>
                <a:gd name="T69" fmla="*/ 0 h 505"/>
                <a:gd name="T70" fmla="*/ 1 w 817"/>
                <a:gd name="T71" fmla="*/ 0 h 505"/>
                <a:gd name="T72" fmla="*/ 1 w 817"/>
                <a:gd name="T73" fmla="*/ 0 h 505"/>
                <a:gd name="T74" fmla="*/ 1 w 817"/>
                <a:gd name="T75" fmla="*/ 0 h 5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7"/>
                <a:gd name="T115" fmla="*/ 0 h 505"/>
                <a:gd name="T116" fmla="*/ 817 w 817"/>
                <a:gd name="T117" fmla="*/ 505 h 5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7" h="505">
                  <a:moveTo>
                    <a:pt x="802" y="218"/>
                  </a:moveTo>
                  <a:lnTo>
                    <a:pt x="790" y="198"/>
                  </a:lnTo>
                  <a:lnTo>
                    <a:pt x="776" y="179"/>
                  </a:lnTo>
                  <a:lnTo>
                    <a:pt x="758" y="159"/>
                  </a:lnTo>
                  <a:lnTo>
                    <a:pt x="741" y="139"/>
                  </a:lnTo>
                  <a:lnTo>
                    <a:pt x="720" y="121"/>
                  </a:lnTo>
                  <a:lnTo>
                    <a:pt x="698" y="103"/>
                  </a:lnTo>
                  <a:lnTo>
                    <a:pt x="675" y="85"/>
                  </a:lnTo>
                  <a:lnTo>
                    <a:pt x="651" y="69"/>
                  </a:lnTo>
                  <a:lnTo>
                    <a:pt x="625" y="54"/>
                  </a:lnTo>
                  <a:lnTo>
                    <a:pt x="597" y="42"/>
                  </a:lnTo>
                  <a:lnTo>
                    <a:pt x="568" y="30"/>
                  </a:lnTo>
                  <a:lnTo>
                    <a:pt x="538" y="20"/>
                  </a:lnTo>
                  <a:lnTo>
                    <a:pt x="508" y="12"/>
                  </a:lnTo>
                  <a:lnTo>
                    <a:pt x="476" y="5"/>
                  </a:lnTo>
                  <a:lnTo>
                    <a:pt x="443" y="1"/>
                  </a:lnTo>
                  <a:lnTo>
                    <a:pt x="409" y="0"/>
                  </a:lnTo>
                  <a:lnTo>
                    <a:pt x="376" y="1"/>
                  </a:lnTo>
                  <a:lnTo>
                    <a:pt x="342" y="5"/>
                  </a:lnTo>
                  <a:lnTo>
                    <a:pt x="310" y="12"/>
                  </a:lnTo>
                  <a:lnTo>
                    <a:pt x="279" y="20"/>
                  </a:lnTo>
                  <a:lnTo>
                    <a:pt x="249" y="30"/>
                  </a:lnTo>
                  <a:lnTo>
                    <a:pt x="220" y="42"/>
                  </a:lnTo>
                  <a:lnTo>
                    <a:pt x="192" y="54"/>
                  </a:lnTo>
                  <a:lnTo>
                    <a:pt x="166" y="69"/>
                  </a:lnTo>
                  <a:lnTo>
                    <a:pt x="142" y="85"/>
                  </a:lnTo>
                  <a:lnTo>
                    <a:pt x="117" y="103"/>
                  </a:lnTo>
                  <a:lnTo>
                    <a:pt x="96" y="121"/>
                  </a:lnTo>
                  <a:lnTo>
                    <a:pt x="76" y="139"/>
                  </a:lnTo>
                  <a:lnTo>
                    <a:pt x="58" y="159"/>
                  </a:lnTo>
                  <a:lnTo>
                    <a:pt x="41" y="179"/>
                  </a:lnTo>
                  <a:lnTo>
                    <a:pt x="26" y="198"/>
                  </a:lnTo>
                  <a:lnTo>
                    <a:pt x="14" y="218"/>
                  </a:lnTo>
                  <a:lnTo>
                    <a:pt x="9" y="225"/>
                  </a:lnTo>
                  <a:lnTo>
                    <a:pt x="6" y="232"/>
                  </a:lnTo>
                  <a:lnTo>
                    <a:pt x="2" y="239"/>
                  </a:lnTo>
                  <a:lnTo>
                    <a:pt x="1" y="244"/>
                  </a:lnTo>
                  <a:lnTo>
                    <a:pt x="0" y="247"/>
                  </a:lnTo>
                  <a:lnTo>
                    <a:pt x="14" y="273"/>
                  </a:lnTo>
                  <a:lnTo>
                    <a:pt x="26" y="294"/>
                  </a:lnTo>
                  <a:lnTo>
                    <a:pt x="41" y="315"/>
                  </a:lnTo>
                  <a:lnTo>
                    <a:pt x="59" y="335"/>
                  </a:lnTo>
                  <a:lnTo>
                    <a:pt x="77" y="356"/>
                  </a:lnTo>
                  <a:lnTo>
                    <a:pt x="98" y="376"/>
                  </a:lnTo>
                  <a:lnTo>
                    <a:pt x="120" y="395"/>
                  </a:lnTo>
                  <a:lnTo>
                    <a:pt x="144" y="414"/>
                  </a:lnTo>
                  <a:lnTo>
                    <a:pt x="168" y="430"/>
                  </a:lnTo>
                  <a:lnTo>
                    <a:pt x="195" y="446"/>
                  </a:lnTo>
                  <a:lnTo>
                    <a:pt x="222" y="461"/>
                  </a:lnTo>
                  <a:lnTo>
                    <a:pt x="251" y="474"/>
                  </a:lnTo>
                  <a:lnTo>
                    <a:pt x="281" y="484"/>
                  </a:lnTo>
                  <a:lnTo>
                    <a:pt x="312" y="493"/>
                  </a:lnTo>
                  <a:lnTo>
                    <a:pt x="343" y="499"/>
                  </a:lnTo>
                  <a:lnTo>
                    <a:pt x="376" y="504"/>
                  </a:lnTo>
                  <a:lnTo>
                    <a:pt x="409" y="505"/>
                  </a:lnTo>
                  <a:lnTo>
                    <a:pt x="443" y="504"/>
                  </a:lnTo>
                  <a:lnTo>
                    <a:pt x="475" y="499"/>
                  </a:lnTo>
                  <a:lnTo>
                    <a:pt x="506" y="493"/>
                  </a:lnTo>
                  <a:lnTo>
                    <a:pt x="536" y="484"/>
                  </a:lnTo>
                  <a:lnTo>
                    <a:pt x="566" y="474"/>
                  </a:lnTo>
                  <a:lnTo>
                    <a:pt x="595" y="461"/>
                  </a:lnTo>
                  <a:lnTo>
                    <a:pt x="622" y="446"/>
                  </a:lnTo>
                  <a:lnTo>
                    <a:pt x="648" y="430"/>
                  </a:lnTo>
                  <a:lnTo>
                    <a:pt x="673" y="414"/>
                  </a:lnTo>
                  <a:lnTo>
                    <a:pt x="696" y="395"/>
                  </a:lnTo>
                  <a:lnTo>
                    <a:pt x="718" y="376"/>
                  </a:lnTo>
                  <a:lnTo>
                    <a:pt x="739" y="356"/>
                  </a:lnTo>
                  <a:lnTo>
                    <a:pt x="757" y="335"/>
                  </a:lnTo>
                  <a:lnTo>
                    <a:pt x="775" y="315"/>
                  </a:lnTo>
                  <a:lnTo>
                    <a:pt x="790" y="294"/>
                  </a:lnTo>
                  <a:lnTo>
                    <a:pt x="802" y="273"/>
                  </a:lnTo>
                  <a:lnTo>
                    <a:pt x="810" y="259"/>
                  </a:lnTo>
                  <a:lnTo>
                    <a:pt x="815" y="251"/>
                  </a:lnTo>
                  <a:lnTo>
                    <a:pt x="816" y="248"/>
                  </a:lnTo>
                  <a:lnTo>
                    <a:pt x="816" y="247"/>
                  </a:lnTo>
                  <a:lnTo>
                    <a:pt x="817" y="244"/>
                  </a:lnTo>
                  <a:lnTo>
                    <a:pt x="802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5" name="Freeform 431">
              <a:extLst>
                <a:ext uri="{FF2B5EF4-FFF2-40B4-BE49-F238E27FC236}">
                  <a16:creationId xmlns:a16="http://schemas.microsoft.com/office/drawing/2014/main" id="{FAD2E6A6-E78C-4E36-A324-0295CDCF2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3587"/>
              <a:ext cx="347" cy="197"/>
            </a:xfrm>
            <a:custGeom>
              <a:avLst/>
              <a:gdLst>
                <a:gd name="T0" fmla="*/ 0 w 695"/>
                <a:gd name="T1" fmla="*/ 0 h 396"/>
                <a:gd name="T2" fmla="*/ 0 w 695"/>
                <a:gd name="T3" fmla="*/ 0 h 396"/>
                <a:gd name="T4" fmla="*/ 0 w 695"/>
                <a:gd name="T5" fmla="*/ 0 h 396"/>
                <a:gd name="T6" fmla="*/ 0 w 695"/>
                <a:gd name="T7" fmla="*/ 0 h 396"/>
                <a:gd name="T8" fmla="*/ 0 w 695"/>
                <a:gd name="T9" fmla="*/ 0 h 396"/>
                <a:gd name="T10" fmla="*/ 0 w 695"/>
                <a:gd name="T11" fmla="*/ 0 h 396"/>
                <a:gd name="T12" fmla="*/ 0 w 695"/>
                <a:gd name="T13" fmla="*/ 0 h 396"/>
                <a:gd name="T14" fmla="*/ 0 w 695"/>
                <a:gd name="T15" fmla="*/ 0 h 396"/>
                <a:gd name="T16" fmla="*/ 0 w 695"/>
                <a:gd name="T17" fmla="*/ 0 h 396"/>
                <a:gd name="T18" fmla="*/ 0 w 695"/>
                <a:gd name="T19" fmla="*/ 0 h 396"/>
                <a:gd name="T20" fmla="*/ 0 w 695"/>
                <a:gd name="T21" fmla="*/ 0 h 396"/>
                <a:gd name="T22" fmla="*/ 0 w 695"/>
                <a:gd name="T23" fmla="*/ 0 h 396"/>
                <a:gd name="T24" fmla="*/ 0 w 695"/>
                <a:gd name="T25" fmla="*/ 0 h 396"/>
                <a:gd name="T26" fmla="*/ 0 w 695"/>
                <a:gd name="T27" fmla="*/ 0 h 396"/>
                <a:gd name="T28" fmla="*/ 0 w 695"/>
                <a:gd name="T29" fmla="*/ 0 h 396"/>
                <a:gd name="T30" fmla="*/ 0 w 695"/>
                <a:gd name="T31" fmla="*/ 0 h 396"/>
                <a:gd name="T32" fmla="*/ 0 w 695"/>
                <a:gd name="T33" fmla="*/ 0 h 396"/>
                <a:gd name="T34" fmla="*/ 0 w 695"/>
                <a:gd name="T35" fmla="*/ 0 h 396"/>
                <a:gd name="T36" fmla="*/ 0 w 695"/>
                <a:gd name="T37" fmla="*/ 0 h 396"/>
                <a:gd name="T38" fmla="*/ 0 w 695"/>
                <a:gd name="T39" fmla="*/ 0 h 396"/>
                <a:gd name="T40" fmla="*/ 0 w 695"/>
                <a:gd name="T41" fmla="*/ 0 h 396"/>
                <a:gd name="T42" fmla="*/ 0 w 695"/>
                <a:gd name="T43" fmla="*/ 0 h 396"/>
                <a:gd name="T44" fmla="*/ 0 w 695"/>
                <a:gd name="T45" fmla="*/ 0 h 396"/>
                <a:gd name="T46" fmla="*/ 0 w 695"/>
                <a:gd name="T47" fmla="*/ 0 h 396"/>
                <a:gd name="T48" fmla="*/ 0 w 695"/>
                <a:gd name="T49" fmla="*/ 0 h 396"/>
                <a:gd name="T50" fmla="*/ 0 w 695"/>
                <a:gd name="T51" fmla="*/ 0 h 396"/>
                <a:gd name="T52" fmla="*/ 0 w 695"/>
                <a:gd name="T53" fmla="*/ 0 h 396"/>
                <a:gd name="T54" fmla="*/ 0 w 695"/>
                <a:gd name="T55" fmla="*/ 0 h 396"/>
                <a:gd name="T56" fmla="*/ 0 w 695"/>
                <a:gd name="T57" fmla="*/ 0 h 396"/>
                <a:gd name="T58" fmla="*/ 0 w 695"/>
                <a:gd name="T59" fmla="*/ 0 h 396"/>
                <a:gd name="T60" fmla="*/ 0 w 695"/>
                <a:gd name="T61" fmla="*/ 0 h 396"/>
                <a:gd name="T62" fmla="*/ 0 w 695"/>
                <a:gd name="T63" fmla="*/ 0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5"/>
                <a:gd name="T97" fmla="*/ 0 h 396"/>
                <a:gd name="T98" fmla="*/ 695 w 695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5" h="396">
                  <a:moveTo>
                    <a:pt x="348" y="396"/>
                  </a:moveTo>
                  <a:lnTo>
                    <a:pt x="320" y="395"/>
                  </a:lnTo>
                  <a:lnTo>
                    <a:pt x="293" y="391"/>
                  </a:lnTo>
                  <a:lnTo>
                    <a:pt x="265" y="385"/>
                  </a:lnTo>
                  <a:lnTo>
                    <a:pt x="239" y="378"/>
                  </a:lnTo>
                  <a:lnTo>
                    <a:pt x="212" y="368"/>
                  </a:lnTo>
                  <a:lnTo>
                    <a:pt x="187" y="358"/>
                  </a:lnTo>
                  <a:lnTo>
                    <a:pt x="163" y="345"/>
                  </a:lnTo>
                  <a:lnTo>
                    <a:pt x="139" y="331"/>
                  </a:lnTo>
                  <a:lnTo>
                    <a:pt x="118" y="316"/>
                  </a:lnTo>
                  <a:lnTo>
                    <a:pt x="96" y="300"/>
                  </a:lnTo>
                  <a:lnTo>
                    <a:pt x="76" y="283"/>
                  </a:lnTo>
                  <a:lnTo>
                    <a:pt x="58" y="265"/>
                  </a:lnTo>
                  <a:lnTo>
                    <a:pt x="42" y="247"/>
                  </a:lnTo>
                  <a:lnTo>
                    <a:pt x="25" y="229"/>
                  </a:lnTo>
                  <a:lnTo>
                    <a:pt x="12" y="210"/>
                  </a:lnTo>
                  <a:lnTo>
                    <a:pt x="0" y="191"/>
                  </a:lnTo>
                  <a:lnTo>
                    <a:pt x="12" y="172"/>
                  </a:lnTo>
                  <a:lnTo>
                    <a:pt x="24" y="155"/>
                  </a:lnTo>
                  <a:lnTo>
                    <a:pt x="39" y="138"/>
                  </a:lnTo>
                  <a:lnTo>
                    <a:pt x="56" y="120"/>
                  </a:lnTo>
                  <a:lnTo>
                    <a:pt x="74" y="104"/>
                  </a:lnTo>
                  <a:lnTo>
                    <a:pt x="93" y="88"/>
                  </a:lnTo>
                  <a:lnTo>
                    <a:pt x="114" y="73"/>
                  </a:lnTo>
                  <a:lnTo>
                    <a:pt x="136" y="59"/>
                  </a:lnTo>
                  <a:lnTo>
                    <a:pt x="159" y="46"/>
                  </a:lnTo>
                  <a:lnTo>
                    <a:pt x="183" y="35"/>
                  </a:lnTo>
                  <a:lnTo>
                    <a:pt x="209" y="25"/>
                  </a:lnTo>
                  <a:lnTo>
                    <a:pt x="235" y="16"/>
                  </a:lnTo>
                  <a:lnTo>
                    <a:pt x="262" y="10"/>
                  </a:lnTo>
                  <a:lnTo>
                    <a:pt x="290" y="5"/>
                  </a:lnTo>
                  <a:lnTo>
                    <a:pt x="319" y="1"/>
                  </a:lnTo>
                  <a:lnTo>
                    <a:pt x="348" y="0"/>
                  </a:lnTo>
                  <a:lnTo>
                    <a:pt x="377" y="1"/>
                  </a:lnTo>
                  <a:lnTo>
                    <a:pt x="406" y="5"/>
                  </a:lnTo>
                  <a:lnTo>
                    <a:pt x="433" y="10"/>
                  </a:lnTo>
                  <a:lnTo>
                    <a:pt x="460" y="16"/>
                  </a:lnTo>
                  <a:lnTo>
                    <a:pt x="486" y="25"/>
                  </a:lnTo>
                  <a:lnTo>
                    <a:pt x="512" y="35"/>
                  </a:lnTo>
                  <a:lnTo>
                    <a:pt x="536" y="46"/>
                  </a:lnTo>
                  <a:lnTo>
                    <a:pt x="559" y="59"/>
                  </a:lnTo>
                  <a:lnTo>
                    <a:pt x="581" y="73"/>
                  </a:lnTo>
                  <a:lnTo>
                    <a:pt x="602" y="88"/>
                  </a:lnTo>
                  <a:lnTo>
                    <a:pt x="621" y="104"/>
                  </a:lnTo>
                  <a:lnTo>
                    <a:pt x="639" y="120"/>
                  </a:lnTo>
                  <a:lnTo>
                    <a:pt x="656" y="138"/>
                  </a:lnTo>
                  <a:lnTo>
                    <a:pt x="671" y="155"/>
                  </a:lnTo>
                  <a:lnTo>
                    <a:pt x="684" y="172"/>
                  </a:lnTo>
                  <a:lnTo>
                    <a:pt x="695" y="191"/>
                  </a:lnTo>
                  <a:lnTo>
                    <a:pt x="684" y="210"/>
                  </a:lnTo>
                  <a:lnTo>
                    <a:pt x="670" y="229"/>
                  </a:lnTo>
                  <a:lnTo>
                    <a:pt x="654" y="247"/>
                  </a:lnTo>
                  <a:lnTo>
                    <a:pt x="637" y="265"/>
                  </a:lnTo>
                  <a:lnTo>
                    <a:pt x="619" y="283"/>
                  </a:lnTo>
                  <a:lnTo>
                    <a:pt x="599" y="300"/>
                  </a:lnTo>
                  <a:lnTo>
                    <a:pt x="578" y="316"/>
                  </a:lnTo>
                  <a:lnTo>
                    <a:pt x="556" y="331"/>
                  </a:lnTo>
                  <a:lnTo>
                    <a:pt x="533" y="345"/>
                  </a:lnTo>
                  <a:lnTo>
                    <a:pt x="508" y="358"/>
                  </a:lnTo>
                  <a:lnTo>
                    <a:pt x="483" y="368"/>
                  </a:lnTo>
                  <a:lnTo>
                    <a:pt x="458" y="378"/>
                  </a:lnTo>
                  <a:lnTo>
                    <a:pt x="431" y="385"/>
                  </a:lnTo>
                  <a:lnTo>
                    <a:pt x="403" y="391"/>
                  </a:lnTo>
                  <a:lnTo>
                    <a:pt x="376" y="395"/>
                  </a:lnTo>
                  <a:lnTo>
                    <a:pt x="348" y="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6" name="Freeform 432">
              <a:extLst>
                <a:ext uri="{FF2B5EF4-FFF2-40B4-BE49-F238E27FC236}">
                  <a16:creationId xmlns:a16="http://schemas.microsoft.com/office/drawing/2014/main" id="{B241DFDF-BFAB-4E73-BFBA-65EA10994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602"/>
              <a:ext cx="167" cy="167"/>
            </a:xfrm>
            <a:custGeom>
              <a:avLst/>
              <a:gdLst>
                <a:gd name="T0" fmla="*/ 0 w 335"/>
                <a:gd name="T1" fmla="*/ 0 h 336"/>
                <a:gd name="T2" fmla="*/ 0 w 335"/>
                <a:gd name="T3" fmla="*/ 0 h 336"/>
                <a:gd name="T4" fmla="*/ 0 w 335"/>
                <a:gd name="T5" fmla="*/ 0 h 336"/>
                <a:gd name="T6" fmla="*/ 0 w 335"/>
                <a:gd name="T7" fmla="*/ 0 h 336"/>
                <a:gd name="T8" fmla="*/ 0 w 335"/>
                <a:gd name="T9" fmla="*/ 0 h 336"/>
                <a:gd name="T10" fmla="*/ 0 w 335"/>
                <a:gd name="T11" fmla="*/ 0 h 336"/>
                <a:gd name="T12" fmla="*/ 0 w 335"/>
                <a:gd name="T13" fmla="*/ 0 h 336"/>
                <a:gd name="T14" fmla="*/ 0 w 335"/>
                <a:gd name="T15" fmla="*/ 0 h 336"/>
                <a:gd name="T16" fmla="*/ 0 w 335"/>
                <a:gd name="T17" fmla="*/ 0 h 336"/>
                <a:gd name="T18" fmla="*/ 0 w 335"/>
                <a:gd name="T19" fmla="*/ 0 h 336"/>
                <a:gd name="T20" fmla="*/ 0 w 335"/>
                <a:gd name="T21" fmla="*/ 0 h 336"/>
                <a:gd name="T22" fmla="*/ 0 w 335"/>
                <a:gd name="T23" fmla="*/ 0 h 336"/>
                <a:gd name="T24" fmla="*/ 0 w 335"/>
                <a:gd name="T25" fmla="*/ 0 h 336"/>
                <a:gd name="T26" fmla="*/ 0 w 335"/>
                <a:gd name="T27" fmla="*/ 0 h 336"/>
                <a:gd name="T28" fmla="*/ 0 w 335"/>
                <a:gd name="T29" fmla="*/ 0 h 336"/>
                <a:gd name="T30" fmla="*/ 0 w 335"/>
                <a:gd name="T31" fmla="*/ 0 h 336"/>
                <a:gd name="T32" fmla="*/ 0 w 335"/>
                <a:gd name="T33" fmla="*/ 0 h 336"/>
                <a:gd name="T34" fmla="*/ 0 w 335"/>
                <a:gd name="T35" fmla="*/ 0 h 336"/>
                <a:gd name="T36" fmla="*/ 0 w 335"/>
                <a:gd name="T37" fmla="*/ 0 h 336"/>
                <a:gd name="T38" fmla="*/ 0 w 335"/>
                <a:gd name="T39" fmla="*/ 0 h 336"/>
                <a:gd name="T40" fmla="*/ 0 w 335"/>
                <a:gd name="T41" fmla="*/ 0 h 336"/>
                <a:gd name="T42" fmla="*/ 0 w 335"/>
                <a:gd name="T43" fmla="*/ 0 h 336"/>
                <a:gd name="T44" fmla="*/ 0 w 335"/>
                <a:gd name="T45" fmla="*/ 0 h 336"/>
                <a:gd name="T46" fmla="*/ 0 w 335"/>
                <a:gd name="T47" fmla="*/ 0 h 336"/>
                <a:gd name="T48" fmla="*/ 0 w 335"/>
                <a:gd name="T49" fmla="*/ 0 h 336"/>
                <a:gd name="T50" fmla="*/ 0 w 335"/>
                <a:gd name="T51" fmla="*/ 0 h 336"/>
                <a:gd name="T52" fmla="*/ 0 w 335"/>
                <a:gd name="T53" fmla="*/ 0 h 336"/>
                <a:gd name="T54" fmla="*/ 0 w 335"/>
                <a:gd name="T55" fmla="*/ 0 h 336"/>
                <a:gd name="T56" fmla="*/ 0 w 335"/>
                <a:gd name="T57" fmla="*/ 0 h 336"/>
                <a:gd name="T58" fmla="*/ 0 w 335"/>
                <a:gd name="T59" fmla="*/ 0 h 336"/>
                <a:gd name="T60" fmla="*/ 0 w 335"/>
                <a:gd name="T61" fmla="*/ 0 h 336"/>
                <a:gd name="T62" fmla="*/ 0 w 335"/>
                <a:gd name="T63" fmla="*/ 0 h 336"/>
                <a:gd name="T64" fmla="*/ 0 w 335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6"/>
                <a:gd name="T101" fmla="*/ 335 w 335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6">
                  <a:moveTo>
                    <a:pt x="168" y="336"/>
                  </a:moveTo>
                  <a:lnTo>
                    <a:pt x="202" y="332"/>
                  </a:lnTo>
                  <a:lnTo>
                    <a:pt x="233" y="323"/>
                  </a:lnTo>
                  <a:lnTo>
                    <a:pt x="262" y="307"/>
                  </a:lnTo>
                  <a:lnTo>
                    <a:pt x="286" y="286"/>
                  </a:lnTo>
                  <a:lnTo>
                    <a:pt x="307" y="262"/>
                  </a:lnTo>
                  <a:lnTo>
                    <a:pt x="322" y="233"/>
                  </a:lnTo>
                  <a:lnTo>
                    <a:pt x="332" y="202"/>
                  </a:lnTo>
                  <a:lnTo>
                    <a:pt x="335" y="169"/>
                  </a:lnTo>
                  <a:lnTo>
                    <a:pt x="332" y="134"/>
                  </a:lnTo>
                  <a:lnTo>
                    <a:pt x="322" y="103"/>
                  </a:lnTo>
                  <a:lnTo>
                    <a:pt x="307" y="74"/>
                  </a:lnTo>
                  <a:lnTo>
                    <a:pt x="286" y="50"/>
                  </a:lnTo>
                  <a:lnTo>
                    <a:pt x="262" y="29"/>
                  </a:lnTo>
                  <a:lnTo>
                    <a:pt x="233" y="13"/>
                  </a:lnTo>
                  <a:lnTo>
                    <a:pt x="202" y="4"/>
                  </a:lnTo>
                  <a:lnTo>
                    <a:pt x="168" y="0"/>
                  </a:lnTo>
                  <a:lnTo>
                    <a:pt x="134" y="4"/>
                  </a:lnTo>
                  <a:lnTo>
                    <a:pt x="103" y="13"/>
                  </a:lnTo>
                  <a:lnTo>
                    <a:pt x="74" y="29"/>
                  </a:lnTo>
                  <a:lnTo>
                    <a:pt x="50" y="50"/>
                  </a:lnTo>
                  <a:lnTo>
                    <a:pt x="29" y="74"/>
                  </a:lnTo>
                  <a:lnTo>
                    <a:pt x="13" y="103"/>
                  </a:lnTo>
                  <a:lnTo>
                    <a:pt x="4" y="134"/>
                  </a:lnTo>
                  <a:lnTo>
                    <a:pt x="0" y="169"/>
                  </a:lnTo>
                  <a:lnTo>
                    <a:pt x="4" y="202"/>
                  </a:lnTo>
                  <a:lnTo>
                    <a:pt x="13" y="233"/>
                  </a:lnTo>
                  <a:lnTo>
                    <a:pt x="29" y="262"/>
                  </a:lnTo>
                  <a:lnTo>
                    <a:pt x="50" y="286"/>
                  </a:lnTo>
                  <a:lnTo>
                    <a:pt x="74" y="307"/>
                  </a:lnTo>
                  <a:lnTo>
                    <a:pt x="103" y="323"/>
                  </a:lnTo>
                  <a:lnTo>
                    <a:pt x="134" y="332"/>
                  </a:lnTo>
                  <a:lnTo>
                    <a:pt x="168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7" name="Freeform 433">
              <a:extLst>
                <a:ext uri="{FF2B5EF4-FFF2-40B4-BE49-F238E27FC236}">
                  <a16:creationId xmlns:a16="http://schemas.microsoft.com/office/drawing/2014/main" id="{4EB7747B-BE22-4544-8236-FE0C8008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3652"/>
              <a:ext cx="27" cy="28"/>
            </a:xfrm>
            <a:custGeom>
              <a:avLst/>
              <a:gdLst>
                <a:gd name="T0" fmla="*/ 1 w 54"/>
                <a:gd name="T1" fmla="*/ 1 h 55"/>
                <a:gd name="T2" fmla="*/ 1 w 54"/>
                <a:gd name="T3" fmla="*/ 1 h 55"/>
                <a:gd name="T4" fmla="*/ 1 w 54"/>
                <a:gd name="T5" fmla="*/ 1 h 55"/>
                <a:gd name="T6" fmla="*/ 1 w 54"/>
                <a:gd name="T7" fmla="*/ 1 h 55"/>
                <a:gd name="T8" fmla="*/ 1 w 54"/>
                <a:gd name="T9" fmla="*/ 1 h 55"/>
                <a:gd name="T10" fmla="*/ 1 w 54"/>
                <a:gd name="T11" fmla="*/ 1 h 55"/>
                <a:gd name="T12" fmla="*/ 1 w 54"/>
                <a:gd name="T13" fmla="*/ 1 h 55"/>
                <a:gd name="T14" fmla="*/ 1 w 54"/>
                <a:gd name="T15" fmla="*/ 1 h 55"/>
                <a:gd name="T16" fmla="*/ 1 w 54"/>
                <a:gd name="T17" fmla="*/ 0 h 55"/>
                <a:gd name="T18" fmla="*/ 1 w 54"/>
                <a:gd name="T19" fmla="*/ 1 h 55"/>
                <a:gd name="T20" fmla="*/ 1 w 54"/>
                <a:gd name="T21" fmla="*/ 1 h 55"/>
                <a:gd name="T22" fmla="*/ 1 w 54"/>
                <a:gd name="T23" fmla="*/ 1 h 55"/>
                <a:gd name="T24" fmla="*/ 0 w 54"/>
                <a:gd name="T25" fmla="*/ 1 h 55"/>
                <a:gd name="T26" fmla="*/ 1 w 54"/>
                <a:gd name="T27" fmla="*/ 1 h 55"/>
                <a:gd name="T28" fmla="*/ 1 w 54"/>
                <a:gd name="T29" fmla="*/ 1 h 55"/>
                <a:gd name="T30" fmla="*/ 1 w 54"/>
                <a:gd name="T31" fmla="*/ 1 h 55"/>
                <a:gd name="T32" fmla="*/ 1 w 54"/>
                <a:gd name="T33" fmla="*/ 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55"/>
                <a:gd name="T53" fmla="*/ 54 w 5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55">
                  <a:moveTo>
                    <a:pt x="27" y="55"/>
                  </a:moveTo>
                  <a:lnTo>
                    <a:pt x="38" y="53"/>
                  </a:lnTo>
                  <a:lnTo>
                    <a:pt x="46" y="47"/>
                  </a:lnTo>
                  <a:lnTo>
                    <a:pt x="52" y="38"/>
                  </a:lnTo>
                  <a:lnTo>
                    <a:pt x="54" y="27"/>
                  </a:lnTo>
                  <a:lnTo>
                    <a:pt x="52" y="17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2" y="38"/>
                  </a:lnTo>
                  <a:lnTo>
                    <a:pt x="8" y="47"/>
                  </a:lnTo>
                  <a:lnTo>
                    <a:pt x="17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8" name="Freeform 434">
              <a:extLst>
                <a:ext uri="{FF2B5EF4-FFF2-40B4-BE49-F238E27FC236}">
                  <a16:creationId xmlns:a16="http://schemas.microsoft.com/office/drawing/2014/main" id="{51B8CACC-B694-453A-9CDC-53EB3A73F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543"/>
              <a:ext cx="58" cy="64"/>
            </a:xfrm>
            <a:custGeom>
              <a:avLst/>
              <a:gdLst>
                <a:gd name="T0" fmla="*/ 1 w 116"/>
                <a:gd name="T1" fmla="*/ 0 h 129"/>
                <a:gd name="T2" fmla="*/ 0 w 116"/>
                <a:gd name="T3" fmla="*/ 0 h 129"/>
                <a:gd name="T4" fmla="*/ 1 w 116"/>
                <a:gd name="T5" fmla="*/ 0 h 129"/>
                <a:gd name="T6" fmla="*/ 1 w 116"/>
                <a:gd name="T7" fmla="*/ 0 h 129"/>
                <a:gd name="T8" fmla="*/ 1 w 116"/>
                <a:gd name="T9" fmla="*/ 0 h 129"/>
                <a:gd name="T10" fmla="*/ 1 w 116"/>
                <a:gd name="T11" fmla="*/ 0 h 129"/>
                <a:gd name="T12" fmla="*/ 1 w 116"/>
                <a:gd name="T13" fmla="*/ 0 h 129"/>
                <a:gd name="T14" fmla="*/ 1 w 116"/>
                <a:gd name="T15" fmla="*/ 0 h 129"/>
                <a:gd name="T16" fmla="*/ 1 w 116"/>
                <a:gd name="T17" fmla="*/ 0 h 129"/>
                <a:gd name="T18" fmla="*/ 1 w 116"/>
                <a:gd name="T19" fmla="*/ 0 h 129"/>
                <a:gd name="T20" fmla="*/ 1 w 116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129"/>
                <a:gd name="T35" fmla="*/ 116 w 116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129">
                  <a:moveTo>
                    <a:pt x="116" y="95"/>
                  </a:moveTo>
                  <a:lnTo>
                    <a:pt x="0" y="0"/>
                  </a:lnTo>
                  <a:lnTo>
                    <a:pt x="76" y="129"/>
                  </a:lnTo>
                  <a:lnTo>
                    <a:pt x="81" y="124"/>
                  </a:lnTo>
                  <a:lnTo>
                    <a:pt x="86" y="121"/>
                  </a:lnTo>
                  <a:lnTo>
                    <a:pt x="90" y="116"/>
                  </a:lnTo>
                  <a:lnTo>
                    <a:pt x="95" y="112"/>
                  </a:lnTo>
                  <a:lnTo>
                    <a:pt x="101" y="107"/>
                  </a:lnTo>
                  <a:lnTo>
                    <a:pt x="105" y="103"/>
                  </a:lnTo>
                  <a:lnTo>
                    <a:pt x="111" y="99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9" name="Freeform 435">
              <a:extLst>
                <a:ext uri="{FF2B5EF4-FFF2-40B4-BE49-F238E27FC236}">
                  <a16:creationId xmlns:a16="http://schemas.microsoft.com/office/drawing/2014/main" id="{7826CB36-EC0A-46D7-A44F-1673E2F77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501"/>
              <a:ext cx="45" cy="70"/>
            </a:xfrm>
            <a:custGeom>
              <a:avLst/>
              <a:gdLst>
                <a:gd name="T0" fmla="*/ 0 w 90"/>
                <a:gd name="T1" fmla="*/ 0 h 139"/>
                <a:gd name="T2" fmla="*/ 1 w 90"/>
                <a:gd name="T3" fmla="*/ 1 h 139"/>
                <a:gd name="T4" fmla="*/ 1 w 90"/>
                <a:gd name="T5" fmla="*/ 1 h 139"/>
                <a:gd name="T6" fmla="*/ 1 w 90"/>
                <a:gd name="T7" fmla="*/ 1 h 139"/>
                <a:gd name="T8" fmla="*/ 1 w 90"/>
                <a:gd name="T9" fmla="*/ 1 h 139"/>
                <a:gd name="T10" fmla="*/ 1 w 90"/>
                <a:gd name="T11" fmla="*/ 1 h 139"/>
                <a:gd name="T12" fmla="*/ 1 w 90"/>
                <a:gd name="T13" fmla="*/ 1 h 139"/>
                <a:gd name="T14" fmla="*/ 1 w 90"/>
                <a:gd name="T15" fmla="*/ 1 h 139"/>
                <a:gd name="T16" fmla="*/ 1 w 90"/>
                <a:gd name="T17" fmla="*/ 1 h 139"/>
                <a:gd name="T18" fmla="*/ 1 w 90"/>
                <a:gd name="T19" fmla="*/ 1 h 139"/>
                <a:gd name="T20" fmla="*/ 0 w 90"/>
                <a:gd name="T21" fmla="*/ 0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39"/>
                <a:gd name="T35" fmla="*/ 90 w 90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39">
                  <a:moveTo>
                    <a:pt x="0" y="0"/>
                  </a:moveTo>
                  <a:lnTo>
                    <a:pt x="45" y="139"/>
                  </a:lnTo>
                  <a:lnTo>
                    <a:pt x="51" y="136"/>
                  </a:lnTo>
                  <a:lnTo>
                    <a:pt x="56" y="133"/>
                  </a:lnTo>
                  <a:lnTo>
                    <a:pt x="61" y="130"/>
                  </a:lnTo>
                  <a:lnTo>
                    <a:pt x="67" y="128"/>
                  </a:lnTo>
                  <a:lnTo>
                    <a:pt x="73" y="124"/>
                  </a:lnTo>
                  <a:lnTo>
                    <a:pt x="79" y="122"/>
                  </a:lnTo>
                  <a:lnTo>
                    <a:pt x="84" y="118"/>
                  </a:lnTo>
                  <a:lnTo>
                    <a:pt x="9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0" name="Freeform 436">
              <a:extLst>
                <a:ext uri="{FF2B5EF4-FFF2-40B4-BE49-F238E27FC236}">
                  <a16:creationId xmlns:a16="http://schemas.microsoft.com/office/drawing/2014/main" id="{AC69AA02-0848-4280-B22C-8C8E375AF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475"/>
              <a:ext cx="29" cy="71"/>
            </a:xfrm>
            <a:custGeom>
              <a:avLst/>
              <a:gdLst>
                <a:gd name="T0" fmla="*/ 0 w 59"/>
                <a:gd name="T1" fmla="*/ 0 h 143"/>
                <a:gd name="T2" fmla="*/ 0 w 59"/>
                <a:gd name="T3" fmla="*/ 0 h 143"/>
                <a:gd name="T4" fmla="*/ 0 w 59"/>
                <a:gd name="T5" fmla="*/ 0 h 143"/>
                <a:gd name="T6" fmla="*/ 0 w 59"/>
                <a:gd name="T7" fmla="*/ 0 h 143"/>
                <a:gd name="T8" fmla="*/ 0 w 59"/>
                <a:gd name="T9" fmla="*/ 0 h 143"/>
                <a:gd name="T10" fmla="*/ 0 w 59"/>
                <a:gd name="T11" fmla="*/ 0 h 143"/>
                <a:gd name="T12" fmla="*/ 0 w 59"/>
                <a:gd name="T13" fmla="*/ 0 h 143"/>
                <a:gd name="T14" fmla="*/ 0 w 59"/>
                <a:gd name="T15" fmla="*/ 0 h 143"/>
                <a:gd name="T16" fmla="*/ 0 w 59"/>
                <a:gd name="T17" fmla="*/ 0 h 143"/>
                <a:gd name="T18" fmla="*/ 0 w 59"/>
                <a:gd name="T19" fmla="*/ 0 h 143"/>
                <a:gd name="T20" fmla="*/ 0 w 59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43"/>
                <a:gd name="T35" fmla="*/ 59 w 59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43">
                  <a:moveTo>
                    <a:pt x="0" y="0"/>
                  </a:moveTo>
                  <a:lnTo>
                    <a:pt x="11" y="143"/>
                  </a:lnTo>
                  <a:lnTo>
                    <a:pt x="17" y="141"/>
                  </a:lnTo>
                  <a:lnTo>
                    <a:pt x="23" y="139"/>
                  </a:lnTo>
                  <a:lnTo>
                    <a:pt x="29" y="138"/>
                  </a:lnTo>
                  <a:lnTo>
                    <a:pt x="35" y="136"/>
                  </a:lnTo>
                  <a:lnTo>
                    <a:pt x="41" y="135"/>
                  </a:lnTo>
                  <a:lnTo>
                    <a:pt x="48" y="132"/>
                  </a:lnTo>
                  <a:lnTo>
                    <a:pt x="53" y="131"/>
                  </a:lnTo>
                  <a:lnTo>
                    <a:pt x="59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1" name="Freeform 437">
              <a:extLst>
                <a:ext uri="{FF2B5EF4-FFF2-40B4-BE49-F238E27FC236}">
                  <a16:creationId xmlns:a16="http://schemas.microsoft.com/office/drawing/2014/main" id="{716D9030-76AE-4043-8974-DD005D3CD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549"/>
              <a:ext cx="59" cy="63"/>
            </a:xfrm>
            <a:custGeom>
              <a:avLst/>
              <a:gdLst>
                <a:gd name="T0" fmla="*/ 0 w 117"/>
                <a:gd name="T1" fmla="*/ 0 h 127"/>
                <a:gd name="T2" fmla="*/ 1 w 117"/>
                <a:gd name="T3" fmla="*/ 0 h 127"/>
                <a:gd name="T4" fmla="*/ 1 w 117"/>
                <a:gd name="T5" fmla="*/ 0 h 127"/>
                <a:gd name="T6" fmla="*/ 1 w 117"/>
                <a:gd name="T7" fmla="*/ 0 h 127"/>
                <a:gd name="T8" fmla="*/ 1 w 117"/>
                <a:gd name="T9" fmla="*/ 0 h 127"/>
                <a:gd name="T10" fmla="*/ 1 w 117"/>
                <a:gd name="T11" fmla="*/ 0 h 127"/>
                <a:gd name="T12" fmla="*/ 1 w 117"/>
                <a:gd name="T13" fmla="*/ 0 h 127"/>
                <a:gd name="T14" fmla="*/ 1 w 117"/>
                <a:gd name="T15" fmla="*/ 0 h 127"/>
                <a:gd name="T16" fmla="*/ 1 w 117"/>
                <a:gd name="T17" fmla="*/ 0 h 127"/>
                <a:gd name="T18" fmla="*/ 1 w 117"/>
                <a:gd name="T19" fmla="*/ 0 h 127"/>
                <a:gd name="T20" fmla="*/ 0 w 117"/>
                <a:gd name="T21" fmla="*/ 0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7"/>
                <a:gd name="T35" fmla="*/ 117 w 117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7">
                  <a:moveTo>
                    <a:pt x="0" y="92"/>
                  </a:moveTo>
                  <a:lnTo>
                    <a:pt x="117" y="0"/>
                  </a:lnTo>
                  <a:lnTo>
                    <a:pt x="39" y="127"/>
                  </a:lnTo>
                  <a:lnTo>
                    <a:pt x="34" y="122"/>
                  </a:lnTo>
                  <a:lnTo>
                    <a:pt x="30" y="118"/>
                  </a:lnTo>
                  <a:lnTo>
                    <a:pt x="25" y="114"/>
                  </a:lnTo>
                  <a:lnTo>
                    <a:pt x="19" y="110"/>
                  </a:lnTo>
                  <a:lnTo>
                    <a:pt x="15" y="105"/>
                  </a:lnTo>
                  <a:lnTo>
                    <a:pt x="10" y="101"/>
                  </a:lnTo>
                  <a:lnTo>
                    <a:pt x="4" y="97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2" name="Freeform 438">
              <a:extLst>
                <a:ext uri="{FF2B5EF4-FFF2-40B4-BE49-F238E27FC236}">
                  <a16:creationId xmlns:a16="http://schemas.microsoft.com/office/drawing/2014/main" id="{93E2165A-5DD2-4735-8DE6-C7B1C4DA8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3505"/>
              <a:ext cx="46" cy="69"/>
            </a:xfrm>
            <a:custGeom>
              <a:avLst/>
              <a:gdLst>
                <a:gd name="T0" fmla="*/ 0 w 93"/>
                <a:gd name="T1" fmla="*/ 0 h 137"/>
                <a:gd name="T2" fmla="*/ 0 w 93"/>
                <a:gd name="T3" fmla="*/ 1 h 137"/>
                <a:gd name="T4" fmla="*/ 0 w 93"/>
                <a:gd name="T5" fmla="*/ 1 h 137"/>
                <a:gd name="T6" fmla="*/ 0 w 93"/>
                <a:gd name="T7" fmla="*/ 1 h 137"/>
                <a:gd name="T8" fmla="*/ 0 w 93"/>
                <a:gd name="T9" fmla="*/ 1 h 137"/>
                <a:gd name="T10" fmla="*/ 0 w 93"/>
                <a:gd name="T11" fmla="*/ 1 h 137"/>
                <a:gd name="T12" fmla="*/ 0 w 93"/>
                <a:gd name="T13" fmla="*/ 1 h 137"/>
                <a:gd name="T14" fmla="*/ 0 w 93"/>
                <a:gd name="T15" fmla="*/ 1 h 137"/>
                <a:gd name="T16" fmla="*/ 0 w 93"/>
                <a:gd name="T17" fmla="*/ 1 h 137"/>
                <a:gd name="T18" fmla="*/ 0 w 93"/>
                <a:gd name="T19" fmla="*/ 1 h 137"/>
                <a:gd name="T20" fmla="*/ 0 w 93"/>
                <a:gd name="T21" fmla="*/ 0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37"/>
                <a:gd name="T35" fmla="*/ 93 w 93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37">
                  <a:moveTo>
                    <a:pt x="93" y="0"/>
                  </a:moveTo>
                  <a:lnTo>
                    <a:pt x="45" y="137"/>
                  </a:lnTo>
                  <a:lnTo>
                    <a:pt x="40" y="134"/>
                  </a:lnTo>
                  <a:lnTo>
                    <a:pt x="34" y="131"/>
                  </a:lnTo>
                  <a:lnTo>
                    <a:pt x="28" y="128"/>
                  </a:lnTo>
                  <a:lnTo>
                    <a:pt x="23" y="124"/>
                  </a:lnTo>
                  <a:lnTo>
                    <a:pt x="18" y="122"/>
                  </a:lnTo>
                  <a:lnTo>
                    <a:pt x="12" y="119"/>
                  </a:lnTo>
                  <a:lnTo>
                    <a:pt x="6" y="116"/>
                  </a:lnTo>
                  <a:lnTo>
                    <a:pt x="0" y="11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3" name="Freeform 439">
              <a:extLst>
                <a:ext uri="{FF2B5EF4-FFF2-40B4-BE49-F238E27FC236}">
                  <a16:creationId xmlns:a16="http://schemas.microsoft.com/office/drawing/2014/main" id="{ECF59051-5843-4B77-ADFA-EB38CC34C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3477"/>
              <a:ext cx="31" cy="72"/>
            </a:xfrm>
            <a:custGeom>
              <a:avLst/>
              <a:gdLst>
                <a:gd name="T0" fmla="*/ 0 w 63"/>
                <a:gd name="T1" fmla="*/ 0 h 143"/>
                <a:gd name="T2" fmla="*/ 0 w 63"/>
                <a:gd name="T3" fmla="*/ 1 h 143"/>
                <a:gd name="T4" fmla="*/ 0 w 63"/>
                <a:gd name="T5" fmla="*/ 1 h 143"/>
                <a:gd name="T6" fmla="*/ 0 w 63"/>
                <a:gd name="T7" fmla="*/ 1 h 143"/>
                <a:gd name="T8" fmla="*/ 0 w 63"/>
                <a:gd name="T9" fmla="*/ 1 h 143"/>
                <a:gd name="T10" fmla="*/ 0 w 63"/>
                <a:gd name="T11" fmla="*/ 1 h 143"/>
                <a:gd name="T12" fmla="*/ 0 w 63"/>
                <a:gd name="T13" fmla="*/ 1 h 143"/>
                <a:gd name="T14" fmla="*/ 0 w 63"/>
                <a:gd name="T15" fmla="*/ 1 h 143"/>
                <a:gd name="T16" fmla="*/ 0 w 63"/>
                <a:gd name="T17" fmla="*/ 1 h 143"/>
                <a:gd name="T18" fmla="*/ 0 w 63"/>
                <a:gd name="T19" fmla="*/ 1 h 143"/>
                <a:gd name="T20" fmla="*/ 0 w 63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43"/>
                <a:gd name="T35" fmla="*/ 63 w 63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43">
                  <a:moveTo>
                    <a:pt x="63" y="0"/>
                  </a:moveTo>
                  <a:lnTo>
                    <a:pt x="49" y="143"/>
                  </a:lnTo>
                  <a:lnTo>
                    <a:pt x="43" y="141"/>
                  </a:lnTo>
                  <a:lnTo>
                    <a:pt x="37" y="139"/>
                  </a:lnTo>
                  <a:lnTo>
                    <a:pt x="32" y="137"/>
                  </a:lnTo>
                  <a:lnTo>
                    <a:pt x="25" y="135"/>
                  </a:lnTo>
                  <a:lnTo>
                    <a:pt x="19" y="134"/>
                  </a:lnTo>
                  <a:lnTo>
                    <a:pt x="13" y="132"/>
                  </a:lnTo>
                  <a:lnTo>
                    <a:pt x="7" y="131"/>
                  </a:lnTo>
                  <a:lnTo>
                    <a:pt x="0" y="12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4" name="Freeform 440">
              <a:extLst>
                <a:ext uri="{FF2B5EF4-FFF2-40B4-BE49-F238E27FC236}">
                  <a16:creationId xmlns:a16="http://schemas.microsoft.com/office/drawing/2014/main" id="{D093544D-212B-42FF-A725-36CA3341D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464"/>
              <a:ext cx="25" cy="72"/>
            </a:xfrm>
            <a:custGeom>
              <a:avLst/>
              <a:gdLst>
                <a:gd name="T0" fmla="*/ 1 w 50"/>
                <a:gd name="T1" fmla="*/ 1 h 143"/>
                <a:gd name="T2" fmla="*/ 1 w 50"/>
                <a:gd name="T3" fmla="*/ 0 h 143"/>
                <a:gd name="T4" fmla="*/ 0 w 50"/>
                <a:gd name="T5" fmla="*/ 1 h 143"/>
                <a:gd name="T6" fmla="*/ 1 w 50"/>
                <a:gd name="T7" fmla="*/ 1 h 143"/>
                <a:gd name="T8" fmla="*/ 1 w 50"/>
                <a:gd name="T9" fmla="*/ 1 h 143"/>
                <a:gd name="T10" fmla="*/ 1 w 50"/>
                <a:gd name="T11" fmla="*/ 1 h 143"/>
                <a:gd name="T12" fmla="*/ 1 w 50"/>
                <a:gd name="T13" fmla="*/ 1 h 143"/>
                <a:gd name="T14" fmla="*/ 1 w 50"/>
                <a:gd name="T15" fmla="*/ 1 h 143"/>
                <a:gd name="T16" fmla="*/ 1 w 50"/>
                <a:gd name="T17" fmla="*/ 1 h 143"/>
                <a:gd name="T18" fmla="*/ 1 w 50"/>
                <a:gd name="T19" fmla="*/ 1 h 143"/>
                <a:gd name="T20" fmla="*/ 1 w 50"/>
                <a:gd name="T21" fmla="*/ 1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43"/>
                <a:gd name="T35" fmla="*/ 50 w 50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43">
                  <a:moveTo>
                    <a:pt x="50" y="143"/>
                  </a:moveTo>
                  <a:lnTo>
                    <a:pt x="22" y="0"/>
                  </a:lnTo>
                  <a:lnTo>
                    <a:pt x="0" y="142"/>
                  </a:lnTo>
                  <a:lnTo>
                    <a:pt x="6" y="142"/>
                  </a:lnTo>
                  <a:lnTo>
                    <a:pt x="12" y="141"/>
                  </a:lnTo>
                  <a:lnTo>
                    <a:pt x="19" y="141"/>
                  </a:lnTo>
                  <a:lnTo>
                    <a:pt x="25" y="141"/>
                  </a:lnTo>
                  <a:lnTo>
                    <a:pt x="31" y="142"/>
                  </a:lnTo>
                  <a:lnTo>
                    <a:pt x="38" y="142"/>
                  </a:lnTo>
                  <a:lnTo>
                    <a:pt x="44" y="142"/>
                  </a:lnTo>
                  <a:lnTo>
                    <a:pt x="5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08" name="Group 455">
            <a:extLst>
              <a:ext uri="{FF2B5EF4-FFF2-40B4-BE49-F238E27FC236}">
                <a16:creationId xmlns:a16="http://schemas.microsoft.com/office/drawing/2014/main" id="{225BB2B8-2694-4DF0-B78F-ECEF0FD288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89963" y="4597400"/>
            <a:ext cx="368300" cy="368300"/>
            <a:chOff x="4643" y="3374"/>
            <a:chExt cx="570" cy="570"/>
          </a:xfrm>
        </p:grpSpPr>
        <p:sp>
          <p:nvSpPr>
            <p:cNvPr id="4109" name="AutoShape 456">
              <a:extLst>
                <a:ext uri="{FF2B5EF4-FFF2-40B4-BE49-F238E27FC236}">
                  <a16:creationId xmlns:a16="http://schemas.microsoft.com/office/drawing/2014/main" id="{E282FAE1-4625-4210-A9DA-6CA309ABA6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3" y="3374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4110" name="Freeform 457">
              <a:extLst>
                <a:ext uri="{FF2B5EF4-FFF2-40B4-BE49-F238E27FC236}">
                  <a16:creationId xmlns:a16="http://schemas.microsoft.com/office/drawing/2014/main" id="{3A3417C2-04BE-49BB-B3EB-5B31DAE57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3398"/>
              <a:ext cx="530" cy="531"/>
            </a:xfrm>
            <a:custGeom>
              <a:avLst/>
              <a:gdLst>
                <a:gd name="T0" fmla="*/ 1 w 1059"/>
                <a:gd name="T1" fmla="*/ 2 h 1062"/>
                <a:gd name="T2" fmla="*/ 1 w 1059"/>
                <a:gd name="T3" fmla="*/ 2 h 1062"/>
                <a:gd name="T4" fmla="*/ 1 w 1059"/>
                <a:gd name="T5" fmla="*/ 2 h 1062"/>
                <a:gd name="T6" fmla="*/ 1 w 1059"/>
                <a:gd name="T7" fmla="*/ 2 h 1062"/>
                <a:gd name="T8" fmla="*/ 1 w 1059"/>
                <a:gd name="T9" fmla="*/ 2 h 1062"/>
                <a:gd name="T10" fmla="*/ 1 w 1059"/>
                <a:gd name="T11" fmla="*/ 1 h 1062"/>
                <a:gd name="T12" fmla="*/ 1 w 1059"/>
                <a:gd name="T13" fmla="*/ 1 h 1062"/>
                <a:gd name="T14" fmla="*/ 1 w 1059"/>
                <a:gd name="T15" fmla="*/ 1 h 1062"/>
                <a:gd name="T16" fmla="*/ 0 w 1059"/>
                <a:gd name="T17" fmla="*/ 1 h 1062"/>
                <a:gd name="T18" fmla="*/ 0 w 1059"/>
                <a:gd name="T19" fmla="*/ 1 h 1062"/>
                <a:gd name="T20" fmla="*/ 1 w 1059"/>
                <a:gd name="T21" fmla="*/ 1 h 1062"/>
                <a:gd name="T22" fmla="*/ 1 w 1059"/>
                <a:gd name="T23" fmla="*/ 1 h 1062"/>
                <a:gd name="T24" fmla="*/ 1 w 1059"/>
                <a:gd name="T25" fmla="*/ 1 h 1062"/>
                <a:gd name="T26" fmla="*/ 1 w 1059"/>
                <a:gd name="T27" fmla="*/ 1 h 1062"/>
                <a:gd name="T28" fmla="*/ 1 w 1059"/>
                <a:gd name="T29" fmla="*/ 1 h 1062"/>
                <a:gd name="T30" fmla="*/ 1 w 1059"/>
                <a:gd name="T31" fmla="*/ 1 h 1062"/>
                <a:gd name="T32" fmla="*/ 1 w 1059"/>
                <a:gd name="T33" fmla="*/ 1 h 1062"/>
                <a:gd name="T34" fmla="*/ 1 w 1059"/>
                <a:gd name="T35" fmla="*/ 0 h 1062"/>
                <a:gd name="T36" fmla="*/ 1 w 1059"/>
                <a:gd name="T37" fmla="*/ 0 h 1062"/>
                <a:gd name="T38" fmla="*/ 1 w 1059"/>
                <a:gd name="T39" fmla="*/ 1 h 1062"/>
                <a:gd name="T40" fmla="*/ 1 w 1059"/>
                <a:gd name="T41" fmla="*/ 1 h 1062"/>
                <a:gd name="T42" fmla="*/ 1 w 1059"/>
                <a:gd name="T43" fmla="*/ 1 h 1062"/>
                <a:gd name="T44" fmla="*/ 2 w 1059"/>
                <a:gd name="T45" fmla="*/ 1 h 1062"/>
                <a:gd name="T46" fmla="*/ 2 w 1059"/>
                <a:gd name="T47" fmla="*/ 1 h 1062"/>
                <a:gd name="T48" fmla="*/ 2 w 1059"/>
                <a:gd name="T49" fmla="*/ 1 h 1062"/>
                <a:gd name="T50" fmla="*/ 2 w 1059"/>
                <a:gd name="T51" fmla="*/ 1 h 1062"/>
                <a:gd name="T52" fmla="*/ 2 w 1059"/>
                <a:gd name="T53" fmla="*/ 1 h 1062"/>
                <a:gd name="T54" fmla="*/ 2 w 1059"/>
                <a:gd name="T55" fmla="*/ 1 h 1062"/>
                <a:gd name="T56" fmla="*/ 2 w 1059"/>
                <a:gd name="T57" fmla="*/ 1 h 1062"/>
                <a:gd name="T58" fmla="*/ 2 w 1059"/>
                <a:gd name="T59" fmla="*/ 1 h 1062"/>
                <a:gd name="T60" fmla="*/ 2 w 1059"/>
                <a:gd name="T61" fmla="*/ 1 h 1062"/>
                <a:gd name="T62" fmla="*/ 2 w 1059"/>
                <a:gd name="T63" fmla="*/ 2 h 1062"/>
                <a:gd name="T64" fmla="*/ 1 w 1059"/>
                <a:gd name="T65" fmla="*/ 2 h 1062"/>
                <a:gd name="T66" fmla="*/ 1 w 1059"/>
                <a:gd name="T67" fmla="*/ 2 h 1062"/>
                <a:gd name="T68" fmla="*/ 1 w 1059"/>
                <a:gd name="T69" fmla="*/ 2 h 1062"/>
                <a:gd name="T70" fmla="*/ 1 w 1059"/>
                <a:gd name="T71" fmla="*/ 2 h 1062"/>
                <a:gd name="T72" fmla="*/ 1 w 1059"/>
                <a:gd name="T73" fmla="*/ 2 h 10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1062"/>
                <a:gd name="T113" fmla="*/ 1059 w 1059"/>
                <a:gd name="T114" fmla="*/ 1062 h 10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1062">
                  <a:moveTo>
                    <a:pt x="108" y="1062"/>
                  </a:moveTo>
                  <a:lnTo>
                    <a:pt x="86" y="1060"/>
                  </a:lnTo>
                  <a:lnTo>
                    <a:pt x="66" y="1054"/>
                  </a:lnTo>
                  <a:lnTo>
                    <a:pt x="47" y="1044"/>
                  </a:lnTo>
                  <a:lnTo>
                    <a:pt x="32" y="1031"/>
                  </a:lnTo>
                  <a:lnTo>
                    <a:pt x="18" y="1015"/>
                  </a:lnTo>
                  <a:lnTo>
                    <a:pt x="8" y="996"/>
                  </a:lnTo>
                  <a:lnTo>
                    <a:pt x="2" y="977"/>
                  </a:lnTo>
                  <a:lnTo>
                    <a:pt x="0" y="955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6"/>
                  </a:lnTo>
                  <a:lnTo>
                    <a:pt x="18" y="48"/>
                  </a:lnTo>
                  <a:lnTo>
                    <a:pt x="32" y="32"/>
                  </a:lnTo>
                  <a:lnTo>
                    <a:pt x="47" y="19"/>
                  </a:lnTo>
                  <a:lnTo>
                    <a:pt x="66" y="8"/>
                  </a:lnTo>
                  <a:lnTo>
                    <a:pt x="86" y="3"/>
                  </a:lnTo>
                  <a:lnTo>
                    <a:pt x="108" y="0"/>
                  </a:lnTo>
                  <a:lnTo>
                    <a:pt x="951" y="0"/>
                  </a:lnTo>
                  <a:lnTo>
                    <a:pt x="973" y="3"/>
                  </a:lnTo>
                  <a:lnTo>
                    <a:pt x="993" y="8"/>
                  </a:lnTo>
                  <a:lnTo>
                    <a:pt x="1012" y="19"/>
                  </a:lnTo>
                  <a:lnTo>
                    <a:pt x="1028" y="32"/>
                  </a:lnTo>
                  <a:lnTo>
                    <a:pt x="1041" y="48"/>
                  </a:lnTo>
                  <a:lnTo>
                    <a:pt x="1051" y="66"/>
                  </a:lnTo>
                  <a:lnTo>
                    <a:pt x="1057" y="86"/>
                  </a:lnTo>
                  <a:lnTo>
                    <a:pt x="1059" y="108"/>
                  </a:lnTo>
                  <a:lnTo>
                    <a:pt x="1059" y="955"/>
                  </a:lnTo>
                  <a:lnTo>
                    <a:pt x="1057" y="977"/>
                  </a:lnTo>
                  <a:lnTo>
                    <a:pt x="1051" y="996"/>
                  </a:lnTo>
                  <a:lnTo>
                    <a:pt x="1041" y="1015"/>
                  </a:lnTo>
                  <a:lnTo>
                    <a:pt x="1028" y="1031"/>
                  </a:lnTo>
                  <a:lnTo>
                    <a:pt x="1012" y="1044"/>
                  </a:lnTo>
                  <a:lnTo>
                    <a:pt x="993" y="1054"/>
                  </a:lnTo>
                  <a:lnTo>
                    <a:pt x="973" y="1060"/>
                  </a:lnTo>
                  <a:lnTo>
                    <a:pt x="951" y="1062"/>
                  </a:lnTo>
                  <a:lnTo>
                    <a:pt x="108" y="10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1" name="Freeform 458">
              <a:extLst>
                <a:ext uri="{FF2B5EF4-FFF2-40B4-BE49-F238E27FC236}">
                  <a16:creationId xmlns:a16="http://schemas.microsoft.com/office/drawing/2014/main" id="{76357A4C-7F2E-4521-BA99-98F420E66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559"/>
              <a:ext cx="409" cy="252"/>
            </a:xfrm>
            <a:custGeom>
              <a:avLst/>
              <a:gdLst>
                <a:gd name="T0" fmla="*/ 1 w 817"/>
                <a:gd name="T1" fmla="*/ 0 h 505"/>
                <a:gd name="T2" fmla="*/ 1 w 817"/>
                <a:gd name="T3" fmla="*/ 0 h 505"/>
                <a:gd name="T4" fmla="*/ 1 w 817"/>
                <a:gd name="T5" fmla="*/ 0 h 505"/>
                <a:gd name="T6" fmla="*/ 1 w 817"/>
                <a:gd name="T7" fmla="*/ 0 h 505"/>
                <a:gd name="T8" fmla="*/ 1 w 817"/>
                <a:gd name="T9" fmla="*/ 0 h 505"/>
                <a:gd name="T10" fmla="*/ 1 w 817"/>
                <a:gd name="T11" fmla="*/ 0 h 505"/>
                <a:gd name="T12" fmla="*/ 1 w 817"/>
                <a:gd name="T13" fmla="*/ 0 h 505"/>
                <a:gd name="T14" fmla="*/ 1 w 817"/>
                <a:gd name="T15" fmla="*/ 0 h 505"/>
                <a:gd name="T16" fmla="*/ 1 w 817"/>
                <a:gd name="T17" fmla="*/ 0 h 505"/>
                <a:gd name="T18" fmla="*/ 1 w 817"/>
                <a:gd name="T19" fmla="*/ 0 h 505"/>
                <a:gd name="T20" fmla="*/ 1 w 817"/>
                <a:gd name="T21" fmla="*/ 0 h 505"/>
                <a:gd name="T22" fmla="*/ 1 w 817"/>
                <a:gd name="T23" fmla="*/ 0 h 505"/>
                <a:gd name="T24" fmla="*/ 1 w 817"/>
                <a:gd name="T25" fmla="*/ 0 h 505"/>
                <a:gd name="T26" fmla="*/ 1 w 817"/>
                <a:gd name="T27" fmla="*/ 0 h 505"/>
                <a:gd name="T28" fmla="*/ 1 w 817"/>
                <a:gd name="T29" fmla="*/ 0 h 505"/>
                <a:gd name="T30" fmla="*/ 1 w 817"/>
                <a:gd name="T31" fmla="*/ 0 h 505"/>
                <a:gd name="T32" fmla="*/ 1 w 817"/>
                <a:gd name="T33" fmla="*/ 0 h 505"/>
                <a:gd name="T34" fmla="*/ 1 w 817"/>
                <a:gd name="T35" fmla="*/ 0 h 505"/>
                <a:gd name="T36" fmla="*/ 0 w 817"/>
                <a:gd name="T37" fmla="*/ 0 h 505"/>
                <a:gd name="T38" fmla="*/ 1 w 817"/>
                <a:gd name="T39" fmla="*/ 0 h 505"/>
                <a:gd name="T40" fmla="*/ 1 w 817"/>
                <a:gd name="T41" fmla="*/ 0 h 505"/>
                <a:gd name="T42" fmla="*/ 1 w 817"/>
                <a:gd name="T43" fmla="*/ 0 h 505"/>
                <a:gd name="T44" fmla="*/ 1 w 817"/>
                <a:gd name="T45" fmla="*/ 0 h 505"/>
                <a:gd name="T46" fmla="*/ 1 w 817"/>
                <a:gd name="T47" fmla="*/ 0 h 505"/>
                <a:gd name="T48" fmla="*/ 1 w 817"/>
                <a:gd name="T49" fmla="*/ 0 h 505"/>
                <a:gd name="T50" fmla="*/ 1 w 817"/>
                <a:gd name="T51" fmla="*/ 0 h 505"/>
                <a:gd name="T52" fmla="*/ 1 w 817"/>
                <a:gd name="T53" fmla="*/ 0 h 505"/>
                <a:gd name="T54" fmla="*/ 1 w 817"/>
                <a:gd name="T55" fmla="*/ 0 h 505"/>
                <a:gd name="T56" fmla="*/ 1 w 817"/>
                <a:gd name="T57" fmla="*/ 0 h 505"/>
                <a:gd name="T58" fmla="*/ 1 w 817"/>
                <a:gd name="T59" fmla="*/ 0 h 505"/>
                <a:gd name="T60" fmla="*/ 1 w 817"/>
                <a:gd name="T61" fmla="*/ 0 h 505"/>
                <a:gd name="T62" fmla="*/ 1 w 817"/>
                <a:gd name="T63" fmla="*/ 0 h 505"/>
                <a:gd name="T64" fmla="*/ 1 w 817"/>
                <a:gd name="T65" fmla="*/ 0 h 505"/>
                <a:gd name="T66" fmla="*/ 1 w 817"/>
                <a:gd name="T67" fmla="*/ 0 h 505"/>
                <a:gd name="T68" fmla="*/ 1 w 817"/>
                <a:gd name="T69" fmla="*/ 0 h 505"/>
                <a:gd name="T70" fmla="*/ 1 w 817"/>
                <a:gd name="T71" fmla="*/ 0 h 505"/>
                <a:gd name="T72" fmla="*/ 1 w 817"/>
                <a:gd name="T73" fmla="*/ 0 h 505"/>
                <a:gd name="T74" fmla="*/ 1 w 817"/>
                <a:gd name="T75" fmla="*/ 0 h 5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7"/>
                <a:gd name="T115" fmla="*/ 0 h 505"/>
                <a:gd name="T116" fmla="*/ 817 w 817"/>
                <a:gd name="T117" fmla="*/ 505 h 5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7" h="505">
                  <a:moveTo>
                    <a:pt x="802" y="218"/>
                  </a:moveTo>
                  <a:lnTo>
                    <a:pt x="790" y="198"/>
                  </a:lnTo>
                  <a:lnTo>
                    <a:pt x="776" y="179"/>
                  </a:lnTo>
                  <a:lnTo>
                    <a:pt x="758" y="159"/>
                  </a:lnTo>
                  <a:lnTo>
                    <a:pt x="741" y="139"/>
                  </a:lnTo>
                  <a:lnTo>
                    <a:pt x="720" y="121"/>
                  </a:lnTo>
                  <a:lnTo>
                    <a:pt x="698" y="103"/>
                  </a:lnTo>
                  <a:lnTo>
                    <a:pt x="675" y="85"/>
                  </a:lnTo>
                  <a:lnTo>
                    <a:pt x="651" y="69"/>
                  </a:lnTo>
                  <a:lnTo>
                    <a:pt x="625" y="54"/>
                  </a:lnTo>
                  <a:lnTo>
                    <a:pt x="597" y="42"/>
                  </a:lnTo>
                  <a:lnTo>
                    <a:pt x="568" y="30"/>
                  </a:lnTo>
                  <a:lnTo>
                    <a:pt x="538" y="20"/>
                  </a:lnTo>
                  <a:lnTo>
                    <a:pt x="508" y="12"/>
                  </a:lnTo>
                  <a:lnTo>
                    <a:pt x="476" y="5"/>
                  </a:lnTo>
                  <a:lnTo>
                    <a:pt x="443" y="1"/>
                  </a:lnTo>
                  <a:lnTo>
                    <a:pt x="409" y="0"/>
                  </a:lnTo>
                  <a:lnTo>
                    <a:pt x="376" y="1"/>
                  </a:lnTo>
                  <a:lnTo>
                    <a:pt x="342" y="5"/>
                  </a:lnTo>
                  <a:lnTo>
                    <a:pt x="310" y="12"/>
                  </a:lnTo>
                  <a:lnTo>
                    <a:pt x="279" y="20"/>
                  </a:lnTo>
                  <a:lnTo>
                    <a:pt x="249" y="30"/>
                  </a:lnTo>
                  <a:lnTo>
                    <a:pt x="220" y="42"/>
                  </a:lnTo>
                  <a:lnTo>
                    <a:pt x="192" y="54"/>
                  </a:lnTo>
                  <a:lnTo>
                    <a:pt x="166" y="69"/>
                  </a:lnTo>
                  <a:lnTo>
                    <a:pt x="142" y="85"/>
                  </a:lnTo>
                  <a:lnTo>
                    <a:pt x="117" y="103"/>
                  </a:lnTo>
                  <a:lnTo>
                    <a:pt x="96" y="121"/>
                  </a:lnTo>
                  <a:lnTo>
                    <a:pt x="76" y="139"/>
                  </a:lnTo>
                  <a:lnTo>
                    <a:pt x="58" y="159"/>
                  </a:lnTo>
                  <a:lnTo>
                    <a:pt x="41" y="179"/>
                  </a:lnTo>
                  <a:lnTo>
                    <a:pt x="26" y="198"/>
                  </a:lnTo>
                  <a:lnTo>
                    <a:pt x="14" y="218"/>
                  </a:lnTo>
                  <a:lnTo>
                    <a:pt x="9" y="225"/>
                  </a:lnTo>
                  <a:lnTo>
                    <a:pt x="6" y="232"/>
                  </a:lnTo>
                  <a:lnTo>
                    <a:pt x="2" y="239"/>
                  </a:lnTo>
                  <a:lnTo>
                    <a:pt x="1" y="244"/>
                  </a:lnTo>
                  <a:lnTo>
                    <a:pt x="0" y="247"/>
                  </a:lnTo>
                  <a:lnTo>
                    <a:pt x="14" y="273"/>
                  </a:lnTo>
                  <a:lnTo>
                    <a:pt x="26" y="294"/>
                  </a:lnTo>
                  <a:lnTo>
                    <a:pt x="41" y="315"/>
                  </a:lnTo>
                  <a:lnTo>
                    <a:pt x="59" y="335"/>
                  </a:lnTo>
                  <a:lnTo>
                    <a:pt x="77" y="356"/>
                  </a:lnTo>
                  <a:lnTo>
                    <a:pt x="98" y="376"/>
                  </a:lnTo>
                  <a:lnTo>
                    <a:pt x="120" y="395"/>
                  </a:lnTo>
                  <a:lnTo>
                    <a:pt x="144" y="414"/>
                  </a:lnTo>
                  <a:lnTo>
                    <a:pt x="168" y="430"/>
                  </a:lnTo>
                  <a:lnTo>
                    <a:pt x="195" y="446"/>
                  </a:lnTo>
                  <a:lnTo>
                    <a:pt x="222" y="461"/>
                  </a:lnTo>
                  <a:lnTo>
                    <a:pt x="251" y="474"/>
                  </a:lnTo>
                  <a:lnTo>
                    <a:pt x="281" y="484"/>
                  </a:lnTo>
                  <a:lnTo>
                    <a:pt x="312" y="493"/>
                  </a:lnTo>
                  <a:lnTo>
                    <a:pt x="343" y="499"/>
                  </a:lnTo>
                  <a:lnTo>
                    <a:pt x="376" y="504"/>
                  </a:lnTo>
                  <a:lnTo>
                    <a:pt x="409" y="505"/>
                  </a:lnTo>
                  <a:lnTo>
                    <a:pt x="443" y="504"/>
                  </a:lnTo>
                  <a:lnTo>
                    <a:pt x="475" y="499"/>
                  </a:lnTo>
                  <a:lnTo>
                    <a:pt x="506" y="493"/>
                  </a:lnTo>
                  <a:lnTo>
                    <a:pt x="536" y="484"/>
                  </a:lnTo>
                  <a:lnTo>
                    <a:pt x="566" y="474"/>
                  </a:lnTo>
                  <a:lnTo>
                    <a:pt x="595" y="461"/>
                  </a:lnTo>
                  <a:lnTo>
                    <a:pt x="622" y="446"/>
                  </a:lnTo>
                  <a:lnTo>
                    <a:pt x="648" y="430"/>
                  </a:lnTo>
                  <a:lnTo>
                    <a:pt x="673" y="414"/>
                  </a:lnTo>
                  <a:lnTo>
                    <a:pt x="696" y="395"/>
                  </a:lnTo>
                  <a:lnTo>
                    <a:pt x="718" y="376"/>
                  </a:lnTo>
                  <a:lnTo>
                    <a:pt x="739" y="356"/>
                  </a:lnTo>
                  <a:lnTo>
                    <a:pt x="757" y="335"/>
                  </a:lnTo>
                  <a:lnTo>
                    <a:pt x="775" y="315"/>
                  </a:lnTo>
                  <a:lnTo>
                    <a:pt x="790" y="294"/>
                  </a:lnTo>
                  <a:lnTo>
                    <a:pt x="802" y="273"/>
                  </a:lnTo>
                  <a:lnTo>
                    <a:pt x="810" y="259"/>
                  </a:lnTo>
                  <a:lnTo>
                    <a:pt x="815" y="251"/>
                  </a:lnTo>
                  <a:lnTo>
                    <a:pt x="816" y="248"/>
                  </a:lnTo>
                  <a:lnTo>
                    <a:pt x="816" y="247"/>
                  </a:lnTo>
                  <a:lnTo>
                    <a:pt x="817" y="244"/>
                  </a:lnTo>
                  <a:lnTo>
                    <a:pt x="802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2" name="Freeform 459">
              <a:extLst>
                <a:ext uri="{FF2B5EF4-FFF2-40B4-BE49-F238E27FC236}">
                  <a16:creationId xmlns:a16="http://schemas.microsoft.com/office/drawing/2014/main" id="{17657985-04ED-4361-B370-AC574C209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3587"/>
              <a:ext cx="347" cy="197"/>
            </a:xfrm>
            <a:custGeom>
              <a:avLst/>
              <a:gdLst>
                <a:gd name="T0" fmla="*/ 0 w 695"/>
                <a:gd name="T1" fmla="*/ 0 h 396"/>
                <a:gd name="T2" fmla="*/ 0 w 695"/>
                <a:gd name="T3" fmla="*/ 0 h 396"/>
                <a:gd name="T4" fmla="*/ 0 w 695"/>
                <a:gd name="T5" fmla="*/ 0 h 396"/>
                <a:gd name="T6" fmla="*/ 0 w 695"/>
                <a:gd name="T7" fmla="*/ 0 h 396"/>
                <a:gd name="T8" fmla="*/ 0 w 695"/>
                <a:gd name="T9" fmla="*/ 0 h 396"/>
                <a:gd name="T10" fmla="*/ 0 w 695"/>
                <a:gd name="T11" fmla="*/ 0 h 396"/>
                <a:gd name="T12" fmla="*/ 0 w 695"/>
                <a:gd name="T13" fmla="*/ 0 h 396"/>
                <a:gd name="T14" fmla="*/ 0 w 695"/>
                <a:gd name="T15" fmla="*/ 0 h 396"/>
                <a:gd name="T16" fmla="*/ 0 w 695"/>
                <a:gd name="T17" fmla="*/ 0 h 396"/>
                <a:gd name="T18" fmla="*/ 0 w 695"/>
                <a:gd name="T19" fmla="*/ 0 h 396"/>
                <a:gd name="T20" fmla="*/ 0 w 695"/>
                <a:gd name="T21" fmla="*/ 0 h 396"/>
                <a:gd name="T22" fmla="*/ 0 w 695"/>
                <a:gd name="T23" fmla="*/ 0 h 396"/>
                <a:gd name="T24" fmla="*/ 0 w 695"/>
                <a:gd name="T25" fmla="*/ 0 h 396"/>
                <a:gd name="T26" fmla="*/ 0 w 695"/>
                <a:gd name="T27" fmla="*/ 0 h 396"/>
                <a:gd name="T28" fmla="*/ 0 w 695"/>
                <a:gd name="T29" fmla="*/ 0 h 396"/>
                <a:gd name="T30" fmla="*/ 0 w 695"/>
                <a:gd name="T31" fmla="*/ 0 h 396"/>
                <a:gd name="T32" fmla="*/ 0 w 695"/>
                <a:gd name="T33" fmla="*/ 0 h 396"/>
                <a:gd name="T34" fmla="*/ 0 w 695"/>
                <a:gd name="T35" fmla="*/ 0 h 396"/>
                <a:gd name="T36" fmla="*/ 0 w 695"/>
                <a:gd name="T37" fmla="*/ 0 h 396"/>
                <a:gd name="T38" fmla="*/ 0 w 695"/>
                <a:gd name="T39" fmla="*/ 0 h 396"/>
                <a:gd name="T40" fmla="*/ 0 w 695"/>
                <a:gd name="T41" fmla="*/ 0 h 396"/>
                <a:gd name="T42" fmla="*/ 0 w 695"/>
                <a:gd name="T43" fmla="*/ 0 h 396"/>
                <a:gd name="T44" fmla="*/ 0 w 695"/>
                <a:gd name="T45" fmla="*/ 0 h 396"/>
                <a:gd name="T46" fmla="*/ 0 w 695"/>
                <a:gd name="T47" fmla="*/ 0 h 396"/>
                <a:gd name="T48" fmla="*/ 0 w 695"/>
                <a:gd name="T49" fmla="*/ 0 h 396"/>
                <a:gd name="T50" fmla="*/ 0 w 695"/>
                <a:gd name="T51" fmla="*/ 0 h 396"/>
                <a:gd name="T52" fmla="*/ 0 w 695"/>
                <a:gd name="T53" fmla="*/ 0 h 396"/>
                <a:gd name="T54" fmla="*/ 0 w 695"/>
                <a:gd name="T55" fmla="*/ 0 h 396"/>
                <a:gd name="T56" fmla="*/ 0 w 695"/>
                <a:gd name="T57" fmla="*/ 0 h 396"/>
                <a:gd name="T58" fmla="*/ 0 w 695"/>
                <a:gd name="T59" fmla="*/ 0 h 396"/>
                <a:gd name="T60" fmla="*/ 0 w 695"/>
                <a:gd name="T61" fmla="*/ 0 h 396"/>
                <a:gd name="T62" fmla="*/ 0 w 695"/>
                <a:gd name="T63" fmla="*/ 0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5"/>
                <a:gd name="T97" fmla="*/ 0 h 396"/>
                <a:gd name="T98" fmla="*/ 695 w 695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5" h="396">
                  <a:moveTo>
                    <a:pt x="348" y="396"/>
                  </a:moveTo>
                  <a:lnTo>
                    <a:pt x="320" y="395"/>
                  </a:lnTo>
                  <a:lnTo>
                    <a:pt x="293" y="391"/>
                  </a:lnTo>
                  <a:lnTo>
                    <a:pt x="265" y="385"/>
                  </a:lnTo>
                  <a:lnTo>
                    <a:pt x="239" y="378"/>
                  </a:lnTo>
                  <a:lnTo>
                    <a:pt x="212" y="368"/>
                  </a:lnTo>
                  <a:lnTo>
                    <a:pt x="187" y="358"/>
                  </a:lnTo>
                  <a:lnTo>
                    <a:pt x="163" y="345"/>
                  </a:lnTo>
                  <a:lnTo>
                    <a:pt x="139" y="331"/>
                  </a:lnTo>
                  <a:lnTo>
                    <a:pt x="118" y="316"/>
                  </a:lnTo>
                  <a:lnTo>
                    <a:pt x="96" y="300"/>
                  </a:lnTo>
                  <a:lnTo>
                    <a:pt x="76" y="283"/>
                  </a:lnTo>
                  <a:lnTo>
                    <a:pt x="58" y="265"/>
                  </a:lnTo>
                  <a:lnTo>
                    <a:pt x="42" y="247"/>
                  </a:lnTo>
                  <a:lnTo>
                    <a:pt x="25" y="229"/>
                  </a:lnTo>
                  <a:lnTo>
                    <a:pt x="12" y="210"/>
                  </a:lnTo>
                  <a:lnTo>
                    <a:pt x="0" y="191"/>
                  </a:lnTo>
                  <a:lnTo>
                    <a:pt x="12" y="172"/>
                  </a:lnTo>
                  <a:lnTo>
                    <a:pt x="24" y="155"/>
                  </a:lnTo>
                  <a:lnTo>
                    <a:pt x="39" y="138"/>
                  </a:lnTo>
                  <a:lnTo>
                    <a:pt x="56" y="120"/>
                  </a:lnTo>
                  <a:lnTo>
                    <a:pt x="74" y="104"/>
                  </a:lnTo>
                  <a:lnTo>
                    <a:pt x="93" y="88"/>
                  </a:lnTo>
                  <a:lnTo>
                    <a:pt x="114" y="73"/>
                  </a:lnTo>
                  <a:lnTo>
                    <a:pt x="136" y="59"/>
                  </a:lnTo>
                  <a:lnTo>
                    <a:pt x="159" y="46"/>
                  </a:lnTo>
                  <a:lnTo>
                    <a:pt x="183" y="35"/>
                  </a:lnTo>
                  <a:lnTo>
                    <a:pt x="209" y="25"/>
                  </a:lnTo>
                  <a:lnTo>
                    <a:pt x="235" y="16"/>
                  </a:lnTo>
                  <a:lnTo>
                    <a:pt x="262" y="10"/>
                  </a:lnTo>
                  <a:lnTo>
                    <a:pt x="290" y="5"/>
                  </a:lnTo>
                  <a:lnTo>
                    <a:pt x="319" y="1"/>
                  </a:lnTo>
                  <a:lnTo>
                    <a:pt x="348" y="0"/>
                  </a:lnTo>
                  <a:lnTo>
                    <a:pt x="377" y="1"/>
                  </a:lnTo>
                  <a:lnTo>
                    <a:pt x="406" y="5"/>
                  </a:lnTo>
                  <a:lnTo>
                    <a:pt x="433" y="10"/>
                  </a:lnTo>
                  <a:lnTo>
                    <a:pt x="460" y="16"/>
                  </a:lnTo>
                  <a:lnTo>
                    <a:pt x="486" y="25"/>
                  </a:lnTo>
                  <a:lnTo>
                    <a:pt x="512" y="35"/>
                  </a:lnTo>
                  <a:lnTo>
                    <a:pt x="536" y="46"/>
                  </a:lnTo>
                  <a:lnTo>
                    <a:pt x="559" y="59"/>
                  </a:lnTo>
                  <a:lnTo>
                    <a:pt x="581" y="73"/>
                  </a:lnTo>
                  <a:lnTo>
                    <a:pt x="602" y="88"/>
                  </a:lnTo>
                  <a:lnTo>
                    <a:pt x="621" y="104"/>
                  </a:lnTo>
                  <a:lnTo>
                    <a:pt x="639" y="120"/>
                  </a:lnTo>
                  <a:lnTo>
                    <a:pt x="656" y="138"/>
                  </a:lnTo>
                  <a:lnTo>
                    <a:pt x="671" y="155"/>
                  </a:lnTo>
                  <a:lnTo>
                    <a:pt x="684" y="172"/>
                  </a:lnTo>
                  <a:lnTo>
                    <a:pt x="695" y="191"/>
                  </a:lnTo>
                  <a:lnTo>
                    <a:pt x="684" y="210"/>
                  </a:lnTo>
                  <a:lnTo>
                    <a:pt x="670" y="229"/>
                  </a:lnTo>
                  <a:lnTo>
                    <a:pt x="654" y="247"/>
                  </a:lnTo>
                  <a:lnTo>
                    <a:pt x="637" y="265"/>
                  </a:lnTo>
                  <a:lnTo>
                    <a:pt x="619" y="283"/>
                  </a:lnTo>
                  <a:lnTo>
                    <a:pt x="599" y="300"/>
                  </a:lnTo>
                  <a:lnTo>
                    <a:pt x="578" y="316"/>
                  </a:lnTo>
                  <a:lnTo>
                    <a:pt x="556" y="331"/>
                  </a:lnTo>
                  <a:lnTo>
                    <a:pt x="533" y="345"/>
                  </a:lnTo>
                  <a:lnTo>
                    <a:pt x="508" y="358"/>
                  </a:lnTo>
                  <a:lnTo>
                    <a:pt x="483" y="368"/>
                  </a:lnTo>
                  <a:lnTo>
                    <a:pt x="458" y="378"/>
                  </a:lnTo>
                  <a:lnTo>
                    <a:pt x="431" y="385"/>
                  </a:lnTo>
                  <a:lnTo>
                    <a:pt x="403" y="391"/>
                  </a:lnTo>
                  <a:lnTo>
                    <a:pt x="376" y="395"/>
                  </a:lnTo>
                  <a:lnTo>
                    <a:pt x="348" y="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3" name="Freeform 460">
              <a:extLst>
                <a:ext uri="{FF2B5EF4-FFF2-40B4-BE49-F238E27FC236}">
                  <a16:creationId xmlns:a16="http://schemas.microsoft.com/office/drawing/2014/main" id="{B695DEBE-EC2B-4BFC-A0D2-90A87B6BD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602"/>
              <a:ext cx="167" cy="167"/>
            </a:xfrm>
            <a:custGeom>
              <a:avLst/>
              <a:gdLst>
                <a:gd name="T0" fmla="*/ 0 w 335"/>
                <a:gd name="T1" fmla="*/ 0 h 336"/>
                <a:gd name="T2" fmla="*/ 0 w 335"/>
                <a:gd name="T3" fmla="*/ 0 h 336"/>
                <a:gd name="T4" fmla="*/ 0 w 335"/>
                <a:gd name="T5" fmla="*/ 0 h 336"/>
                <a:gd name="T6" fmla="*/ 0 w 335"/>
                <a:gd name="T7" fmla="*/ 0 h 336"/>
                <a:gd name="T8" fmla="*/ 0 w 335"/>
                <a:gd name="T9" fmla="*/ 0 h 336"/>
                <a:gd name="T10" fmla="*/ 0 w 335"/>
                <a:gd name="T11" fmla="*/ 0 h 336"/>
                <a:gd name="T12" fmla="*/ 0 w 335"/>
                <a:gd name="T13" fmla="*/ 0 h 336"/>
                <a:gd name="T14" fmla="*/ 0 w 335"/>
                <a:gd name="T15" fmla="*/ 0 h 336"/>
                <a:gd name="T16" fmla="*/ 0 w 335"/>
                <a:gd name="T17" fmla="*/ 0 h 336"/>
                <a:gd name="T18" fmla="*/ 0 w 335"/>
                <a:gd name="T19" fmla="*/ 0 h 336"/>
                <a:gd name="T20" fmla="*/ 0 w 335"/>
                <a:gd name="T21" fmla="*/ 0 h 336"/>
                <a:gd name="T22" fmla="*/ 0 w 335"/>
                <a:gd name="T23" fmla="*/ 0 h 336"/>
                <a:gd name="T24" fmla="*/ 0 w 335"/>
                <a:gd name="T25" fmla="*/ 0 h 336"/>
                <a:gd name="T26" fmla="*/ 0 w 335"/>
                <a:gd name="T27" fmla="*/ 0 h 336"/>
                <a:gd name="T28" fmla="*/ 0 w 335"/>
                <a:gd name="T29" fmla="*/ 0 h 336"/>
                <a:gd name="T30" fmla="*/ 0 w 335"/>
                <a:gd name="T31" fmla="*/ 0 h 336"/>
                <a:gd name="T32" fmla="*/ 0 w 335"/>
                <a:gd name="T33" fmla="*/ 0 h 336"/>
                <a:gd name="T34" fmla="*/ 0 w 335"/>
                <a:gd name="T35" fmla="*/ 0 h 336"/>
                <a:gd name="T36" fmla="*/ 0 w 335"/>
                <a:gd name="T37" fmla="*/ 0 h 336"/>
                <a:gd name="T38" fmla="*/ 0 w 335"/>
                <a:gd name="T39" fmla="*/ 0 h 336"/>
                <a:gd name="T40" fmla="*/ 0 w 335"/>
                <a:gd name="T41" fmla="*/ 0 h 336"/>
                <a:gd name="T42" fmla="*/ 0 w 335"/>
                <a:gd name="T43" fmla="*/ 0 h 336"/>
                <a:gd name="T44" fmla="*/ 0 w 335"/>
                <a:gd name="T45" fmla="*/ 0 h 336"/>
                <a:gd name="T46" fmla="*/ 0 w 335"/>
                <a:gd name="T47" fmla="*/ 0 h 336"/>
                <a:gd name="T48" fmla="*/ 0 w 335"/>
                <a:gd name="T49" fmla="*/ 0 h 336"/>
                <a:gd name="T50" fmla="*/ 0 w 335"/>
                <a:gd name="T51" fmla="*/ 0 h 336"/>
                <a:gd name="T52" fmla="*/ 0 w 335"/>
                <a:gd name="T53" fmla="*/ 0 h 336"/>
                <a:gd name="T54" fmla="*/ 0 w 335"/>
                <a:gd name="T55" fmla="*/ 0 h 336"/>
                <a:gd name="T56" fmla="*/ 0 w 335"/>
                <a:gd name="T57" fmla="*/ 0 h 336"/>
                <a:gd name="T58" fmla="*/ 0 w 335"/>
                <a:gd name="T59" fmla="*/ 0 h 336"/>
                <a:gd name="T60" fmla="*/ 0 w 335"/>
                <a:gd name="T61" fmla="*/ 0 h 336"/>
                <a:gd name="T62" fmla="*/ 0 w 335"/>
                <a:gd name="T63" fmla="*/ 0 h 336"/>
                <a:gd name="T64" fmla="*/ 0 w 335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6"/>
                <a:gd name="T101" fmla="*/ 335 w 335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6">
                  <a:moveTo>
                    <a:pt x="168" y="336"/>
                  </a:moveTo>
                  <a:lnTo>
                    <a:pt x="202" y="332"/>
                  </a:lnTo>
                  <a:lnTo>
                    <a:pt x="233" y="323"/>
                  </a:lnTo>
                  <a:lnTo>
                    <a:pt x="262" y="307"/>
                  </a:lnTo>
                  <a:lnTo>
                    <a:pt x="286" y="286"/>
                  </a:lnTo>
                  <a:lnTo>
                    <a:pt x="307" y="262"/>
                  </a:lnTo>
                  <a:lnTo>
                    <a:pt x="322" y="233"/>
                  </a:lnTo>
                  <a:lnTo>
                    <a:pt x="332" y="202"/>
                  </a:lnTo>
                  <a:lnTo>
                    <a:pt x="335" y="169"/>
                  </a:lnTo>
                  <a:lnTo>
                    <a:pt x="332" y="134"/>
                  </a:lnTo>
                  <a:lnTo>
                    <a:pt x="322" y="103"/>
                  </a:lnTo>
                  <a:lnTo>
                    <a:pt x="307" y="74"/>
                  </a:lnTo>
                  <a:lnTo>
                    <a:pt x="286" y="50"/>
                  </a:lnTo>
                  <a:lnTo>
                    <a:pt x="262" y="29"/>
                  </a:lnTo>
                  <a:lnTo>
                    <a:pt x="233" y="13"/>
                  </a:lnTo>
                  <a:lnTo>
                    <a:pt x="202" y="4"/>
                  </a:lnTo>
                  <a:lnTo>
                    <a:pt x="168" y="0"/>
                  </a:lnTo>
                  <a:lnTo>
                    <a:pt x="134" y="4"/>
                  </a:lnTo>
                  <a:lnTo>
                    <a:pt x="103" y="13"/>
                  </a:lnTo>
                  <a:lnTo>
                    <a:pt x="74" y="29"/>
                  </a:lnTo>
                  <a:lnTo>
                    <a:pt x="50" y="50"/>
                  </a:lnTo>
                  <a:lnTo>
                    <a:pt x="29" y="74"/>
                  </a:lnTo>
                  <a:lnTo>
                    <a:pt x="13" y="103"/>
                  </a:lnTo>
                  <a:lnTo>
                    <a:pt x="4" y="134"/>
                  </a:lnTo>
                  <a:lnTo>
                    <a:pt x="0" y="169"/>
                  </a:lnTo>
                  <a:lnTo>
                    <a:pt x="4" y="202"/>
                  </a:lnTo>
                  <a:lnTo>
                    <a:pt x="13" y="233"/>
                  </a:lnTo>
                  <a:lnTo>
                    <a:pt x="29" y="262"/>
                  </a:lnTo>
                  <a:lnTo>
                    <a:pt x="50" y="286"/>
                  </a:lnTo>
                  <a:lnTo>
                    <a:pt x="74" y="307"/>
                  </a:lnTo>
                  <a:lnTo>
                    <a:pt x="103" y="323"/>
                  </a:lnTo>
                  <a:lnTo>
                    <a:pt x="134" y="332"/>
                  </a:lnTo>
                  <a:lnTo>
                    <a:pt x="168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4" name="Freeform 461">
              <a:extLst>
                <a:ext uri="{FF2B5EF4-FFF2-40B4-BE49-F238E27FC236}">
                  <a16:creationId xmlns:a16="http://schemas.microsoft.com/office/drawing/2014/main" id="{D6883A43-DC47-4CFB-A78A-0D0B4B75B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3652"/>
              <a:ext cx="27" cy="28"/>
            </a:xfrm>
            <a:custGeom>
              <a:avLst/>
              <a:gdLst>
                <a:gd name="T0" fmla="*/ 1 w 54"/>
                <a:gd name="T1" fmla="*/ 1 h 55"/>
                <a:gd name="T2" fmla="*/ 1 w 54"/>
                <a:gd name="T3" fmla="*/ 1 h 55"/>
                <a:gd name="T4" fmla="*/ 1 w 54"/>
                <a:gd name="T5" fmla="*/ 1 h 55"/>
                <a:gd name="T6" fmla="*/ 1 w 54"/>
                <a:gd name="T7" fmla="*/ 1 h 55"/>
                <a:gd name="T8" fmla="*/ 1 w 54"/>
                <a:gd name="T9" fmla="*/ 1 h 55"/>
                <a:gd name="T10" fmla="*/ 1 w 54"/>
                <a:gd name="T11" fmla="*/ 1 h 55"/>
                <a:gd name="T12" fmla="*/ 1 w 54"/>
                <a:gd name="T13" fmla="*/ 1 h 55"/>
                <a:gd name="T14" fmla="*/ 1 w 54"/>
                <a:gd name="T15" fmla="*/ 1 h 55"/>
                <a:gd name="T16" fmla="*/ 1 w 54"/>
                <a:gd name="T17" fmla="*/ 0 h 55"/>
                <a:gd name="T18" fmla="*/ 1 w 54"/>
                <a:gd name="T19" fmla="*/ 1 h 55"/>
                <a:gd name="T20" fmla="*/ 1 w 54"/>
                <a:gd name="T21" fmla="*/ 1 h 55"/>
                <a:gd name="T22" fmla="*/ 1 w 54"/>
                <a:gd name="T23" fmla="*/ 1 h 55"/>
                <a:gd name="T24" fmla="*/ 0 w 54"/>
                <a:gd name="T25" fmla="*/ 1 h 55"/>
                <a:gd name="T26" fmla="*/ 1 w 54"/>
                <a:gd name="T27" fmla="*/ 1 h 55"/>
                <a:gd name="T28" fmla="*/ 1 w 54"/>
                <a:gd name="T29" fmla="*/ 1 h 55"/>
                <a:gd name="T30" fmla="*/ 1 w 54"/>
                <a:gd name="T31" fmla="*/ 1 h 55"/>
                <a:gd name="T32" fmla="*/ 1 w 54"/>
                <a:gd name="T33" fmla="*/ 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55"/>
                <a:gd name="T53" fmla="*/ 54 w 5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55">
                  <a:moveTo>
                    <a:pt x="27" y="55"/>
                  </a:moveTo>
                  <a:lnTo>
                    <a:pt x="38" y="53"/>
                  </a:lnTo>
                  <a:lnTo>
                    <a:pt x="46" y="47"/>
                  </a:lnTo>
                  <a:lnTo>
                    <a:pt x="52" y="38"/>
                  </a:lnTo>
                  <a:lnTo>
                    <a:pt x="54" y="27"/>
                  </a:lnTo>
                  <a:lnTo>
                    <a:pt x="52" y="17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2" y="38"/>
                  </a:lnTo>
                  <a:lnTo>
                    <a:pt x="8" y="47"/>
                  </a:lnTo>
                  <a:lnTo>
                    <a:pt x="17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5" name="Freeform 462">
              <a:extLst>
                <a:ext uri="{FF2B5EF4-FFF2-40B4-BE49-F238E27FC236}">
                  <a16:creationId xmlns:a16="http://schemas.microsoft.com/office/drawing/2014/main" id="{97520E59-9B19-4E43-ABF8-439E2F36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543"/>
              <a:ext cx="58" cy="64"/>
            </a:xfrm>
            <a:custGeom>
              <a:avLst/>
              <a:gdLst>
                <a:gd name="T0" fmla="*/ 1 w 116"/>
                <a:gd name="T1" fmla="*/ 0 h 129"/>
                <a:gd name="T2" fmla="*/ 0 w 116"/>
                <a:gd name="T3" fmla="*/ 0 h 129"/>
                <a:gd name="T4" fmla="*/ 1 w 116"/>
                <a:gd name="T5" fmla="*/ 0 h 129"/>
                <a:gd name="T6" fmla="*/ 1 w 116"/>
                <a:gd name="T7" fmla="*/ 0 h 129"/>
                <a:gd name="T8" fmla="*/ 1 w 116"/>
                <a:gd name="T9" fmla="*/ 0 h 129"/>
                <a:gd name="T10" fmla="*/ 1 w 116"/>
                <a:gd name="T11" fmla="*/ 0 h 129"/>
                <a:gd name="T12" fmla="*/ 1 w 116"/>
                <a:gd name="T13" fmla="*/ 0 h 129"/>
                <a:gd name="T14" fmla="*/ 1 w 116"/>
                <a:gd name="T15" fmla="*/ 0 h 129"/>
                <a:gd name="T16" fmla="*/ 1 w 116"/>
                <a:gd name="T17" fmla="*/ 0 h 129"/>
                <a:gd name="T18" fmla="*/ 1 w 116"/>
                <a:gd name="T19" fmla="*/ 0 h 129"/>
                <a:gd name="T20" fmla="*/ 1 w 116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129"/>
                <a:gd name="T35" fmla="*/ 116 w 116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129">
                  <a:moveTo>
                    <a:pt x="116" y="95"/>
                  </a:moveTo>
                  <a:lnTo>
                    <a:pt x="0" y="0"/>
                  </a:lnTo>
                  <a:lnTo>
                    <a:pt x="76" y="129"/>
                  </a:lnTo>
                  <a:lnTo>
                    <a:pt x="81" y="124"/>
                  </a:lnTo>
                  <a:lnTo>
                    <a:pt x="86" y="121"/>
                  </a:lnTo>
                  <a:lnTo>
                    <a:pt x="90" y="116"/>
                  </a:lnTo>
                  <a:lnTo>
                    <a:pt x="95" y="112"/>
                  </a:lnTo>
                  <a:lnTo>
                    <a:pt x="101" y="107"/>
                  </a:lnTo>
                  <a:lnTo>
                    <a:pt x="105" y="103"/>
                  </a:lnTo>
                  <a:lnTo>
                    <a:pt x="111" y="99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6" name="Freeform 463">
              <a:extLst>
                <a:ext uri="{FF2B5EF4-FFF2-40B4-BE49-F238E27FC236}">
                  <a16:creationId xmlns:a16="http://schemas.microsoft.com/office/drawing/2014/main" id="{B9EBDE46-0EDB-4170-9FE5-077FE080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501"/>
              <a:ext cx="45" cy="70"/>
            </a:xfrm>
            <a:custGeom>
              <a:avLst/>
              <a:gdLst>
                <a:gd name="T0" fmla="*/ 0 w 90"/>
                <a:gd name="T1" fmla="*/ 0 h 139"/>
                <a:gd name="T2" fmla="*/ 1 w 90"/>
                <a:gd name="T3" fmla="*/ 1 h 139"/>
                <a:gd name="T4" fmla="*/ 1 w 90"/>
                <a:gd name="T5" fmla="*/ 1 h 139"/>
                <a:gd name="T6" fmla="*/ 1 w 90"/>
                <a:gd name="T7" fmla="*/ 1 h 139"/>
                <a:gd name="T8" fmla="*/ 1 w 90"/>
                <a:gd name="T9" fmla="*/ 1 h 139"/>
                <a:gd name="T10" fmla="*/ 1 w 90"/>
                <a:gd name="T11" fmla="*/ 1 h 139"/>
                <a:gd name="T12" fmla="*/ 1 w 90"/>
                <a:gd name="T13" fmla="*/ 1 h 139"/>
                <a:gd name="T14" fmla="*/ 1 w 90"/>
                <a:gd name="T15" fmla="*/ 1 h 139"/>
                <a:gd name="T16" fmla="*/ 1 w 90"/>
                <a:gd name="T17" fmla="*/ 1 h 139"/>
                <a:gd name="T18" fmla="*/ 1 w 90"/>
                <a:gd name="T19" fmla="*/ 1 h 139"/>
                <a:gd name="T20" fmla="*/ 0 w 90"/>
                <a:gd name="T21" fmla="*/ 0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39"/>
                <a:gd name="T35" fmla="*/ 90 w 90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39">
                  <a:moveTo>
                    <a:pt x="0" y="0"/>
                  </a:moveTo>
                  <a:lnTo>
                    <a:pt x="45" y="139"/>
                  </a:lnTo>
                  <a:lnTo>
                    <a:pt x="51" y="136"/>
                  </a:lnTo>
                  <a:lnTo>
                    <a:pt x="56" y="133"/>
                  </a:lnTo>
                  <a:lnTo>
                    <a:pt x="61" y="130"/>
                  </a:lnTo>
                  <a:lnTo>
                    <a:pt x="67" y="128"/>
                  </a:lnTo>
                  <a:lnTo>
                    <a:pt x="73" y="124"/>
                  </a:lnTo>
                  <a:lnTo>
                    <a:pt x="79" y="122"/>
                  </a:lnTo>
                  <a:lnTo>
                    <a:pt x="84" y="118"/>
                  </a:lnTo>
                  <a:lnTo>
                    <a:pt x="9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7" name="Freeform 464">
              <a:extLst>
                <a:ext uri="{FF2B5EF4-FFF2-40B4-BE49-F238E27FC236}">
                  <a16:creationId xmlns:a16="http://schemas.microsoft.com/office/drawing/2014/main" id="{C0AA1468-1323-4BBD-AB71-D9B92EBD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475"/>
              <a:ext cx="29" cy="71"/>
            </a:xfrm>
            <a:custGeom>
              <a:avLst/>
              <a:gdLst>
                <a:gd name="T0" fmla="*/ 0 w 59"/>
                <a:gd name="T1" fmla="*/ 0 h 143"/>
                <a:gd name="T2" fmla="*/ 0 w 59"/>
                <a:gd name="T3" fmla="*/ 0 h 143"/>
                <a:gd name="T4" fmla="*/ 0 w 59"/>
                <a:gd name="T5" fmla="*/ 0 h 143"/>
                <a:gd name="T6" fmla="*/ 0 w 59"/>
                <a:gd name="T7" fmla="*/ 0 h 143"/>
                <a:gd name="T8" fmla="*/ 0 w 59"/>
                <a:gd name="T9" fmla="*/ 0 h 143"/>
                <a:gd name="T10" fmla="*/ 0 w 59"/>
                <a:gd name="T11" fmla="*/ 0 h 143"/>
                <a:gd name="T12" fmla="*/ 0 w 59"/>
                <a:gd name="T13" fmla="*/ 0 h 143"/>
                <a:gd name="T14" fmla="*/ 0 w 59"/>
                <a:gd name="T15" fmla="*/ 0 h 143"/>
                <a:gd name="T16" fmla="*/ 0 w 59"/>
                <a:gd name="T17" fmla="*/ 0 h 143"/>
                <a:gd name="T18" fmla="*/ 0 w 59"/>
                <a:gd name="T19" fmla="*/ 0 h 143"/>
                <a:gd name="T20" fmla="*/ 0 w 59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43"/>
                <a:gd name="T35" fmla="*/ 59 w 59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43">
                  <a:moveTo>
                    <a:pt x="0" y="0"/>
                  </a:moveTo>
                  <a:lnTo>
                    <a:pt x="11" y="143"/>
                  </a:lnTo>
                  <a:lnTo>
                    <a:pt x="17" y="141"/>
                  </a:lnTo>
                  <a:lnTo>
                    <a:pt x="23" y="139"/>
                  </a:lnTo>
                  <a:lnTo>
                    <a:pt x="29" y="138"/>
                  </a:lnTo>
                  <a:lnTo>
                    <a:pt x="35" y="136"/>
                  </a:lnTo>
                  <a:lnTo>
                    <a:pt x="41" y="135"/>
                  </a:lnTo>
                  <a:lnTo>
                    <a:pt x="48" y="132"/>
                  </a:lnTo>
                  <a:lnTo>
                    <a:pt x="53" y="131"/>
                  </a:lnTo>
                  <a:lnTo>
                    <a:pt x="59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8" name="Freeform 465">
              <a:extLst>
                <a:ext uri="{FF2B5EF4-FFF2-40B4-BE49-F238E27FC236}">
                  <a16:creationId xmlns:a16="http://schemas.microsoft.com/office/drawing/2014/main" id="{BA51EB1A-BF91-4B43-A964-732D4F22C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549"/>
              <a:ext cx="59" cy="63"/>
            </a:xfrm>
            <a:custGeom>
              <a:avLst/>
              <a:gdLst>
                <a:gd name="T0" fmla="*/ 0 w 117"/>
                <a:gd name="T1" fmla="*/ 0 h 127"/>
                <a:gd name="T2" fmla="*/ 1 w 117"/>
                <a:gd name="T3" fmla="*/ 0 h 127"/>
                <a:gd name="T4" fmla="*/ 1 w 117"/>
                <a:gd name="T5" fmla="*/ 0 h 127"/>
                <a:gd name="T6" fmla="*/ 1 w 117"/>
                <a:gd name="T7" fmla="*/ 0 h 127"/>
                <a:gd name="T8" fmla="*/ 1 w 117"/>
                <a:gd name="T9" fmla="*/ 0 h 127"/>
                <a:gd name="T10" fmla="*/ 1 w 117"/>
                <a:gd name="T11" fmla="*/ 0 h 127"/>
                <a:gd name="T12" fmla="*/ 1 w 117"/>
                <a:gd name="T13" fmla="*/ 0 h 127"/>
                <a:gd name="T14" fmla="*/ 1 w 117"/>
                <a:gd name="T15" fmla="*/ 0 h 127"/>
                <a:gd name="T16" fmla="*/ 1 w 117"/>
                <a:gd name="T17" fmla="*/ 0 h 127"/>
                <a:gd name="T18" fmla="*/ 1 w 117"/>
                <a:gd name="T19" fmla="*/ 0 h 127"/>
                <a:gd name="T20" fmla="*/ 0 w 117"/>
                <a:gd name="T21" fmla="*/ 0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7"/>
                <a:gd name="T35" fmla="*/ 117 w 117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7">
                  <a:moveTo>
                    <a:pt x="0" y="92"/>
                  </a:moveTo>
                  <a:lnTo>
                    <a:pt x="117" y="0"/>
                  </a:lnTo>
                  <a:lnTo>
                    <a:pt x="39" y="127"/>
                  </a:lnTo>
                  <a:lnTo>
                    <a:pt x="34" y="122"/>
                  </a:lnTo>
                  <a:lnTo>
                    <a:pt x="30" y="118"/>
                  </a:lnTo>
                  <a:lnTo>
                    <a:pt x="25" y="114"/>
                  </a:lnTo>
                  <a:lnTo>
                    <a:pt x="19" y="110"/>
                  </a:lnTo>
                  <a:lnTo>
                    <a:pt x="15" y="105"/>
                  </a:lnTo>
                  <a:lnTo>
                    <a:pt x="10" y="101"/>
                  </a:lnTo>
                  <a:lnTo>
                    <a:pt x="4" y="97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9" name="Freeform 466">
              <a:extLst>
                <a:ext uri="{FF2B5EF4-FFF2-40B4-BE49-F238E27FC236}">
                  <a16:creationId xmlns:a16="http://schemas.microsoft.com/office/drawing/2014/main" id="{08040875-9CAA-4C41-AAAC-8ADDECAAA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3505"/>
              <a:ext cx="46" cy="69"/>
            </a:xfrm>
            <a:custGeom>
              <a:avLst/>
              <a:gdLst>
                <a:gd name="T0" fmla="*/ 0 w 93"/>
                <a:gd name="T1" fmla="*/ 0 h 137"/>
                <a:gd name="T2" fmla="*/ 0 w 93"/>
                <a:gd name="T3" fmla="*/ 1 h 137"/>
                <a:gd name="T4" fmla="*/ 0 w 93"/>
                <a:gd name="T5" fmla="*/ 1 h 137"/>
                <a:gd name="T6" fmla="*/ 0 w 93"/>
                <a:gd name="T7" fmla="*/ 1 h 137"/>
                <a:gd name="T8" fmla="*/ 0 w 93"/>
                <a:gd name="T9" fmla="*/ 1 h 137"/>
                <a:gd name="T10" fmla="*/ 0 w 93"/>
                <a:gd name="T11" fmla="*/ 1 h 137"/>
                <a:gd name="T12" fmla="*/ 0 w 93"/>
                <a:gd name="T13" fmla="*/ 1 h 137"/>
                <a:gd name="T14" fmla="*/ 0 w 93"/>
                <a:gd name="T15" fmla="*/ 1 h 137"/>
                <a:gd name="T16" fmla="*/ 0 w 93"/>
                <a:gd name="T17" fmla="*/ 1 h 137"/>
                <a:gd name="T18" fmla="*/ 0 w 93"/>
                <a:gd name="T19" fmla="*/ 1 h 137"/>
                <a:gd name="T20" fmla="*/ 0 w 93"/>
                <a:gd name="T21" fmla="*/ 0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37"/>
                <a:gd name="T35" fmla="*/ 93 w 93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37">
                  <a:moveTo>
                    <a:pt x="93" y="0"/>
                  </a:moveTo>
                  <a:lnTo>
                    <a:pt x="45" y="137"/>
                  </a:lnTo>
                  <a:lnTo>
                    <a:pt x="40" y="134"/>
                  </a:lnTo>
                  <a:lnTo>
                    <a:pt x="34" y="131"/>
                  </a:lnTo>
                  <a:lnTo>
                    <a:pt x="28" y="128"/>
                  </a:lnTo>
                  <a:lnTo>
                    <a:pt x="23" y="124"/>
                  </a:lnTo>
                  <a:lnTo>
                    <a:pt x="18" y="122"/>
                  </a:lnTo>
                  <a:lnTo>
                    <a:pt x="12" y="119"/>
                  </a:lnTo>
                  <a:lnTo>
                    <a:pt x="6" y="116"/>
                  </a:lnTo>
                  <a:lnTo>
                    <a:pt x="0" y="11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0" name="Freeform 467">
              <a:extLst>
                <a:ext uri="{FF2B5EF4-FFF2-40B4-BE49-F238E27FC236}">
                  <a16:creationId xmlns:a16="http://schemas.microsoft.com/office/drawing/2014/main" id="{3DBD228E-756D-440B-A992-4B12FCA90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3477"/>
              <a:ext cx="31" cy="72"/>
            </a:xfrm>
            <a:custGeom>
              <a:avLst/>
              <a:gdLst>
                <a:gd name="T0" fmla="*/ 0 w 63"/>
                <a:gd name="T1" fmla="*/ 0 h 143"/>
                <a:gd name="T2" fmla="*/ 0 w 63"/>
                <a:gd name="T3" fmla="*/ 1 h 143"/>
                <a:gd name="T4" fmla="*/ 0 w 63"/>
                <a:gd name="T5" fmla="*/ 1 h 143"/>
                <a:gd name="T6" fmla="*/ 0 w 63"/>
                <a:gd name="T7" fmla="*/ 1 h 143"/>
                <a:gd name="T8" fmla="*/ 0 w 63"/>
                <a:gd name="T9" fmla="*/ 1 h 143"/>
                <a:gd name="T10" fmla="*/ 0 w 63"/>
                <a:gd name="T11" fmla="*/ 1 h 143"/>
                <a:gd name="T12" fmla="*/ 0 w 63"/>
                <a:gd name="T13" fmla="*/ 1 h 143"/>
                <a:gd name="T14" fmla="*/ 0 w 63"/>
                <a:gd name="T15" fmla="*/ 1 h 143"/>
                <a:gd name="T16" fmla="*/ 0 w 63"/>
                <a:gd name="T17" fmla="*/ 1 h 143"/>
                <a:gd name="T18" fmla="*/ 0 w 63"/>
                <a:gd name="T19" fmla="*/ 1 h 143"/>
                <a:gd name="T20" fmla="*/ 0 w 63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43"/>
                <a:gd name="T35" fmla="*/ 63 w 63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43">
                  <a:moveTo>
                    <a:pt x="63" y="0"/>
                  </a:moveTo>
                  <a:lnTo>
                    <a:pt x="49" y="143"/>
                  </a:lnTo>
                  <a:lnTo>
                    <a:pt x="43" y="141"/>
                  </a:lnTo>
                  <a:lnTo>
                    <a:pt x="37" y="139"/>
                  </a:lnTo>
                  <a:lnTo>
                    <a:pt x="32" y="137"/>
                  </a:lnTo>
                  <a:lnTo>
                    <a:pt x="25" y="135"/>
                  </a:lnTo>
                  <a:lnTo>
                    <a:pt x="19" y="134"/>
                  </a:lnTo>
                  <a:lnTo>
                    <a:pt x="13" y="132"/>
                  </a:lnTo>
                  <a:lnTo>
                    <a:pt x="7" y="131"/>
                  </a:lnTo>
                  <a:lnTo>
                    <a:pt x="0" y="12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1" name="Freeform 468">
              <a:extLst>
                <a:ext uri="{FF2B5EF4-FFF2-40B4-BE49-F238E27FC236}">
                  <a16:creationId xmlns:a16="http://schemas.microsoft.com/office/drawing/2014/main" id="{176135C7-465B-47D3-B5E2-B8D491A8C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464"/>
              <a:ext cx="25" cy="72"/>
            </a:xfrm>
            <a:custGeom>
              <a:avLst/>
              <a:gdLst>
                <a:gd name="T0" fmla="*/ 1 w 50"/>
                <a:gd name="T1" fmla="*/ 1 h 143"/>
                <a:gd name="T2" fmla="*/ 1 w 50"/>
                <a:gd name="T3" fmla="*/ 0 h 143"/>
                <a:gd name="T4" fmla="*/ 0 w 50"/>
                <a:gd name="T5" fmla="*/ 1 h 143"/>
                <a:gd name="T6" fmla="*/ 1 w 50"/>
                <a:gd name="T7" fmla="*/ 1 h 143"/>
                <a:gd name="T8" fmla="*/ 1 w 50"/>
                <a:gd name="T9" fmla="*/ 1 h 143"/>
                <a:gd name="T10" fmla="*/ 1 w 50"/>
                <a:gd name="T11" fmla="*/ 1 h 143"/>
                <a:gd name="T12" fmla="*/ 1 w 50"/>
                <a:gd name="T13" fmla="*/ 1 h 143"/>
                <a:gd name="T14" fmla="*/ 1 w 50"/>
                <a:gd name="T15" fmla="*/ 1 h 143"/>
                <a:gd name="T16" fmla="*/ 1 w 50"/>
                <a:gd name="T17" fmla="*/ 1 h 143"/>
                <a:gd name="T18" fmla="*/ 1 w 50"/>
                <a:gd name="T19" fmla="*/ 1 h 143"/>
                <a:gd name="T20" fmla="*/ 1 w 50"/>
                <a:gd name="T21" fmla="*/ 1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43"/>
                <a:gd name="T35" fmla="*/ 50 w 50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43">
                  <a:moveTo>
                    <a:pt x="50" y="143"/>
                  </a:moveTo>
                  <a:lnTo>
                    <a:pt x="22" y="0"/>
                  </a:lnTo>
                  <a:lnTo>
                    <a:pt x="0" y="142"/>
                  </a:lnTo>
                  <a:lnTo>
                    <a:pt x="6" y="142"/>
                  </a:lnTo>
                  <a:lnTo>
                    <a:pt x="12" y="141"/>
                  </a:lnTo>
                  <a:lnTo>
                    <a:pt x="19" y="141"/>
                  </a:lnTo>
                  <a:lnTo>
                    <a:pt x="25" y="141"/>
                  </a:lnTo>
                  <a:lnTo>
                    <a:pt x="31" y="142"/>
                  </a:lnTo>
                  <a:lnTo>
                    <a:pt x="38" y="142"/>
                  </a:lnTo>
                  <a:lnTo>
                    <a:pt x="44" y="142"/>
                  </a:lnTo>
                  <a:lnTo>
                    <a:pt x="5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>
            <a:extLst>
              <a:ext uri="{FF2B5EF4-FFF2-40B4-BE49-F238E27FC236}">
                <a16:creationId xmlns:a16="http://schemas.microsoft.com/office/drawing/2014/main" id="{E639A42F-D79E-428D-A7FF-8CA9E231A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2F57538-FCA9-4751-8CFC-ADD6BCC8A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 dirty="0">
                <a:latin typeface="文鼎超黑" pitchFamily="49" charset="-120"/>
                <a:ea typeface="文鼎超黑" pitchFamily="49" charset="-120"/>
              </a:rPr>
              <a:t>四、眼睛急救小常識篇</a:t>
            </a:r>
            <a:endParaRPr lang="en-US" altLang="ko-KR" sz="4000" dirty="0">
              <a:ea typeface="Gulim" panose="020B0600000101010101" pitchFamily="34" charset="-127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D22D9E-8B7A-4774-B6F4-354E8BDC3785}"/>
              </a:ext>
            </a:extLst>
          </p:cNvPr>
          <p:cNvSpPr/>
          <p:nvPr/>
        </p:nvSpPr>
        <p:spPr>
          <a:xfrm>
            <a:off x="506413" y="1055688"/>
            <a:ext cx="5519737" cy="5186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500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眼部受傷的緊急處理</a:t>
            </a:r>
            <a:endParaRPr lang="en-US" altLang="zh-TW" sz="2500" b="1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b="1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b="1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化學藥品灼傷</a:t>
            </a:r>
            <a:r>
              <a:rPr lang="zh-TW" altLang="en-US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669925" lvl="1" indent="-325438" eaLnBrk="1" hangingPunct="1">
              <a:buFont typeface="Wingdings" pitchFamily="2" charset="2"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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大量的清水沖洗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眼睛至少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15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分鐘</a:t>
            </a:r>
          </a:p>
          <a:p>
            <a:pPr marL="669925" lvl="1" indent="-325438" eaLnBrk="1" hangingPunct="1">
              <a:buFont typeface="Wingdings" pitchFamily="2" charset="2"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用乾淨的布覆蓋，緊急送醫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b="1" dirty="0">
              <a:latin typeface="微軟正黑體" pitchFamily="34" charset="-120"/>
              <a:ea typeface="微軟正黑體" pitchFamily="34" charset="-12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zh-TW" altLang="en-US" b="1" dirty="0">
              <a:latin typeface="微軟正黑體" pitchFamily="34" charset="-120"/>
              <a:ea typeface="微軟正黑體" pitchFamily="34" charset="-12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b="1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b="1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異物侵入 </a:t>
            </a:r>
          </a:p>
          <a:p>
            <a:pPr marL="669925" lvl="1" indent="-325438" eaLnBrk="1" hangingPunct="1">
              <a:buFont typeface="Wingdings" pitchFamily="2" charset="2"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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絕不可用手揉眼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 </a:t>
            </a:r>
          </a:p>
          <a:p>
            <a:pPr marL="669925" lvl="1" indent="-325438" eaLnBrk="1" hangingPunct="1">
              <a:buFont typeface="Wingdings" pitchFamily="2" charset="2"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閉眼讓異物隨眼淚自然流出 </a:t>
            </a:r>
          </a:p>
          <a:p>
            <a:pPr marL="669925" lvl="1" indent="-325438" eaLnBrk="1" hangingPunct="1">
              <a:buFont typeface="Wingdings" pitchFamily="2" charset="2"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用生理食鹽水將異物沖出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      若均無效，用乾淨的布覆蓋眼睛送急診</a:t>
            </a:r>
            <a:endParaRPr lang="en-US" altLang="zh-TW" dirty="0">
              <a:latin typeface="微軟正黑體" pitchFamily="34" charset="-120"/>
              <a:ea typeface="微軟正黑體" pitchFamily="34" charset="-120"/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b="1" u="sng" dirty="0">
              <a:solidFill>
                <a:srgbClr val="3333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b="1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b="1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u="sng" dirty="0">
                <a:solidFill>
                  <a:srgbClr val="3333FF"/>
                </a:solidFill>
                <a:latin typeface="微軟正黑體" pitchFamily="34" charset="-120"/>
                <a:ea typeface="微軟正黑體" pitchFamily="34" charset="-120"/>
              </a:rPr>
              <a:t>外傷性傷害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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勿碰壓或揉眼球，仰臥，並用紗布輕蓋眼部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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為考量可能需全身麻醉開刀，應禁食任何食物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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儘速送醫</a:t>
            </a:r>
          </a:p>
        </p:txBody>
      </p:sp>
      <p:pic>
        <p:nvPicPr>
          <p:cNvPr id="13317" name="Picture 4" descr="61">
            <a:extLst>
              <a:ext uri="{FF2B5EF4-FFF2-40B4-BE49-F238E27FC236}">
                <a16:creationId xmlns:a16="http://schemas.microsoft.com/office/drawing/2014/main" id="{E64A9425-7BA9-4D49-A92E-1515ADC54E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075" y="1228725"/>
            <a:ext cx="1908175" cy="1514475"/>
          </a:xfrm>
          <a:noFill/>
        </p:spPr>
      </p:pic>
      <p:pic>
        <p:nvPicPr>
          <p:cNvPr id="13318" name="Picture 5" descr="61">
            <a:extLst>
              <a:ext uri="{FF2B5EF4-FFF2-40B4-BE49-F238E27FC236}">
                <a16:creationId xmlns:a16="http://schemas.microsoft.com/office/drawing/2014/main" id="{FA30B8E8-2151-4793-B04E-92A5511F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822575"/>
            <a:ext cx="19145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61">
            <a:extLst>
              <a:ext uri="{FF2B5EF4-FFF2-40B4-BE49-F238E27FC236}">
                <a16:creationId xmlns:a16="http://schemas.microsoft.com/office/drawing/2014/main" id="{15FBAA05-068D-4B2D-B24D-16661C38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384800"/>
            <a:ext cx="19145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 descr="61">
            <a:extLst>
              <a:ext uri="{FF2B5EF4-FFF2-40B4-BE49-F238E27FC236}">
                <a16:creationId xmlns:a16="http://schemas.microsoft.com/office/drawing/2014/main" id="{143C52CB-92D7-4FBA-8CF1-700BAA12D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359275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3">
            <a:extLst>
              <a:ext uri="{FF2B5EF4-FFF2-40B4-BE49-F238E27FC236}">
                <a16:creationId xmlns:a16="http://schemas.microsoft.com/office/drawing/2014/main" id="{78ACE13F-6987-4ABB-9656-91064B584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DA6356BA-D952-439D-99FB-8CCB4432D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F96033C-EE37-4219-85B0-73128DBDE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 dirty="0">
                <a:latin typeface="文鼎超黑" pitchFamily="49" charset="-120"/>
                <a:ea typeface="文鼎超黑" pitchFamily="49" charset="-120"/>
              </a:rPr>
              <a:t>五、相關影片</a:t>
            </a:r>
            <a:endParaRPr lang="en-US" altLang="zh-TW" sz="4000" b="0" u="sng" dirty="0">
              <a:latin typeface="文鼎超黑" pitchFamily="49" charset="-120"/>
              <a:ea typeface="文鼎超黑" pitchFamily="49" charset="-120"/>
            </a:endParaRP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EAEE1398-8AD8-4F67-8D08-E221AEC8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14341" name="矩形 1">
            <a:extLst>
              <a:ext uri="{FF2B5EF4-FFF2-40B4-BE49-F238E27FC236}">
                <a16:creationId xmlns:a16="http://schemas.microsoft.com/office/drawing/2014/main" id="{0A6A54BD-4A84-4F18-9EFB-5734DD09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160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>
              <a:solidFill>
                <a:srgbClr val="0F0F0F"/>
              </a:solidFill>
              <a:latin typeface="YouTube Sans"/>
              <a:ea typeface="新細明體" panose="02020500000000000000" pitchFamily="18" charset="-120"/>
            </a:endParaRPr>
          </a:p>
        </p:txBody>
      </p:sp>
      <p:pic>
        <p:nvPicPr>
          <p:cNvPr id="14342" name="圖片 2">
            <a:hlinkClick r:id="rId3"/>
            <a:extLst>
              <a:ext uri="{FF2B5EF4-FFF2-40B4-BE49-F238E27FC236}">
                <a16:creationId xmlns:a16="http://schemas.microsoft.com/office/drawing/2014/main" id="{0BD10628-F385-4D10-8EBB-AC032E7B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73150"/>
            <a:ext cx="78486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DA6356BA-D952-439D-99FB-8CCB4432D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B4C8405-8C93-4C27-81E4-2E3818172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>
                <a:latin typeface="文鼎超黑" pitchFamily="49" charset="-120"/>
                <a:ea typeface="文鼎超黑" pitchFamily="49" charset="-120"/>
              </a:rPr>
              <a:t>五、相關影片</a:t>
            </a:r>
            <a:endParaRPr lang="en-US" altLang="zh-TW" sz="4000" b="0" u="sng">
              <a:latin typeface="文鼎超黑" pitchFamily="49" charset="-120"/>
              <a:ea typeface="文鼎超黑" pitchFamily="49" charset="-120"/>
            </a:endParaRP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BF959CFC-D5E6-4CE7-8591-875200F9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16389" name="矩形 1">
            <a:extLst>
              <a:ext uri="{FF2B5EF4-FFF2-40B4-BE49-F238E27FC236}">
                <a16:creationId xmlns:a16="http://schemas.microsoft.com/office/drawing/2014/main" id="{CF394264-04D1-4DD0-93D2-46F388CE0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160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>
              <a:solidFill>
                <a:srgbClr val="0F0F0F"/>
              </a:solidFill>
              <a:latin typeface="YouTube Sans"/>
              <a:ea typeface="新細明體" panose="02020500000000000000" pitchFamily="18" charset="-120"/>
            </a:endParaRPr>
          </a:p>
        </p:txBody>
      </p:sp>
      <p:pic>
        <p:nvPicPr>
          <p:cNvPr id="16390" name="圖片 3">
            <a:extLst>
              <a:ext uri="{FF2B5EF4-FFF2-40B4-BE49-F238E27FC236}">
                <a16:creationId xmlns:a16="http://schemas.microsoft.com/office/drawing/2014/main" id="{B546F7C0-D69E-43A5-B634-0AC77725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84250"/>
            <a:ext cx="81343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DA6356BA-D952-439D-99FB-8CCB4432D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89269CA-680A-4877-97B3-8AB0EE4E9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>
                <a:latin typeface="文鼎超黑" pitchFamily="49" charset="-120"/>
                <a:ea typeface="文鼎超黑" pitchFamily="49" charset="-120"/>
              </a:rPr>
              <a:t>五、相關影片</a:t>
            </a:r>
            <a:endParaRPr lang="en-US" altLang="zh-TW" sz="4000" b="0" u="sng">
              <a:latin typeface="文鼎超黑" pitchFamily="49" charset="-120"/>
              <a:ea typeface="文鼎超黑" pitchFamily="49" charset="-120"/>
            </a:endParaRP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F4032067-8527-4EEC-8EB1-EC801BE7C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18437" name="矩形 1">
            <a:extLst>
              <a:ext uri="{FF2B5EF4-FFF2-40B4-BE49-F238E27FC236}">
                <a16:creationId xmlns:a16="http://schemas.microsoft.com/office/drawing/2014/main" id="{E13C9707-27D6-4CB9-8F14-23D42AA2A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160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>
              <a:solidFill>
                <a:srgbClr val="0F0F0F"/>
              </a:solidFill>
              <a:latin typeface="YouTube Sans"/>
              <a:ea typeface="新細明體" panose="02020500000000000000" pitchFamily="18" charset="-120"/>
            </a:endParaRPr>
          </a:p>
        </p:txBody>
      </p:sp>
      <p:pic>
        <p:nvPicPr>
          <p:cNvPr id="18438" name="圖片 2">
            <a:extLst>
              <a:ext uri="{FF2B5EF4-FFF2-40B4-BE49-F238E27FC236}">
                <a16:creationId xmlns:a16="http://schemas.microsoft.com/office/drawing/2014/main" id="{2B41D5E4-519C-4E63-8723-1D70245A0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027113"/>
            <a:ext cx="8197850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DA6356BA-D952-439D-99FB-8CCB4432DB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89269CA-680A-4877-97B3-8AB0EE4E9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4312"/>
            <a:ext cx="7261860" cy="609600"/>
          </a:xfrm>
        </p:spPr>
        <p:txBody>
          <a:bodyPr/>
          <a:lstStyle/>
          <a:p>
            <a:pPr eaLnBrk="1" hangingPunct="1"/>
            <a:r>
              <a:rPr lang="zh-TW" altLang="en-US" sz="2800" b="0" dirty="0">
                <a:latin typeface="文鼎超黑" pitchFamily="49" charset="-120"/>
                <a:ea typeface="文鼎超黑" pitchFamily="49" charset="-120"/>
              </a:rPr>
              <a:t>桃園市</a:t>
            </a:r>
            <a:r>
              <a:rPr lang="en-US" altLang="zh-TW" sz="2800" b="0" dirty="0">
                <a:latin typeface="文鼎超黑" pitchFamily="49" charset="-120"/>
                <a:ea typeface="文鼎超黑" pitchFamily="49" charset="-120"/>
              </a:rPr>
              <a:t>112</a:t>
            </a:r>
            <a:r>
              <a:rPr lang="zh-TW" altLang="en-US" sz="2800" b="0" dirty="0">
                <a:latin typeface="文鼎超黑" pitchFamily="49" charset="-120"/>
                <a:ea typeface="文鼎超黑" pitchFamily="49" charset="-120"/>
              </a:rPr>
              <a:t>學年度「視力保健」海報設計比賽 </a:t>
            </a:r>
            <a:endParaRPr lang="en-US" altLang="zh-TW" sz="2800" b="0" dirty="0">
              <a:latin typeface="文鼎超黑" pitchFamily="49" charset="-120"/>
              <a:ea typeface="文鼎超黑" pitchFamily="49" charset="-120"/>
            </a:endParaRP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F4032067-8527-4EEC-8EB1-EC801BE7C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  <p:sp>
        <p:nvSpPr>
          <p:cNvPr id="18437" name="矩形 1">
            <a:extLst>
              <a:ext uri="{FF2B5EF4-FFF2-40B4-BE49-F238E27FC236}">
                <a16:creationId xmlns:a16="http://schemas.microsoft.com/office/drawing/2014/main" id="{E13C9707-27D6-4CB9-8F14-23D42AA2A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16046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>
              <a:solidFill>
                <a:srgbClr val="0F0F0F"/>
              </a:solidFill>
              <a:latin typeface="YouTube Sans"/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D1C90BA-2A75-4E84-BD0B-EEE1CC6C19BF}"/>
              </a:ext>
            </a:extLst>
          </p:cNvPr>
          <p:cNvSpPr/>
          <p:nvPr/>
        </p:nvSpPr>
        <p:spPr>
          <a:xfrm>
            <a:off x="581026" y="1105287"/>
            <a:ext cx="7848600" cy="4608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各位老師好，為培養親師生視力保健教育核心能力，瞭解維護與保健知能，因此透過學藝競賽宣導視力保健之觀念，鼓勵學生參加「視力保健」海報設計比賽。</a:t>
            </a:r>
            <a:endParaRPr lang="zh-TW" altLang="zh-TW" kern="1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000" b="1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【以下為參賽注意事項】</a:t>
            </a:r>
            <a:endParaRPr lang="zh-TW" altLang="zh-TW" b="1" kern="1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b="1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詳細作品格式請參閱附件</a:t>
            </a:r>
            <a:r>
              <a:rPr lang="zh-TW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已發給各班級導師</a:t>
            </a:r>
            <a:r>
              <a:rPr lang="en-US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kern="1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b="1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校內評選</a:t>
            </a:r>
            <a:r>
              <a:rPr lang="zh-TW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：由於每校每組</a:t>
            </a:r>
            <a:r>
              <a:rPr lang="en-US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中、高年級</a:t>
            </a:r>
            <a:r>
              <a:rPr lang="en-US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送件以</a:t>
            </a:r>
            <a:r>
              <a:rPr lang="en-US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件為上限，因此校內會先進行評選，擇優送件。</a:t>
            </a:r>
            <a:endParaRPr lang="zh-TW" altLang="zh-TW" kern="1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2000" b="1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學校統一收件日期</a:t>
            </a:r>
            <a:r>
              <a:rPr lang="zh-TW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23</a:t>
            </a:r>
            <a:r>
              <a:rPr lang="zh-TW" altLang="zh-TW" sz="2000" kern="100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日。</a:t>
            </a:r>
            <a:endParaRPr lang="en-US" altLang="zh-TW" sz="2000" kern="1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zh-TW" altLang="zh-TW" kern="1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zh-TW" sz="2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★☆★參加者可參加抽獎，獲得精美小禮</a:t>
            </a:r>
            <a:r>
              <a:rPr lang="en-US" altLang="zh-TW" sz="2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份</a:t>
            </a:r>
            <a:r>
              <a:rPr lang="en-US" altLang="zh-TW" sz="2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sz="2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2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en-US" altLang="zh-TW" sz="2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★☆★</a:t>
            </a:r>
            <a:endParaRPr lang="zh-TW" altLang="en-US" sz="20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443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4D78AF17-F93F-41C7-8860-30118BFFF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20483" name="矩形 18">
            <a:extLst>
              <a:ext uri="{FF2B5EF4-FFF2-40B4-BE49-F238E27FC236}">
                <a16:creationId xmlns:a16="http://schemas.microsoft.com/office/drawing/2014/main" id="{9D50BADC-FBEA-4281-922E-535151DB6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0" y="4705350"/>
            <a:ext cx="523875" cy="1704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20484" name="Picture 2" descr="C:\Users\Emily\AppData\Local\Microsoft\Windows\Temporary Internet Files\Content.IE5\908ANGO8\MC900418980[1].wmf">
            <a:extLst>
              <a:ext uri="{FF2B5EF4-FFF2-40B4-BE49-F238E27FC236}">
                <a16:creationId xmlns:a16="http://schemas.microsoft.com/office/drawing/2014/main" id="{F030A9D7-6FFB-4C9D-A788-5AD40C4DA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0"/>
          <a:stretch>
            <a:fillRect/>
          </a:stretch>
        </p:blipFill>
        <p:spPr bwMode="auto">
          <a:xfrm>
            <a:off x="323850" y="1276350"/>
            <a:ext cx="84677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矩形 16">
            <a:extLst>
              <a:ext uri="{FF2B5EF4-FFF2-40B4-BE49-F238E27FC236}">
                <a16:creationId xmlns:a16="http://schemas.microsoft.com/office/drawing/2014/main" id="{E902B491-7E01-41D7-A843-B7B65EB5A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4362450"/>
            <a:ext cx="4333875" cy="1009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7FA81F02-987A-4D63-8862-69E68713B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4381500"/>
            <a:ext cx="6115050" cy="752475"/>
          </a:xfrm>
        </p:spPr>
        <p:txBody>
          <a:bodyPr/>
          <a:lstStyle/>
          <a:p>
            <a:pPr eaLnBrk="1" hangingPunct="1"/>
            <a:r>
              <a:rPr lang="zh-TW" altLang="en-US" sz="5000" b="0">
                <a:solidFill>
                  <a:srgbClr val="FF0000"/>
                </a:solidFill>
                <a:latin typeface="文鼎超黑" pitchFamily="49" charset="-120"/>
                <a:ea typeface="文鼎超黑" pitchFamily="49" charset="-120"/>
              </a:rPr>
              <a:t>向近視眼說</a:t>
            </a:r>
            <a:r>
              <a:rPr lang="en-US" altLang="zh-TW" sz="5000" b="0">
                <a:solidFill>
                  <a:srgbClr val="FF0000"/>
                </a:solidFill>
                <a:latin typeface="文鼎超黑" pitchFamily="49" charset="-120"/>
                <a:ea typeface="文鼎超黑" pitchFamily="49" charset="-120"/>
              </a:rPr>
              <a:t>BYE</a:t>
            </a:r>
            <a:r>
              <a:rPr lang="zh-TW" altLang="en-US" sz="5000" b="0">
                <a:solidFill>
                  <a:srgbClr val="FF0000"/>
                </a:solidFill>
                <a:latin typeface="文鼎超黑" pitchFamily="49" charset="-120"/>
                <a:ea typeface="文鼎超黑" pitchFamily="49" charset="-120"/>
              </a:rPr>
              <a:t> </a:t>
            </a:r>
            <a:r>
              <a:rPr lang="en-US" altLang="zh-TW" sz="5000" b="0">
                <a:solidFill>
                  <a:srgbClr val="FF0000"/>
                </a:solidFill>
                <a:latin typeface="文鼎超黑" pitchFamily="49" charset="-120"/>
                <a:ea typeface="文鼎超黑" pitchFamily="49" charset="-120"/>
              </a:rPr>
              <a:t>BYE</a:t>
            </a:r>
            <a:endParaRPr lang="zh-TW" altLang="en-US" sz="5000" b="0">
              <a:solidFill>
                <a:srgbClr val="FF0000"/>
              </a:solidFill>
              <a:latin typeface="文鼎超黑" pitchFamily="49" charset="-120"/>
              <a:ea typeface="文鼎超黑" pitchFamily="49" charset="-120"/>
            </a:endParaRPr>
          </a:p>
        </p:txBody>
      </p:sp>
      <p:sp>
        <p:nvSpPr>
          <p:cNvPr id="20" name="圓角化同側角落矩形 19">
            <a:extLst>
              <a:ext uri="{FF2B5EF4-FFF2-40B4-BE49-F238E27FC236}">
                <a16:creationId xmlns:a16="http://schemas.microsoft.com/office/drawing/2014/main" id="{6184C51D-1F18-44D8-91CE-06530FB8ADE3}"/>
              </a:ext>
            </a:extLst>
          </p:cNvPr>
          <p:cNvSpPr/>
          <p:nvPr/>
        </p:nvSpPr>
        <p:spPr bwMode="auto">
          <a:xfrm>
            <a:off x="7715250" y="6410325"/>
            <a:ext cx="1428750" cy="438150"/>
          </a:xfrm>
          <a:prstGeom prst="round2SameRect">
            <a:avLst/>
          </a:prstGeom>
          <a:solidFill>
            <a:srgbClr val="C9D9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1" name="圓角化同側角落矩形 20">
            <a:extLst>
              <a:ext uri="{FF2B5EF4-FFF2-40B4-BE49-F238E27FC236}">
                <a16:creationId xmlns:a16="http://schemas.microsoft.com/office/drawing/2014/main" id="{2080A8A2-D386-45F1-AA18-162AFC79014B}"/>
              </a:ext>
            </a:extLst>
          </p:cNvPr>
          <p:cNvSpPr/>
          <p:nvPr/>
        </p:nvSpPr>
        <p:spPr bwMode="auto">
          <a:xfrm>
            <a:off x="8829675" y="4791075"/>
            <a:ext cx="295275" cy="1857375"/>
          </a:xfrm>
          <a:prstGeom prst="round2SameRect">
            <a:avLst/>
          </a:prstGeom>
          <a:solidFill>
            <a:srgbClr val="C9D9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0489" name="Rectangle 379">
            <a:extLst>
              <a:ext uri="{FF2B5EF4-FFF2-40B4-BE49-F238E27FC236}">
                <a16:creationId xmlns:a16="http://schemas.microsoft.com/office/drawing/2014/main" id="{384B7483-DFEE-49F8-AFF8-9ACF632C40FD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54013" y="298450"/>
            <a:ext cx="22161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zh-TW" altLang="en-US" sz="3700">
                <a:solidFill>
                  <a:schemeClr val="folHlink"/>
                </a:solidFill>
                <a:latin typeface="文鼎中黑" pitchFamily="49" charset="-120"/>
                <a:ea typeface="文鼎中黑" pitchFamily="49" charset="-120"/>
              </a:rPr>
              <a:t>視力保健</a:t>
            </a:r>
            <a:endParaRPr lang="en-US" altLang="zh-TW" sz="3700">
              <a:solidFill>
                <a:schemeClr val="folHlink"/>
              </a:solidFill>
              <a:latin typeface="文鼎中黑" pitchFamily="49" charset="-120"/>
              <a:ea typeface="文鼎中黑" pitchFamily="49" charset="-120"/>
            </a:endParaRPr>
          </a:p>
        </p:txBody>
      </p:sp>
      <p:grpSp>
        <p:nvGrpSpPr>
          <p:cNvPr id="20490" name="Group 427">
            <a:extLst>
              <a:ext uri="{FF2B5EF4-FFF2-40B4-BE49-F238E27FC236}">
                <a16:creationId xmlns:a16="http://schemas.microsoft.com/office/drawing/2014/main" id="{EC5C898E-32E2-4FE7-9D28-41E148A813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09838" y="522288"/>
            <a:ext cx="368300" cy="368300"/>
            <a:chOff x="4643" y="3374"/>
            <a:chExt cx="570" cy="570"/>
          </a:xfrm>
        </p:grpSpPr>
        <p:sp>
          <p:nvSpPr>
            <p:cNvPr id="20507" name="AutoShape 428">
              <a:extLst>
                <a:ext uri="{FF2B5EF4-FFF2-40B4-BE49-F238E27FC236}">
                  <a16:creationId xmlns:a16="http://schemas.microsoft.com/office/drawing/2014/main" id="{EB5ECBE6-E7B6-40BA-8F22-AF8935FF09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3" y="3374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20508" name="Freeform 429">
              <a:extLst>
                <a:ext uri="{FF2B5EF4-FFF2-40B4-BE49-F238E27FC236}">
                  <a16:creationId xmlns:a16="http://schemas.microsoft.com/office/drawing/2014/main" id="{4FBD61A4-A76C-4E25-97A2-B225D6E89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3398"/>
              <a:ext cx="530" cy="531"/>
            </a:xfrm>
            <a:custGeom>
              <a:avLst/>
              <a:gdLst>
                <a:gd name="T0" fmla="*/ 1 w 1059"/>
                <a:gd name="T1" fmla="*/ 2 h 1062"/>
                <a:gd name="T2" fmla="*/ 1 w 1059"/>
                <a:gd name="T3" fmla="*/ 2 h 1062"/>
                <a:gd name="T4" fmla="*/ 1 w 1059"/>
                <a:gd name="T5" fmla="*/ 2 h 1062"/>
                <a:gd name="T6" fmla="*/ 1 w 1059"/>
                <a:gd name="T7" fmla="*/ 2 h 1062"/>
                <a:gd name="T8" fmla="*/ 1 w 1059"/>
                <a:gd name="T9" fmla="*/ 2 h 1062"/>
                <a:gd name="T10" fmla="*/ 1 w 1059"/>
                <a:gd name="T11" fmla="*/ 1 h 1062"/>
                <a:gd name="T12" fmla="*/ 1 w 1059"/>
                <a:gd name="T13" fmla="*/ 1 h 1062"/>
                <a:gd name="T14" fmla="*/ 1 w 1059"/>
                <a:gd name="T15" fmla="*/ 1 h 1062"/>
                <a:gd name="T16" fmla="*/ 0 w 1059"/>
                <a:gd name="T17" fmla="*/ 1 h 1062"/>
                <a:gd name="T18" fmla="*/ 0 w 1059"/>
                <a:gd name="T19" fmla="*/ 1 h 1062"/>
                <a:gd name="T20" fmla="*/ 1 w 1059"/>
                <a:gd name="T21" fmla="*/ 1 h 1062"/>
                <a:gd name="T22" fmla="*/ 1 w 1059"/>
                <a:gd name="T23" fmla="*/ 1 h 1062"/>
                <a:gd name="T24" fmla="*/ 1 w 1059"/>
                <a:gd name="T25" fmla="*/ 1 h 1062"/>
                <a:gd name="T26" fmla="*/ 1 w 1059"/>
                <a:gd name="T27" fmla="*/ 1 h 1062"/>
                <a:gd name="T28" fmla="*/ 1 w 1059"/>
                <a:gd name="T29" fmla="*/ 1 h 1062"/>
                <a:gd name="T30" fmla="*/ 1 w 1059"/>
                <a:gd name="T31" fmla="*/ 1 h 1062"/>
                <a:gd name="T32" fmla="*/ 1 w 1059"/>
                <a:gd name="T33" fmla="*/ 1 h 1062"/>
                <a:gd name="T34" fmla="*/ 1 w 1059"/>
                <a:gd name="T35" fmla="*/ 0 h 1062"/>
                <a:gd name="T36" fmla="*/ 1 w 1059"/>
                <a:gd name="T37" fmla="*/ 0 h 1062"/>
                <a:gd name="T38" fmla="*/ 1 w 1059"/>
                <a:gd name="T39" fmla="*/ 1 h 1062"/>
                <a:gd name="T40" fmla="*/ 1 w 1059"/>
                <a:gd name="T41" fmla="*/ 1 h 1062"/>
                <a:gd name="T42" fmla="*/ 1 w 1059"/>
                <a:gd name="T43" fmla="*/ 1 h 1062"/>
                <a:gd name="T44" fmla="*/ 2 w 1059"/>
                <a:gd name="T45" fmla="*/ 1 h 1062"/>
                <a:gd name="T46" fmla="*/ 2 w 1059"/>
                <a:gd name="T47" fmla="*/ 1 h 1062"/>
                <a:gd name="T48" fmla="*/ 2 w 1059"/>
                <a:gd name="T49" fmla="*/ 1 h 1062"/>
                <a:gd name="T50" fmla="*/ 2 w 1059"/>
                <a:gd name="T51" fmla="*/ 1 h 1062"/>
                <a:gd name="T52" fmla="*/ 2 w 1059"/>
                <a:gd name="T53" fmla="*/ 1 h 1062"/>
                <a:gd name="T54" fmla="*/ 2 w 1059"/>
                <a:gd name="T55" fmla="*/ 1 h 1062"/>
                <a:gd name="T56" fmla="*/ 2 w 1059"/>
                <a:gd name="T57" fmla="*/ 1 h 1062"/>
                <a:gd name="T58" fmla="*/ 2 w 1059"/>
                <a:gd name="T59" fmla="*/ 1 h 1062"/>
                <a:gd name="T60" fmla="*/ 2 w 1059"/>
                <a:gd name="T61" fmla="*/ 1 h 1062"/>
                <a:gd name="T62" fmla="*/ 2 w 1059"/>
                <a:gd name="T63" fmla="*/ 2 h 1062"/>
                <a:gd name="T64" fmla="*/ 1 w 1059"/>
                <a:gd name="T65" fmla="*/ 2 h 1062"/>
                <a:gd name="T66" fmla="*/ 1 w 1059"/>
                <a:gd name="T67" fmla="*/ 2 h 1062"/>
                <a:gd name="T68" fmla="*/ 1 w 1059"/>
                <a:gd name="T69" fmla="*/ 2 h 1062"/>
                <a:gd name="T70" fmla="*/ 1 w 1059"/>
                <a:gd name="T71" fmla="*/ 2 h 1062"/>
                <a:gd name="T72" fmla="*/ 1 w 1059"/>
                <a:gd name="T73" fmla="*/ 2 h 10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1062"/>
                <a:gd name="T113" fmla="*/ 1059 w 1059"/>
                <a:gd name="T114" fmla="*/ 1062 h 10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1062">
                  <a:moveTo>
                    <a:pt x="108" y="1062"/>
                  </a:moveTo>
                  <a:lnTo>
                    <a:pt x="86" y="1060"/>
                  </a:lnTo>
                  <a:lnTo>
                    <a:pt x="66" y="1054"/>
                  </a:lnTo>
                  <a:lnTo>
                    <a:pt x="47" y="1044"/>
                  </a:lnTo>
                  <a:lnTo>
                    <a:pt x="32" y="1031"/>
                  </a:lnTo>
                  <a:lnTo>
                    <a:pt x="18" y="1015"/>
                  </a:lnTo>
                  <a:lnTo>
                    <a:pt x="8" y="996"/>
                  </a:lnTo>
                  <a:lnTo>
                    <a:pt x="2" y="977"/>
                  </a:lnTo>
                  <a:lnTo>
                    <a:pt x="0" y="955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6"/>
                  </a:lnTo>
                  <a:lnTo>
                    <a:pt x="18" y="48"/>
                  </a:lnTo>
                  <a:lnTo>
                    <a:pt x="32" y="32"/>
                  </a:lnTo>
                  <a:lnTo>
                    <a:pt x="47" y="19"/>
                  </a:lnTo>
                  <a:lnTo>
                    <a:pt x="66" y="8"/>
                  </a:lnTo>
                  <a:lnTo>
                    <a:pt x="86" y="3"/>
                  </a:lnTo>
                  <a:lnTo>
                    <a:pt x="108" y="0"/>
                  </a:lnTo>
                  <a:lnTo>
                    <a:pt x="951" y="0"/>
                  </a:lnTo>
                  <a:lnTo>
                    <a:pt x="973" y="3"/>
                  </a:lnTo>
                  <a:lnTo>
                    <a:pt x="993" y="8"/>
                  </a:lnTo>
                  <a:lnTo>
                    <a:pt x="1012" y="19"/>
                  </a:lnTo>
                  <a:lnTo>
                    <a:pt x="1028" y="32"/>
                  </a:lnTo>
                  <a:lnTo>
                    <a:pt x="1041" y="48"/>
                  </a:lnTo>
                  <a:lnTo>
                    <a:pt x="1051" y="66"/>
                  </a:lnTo>
                  <a:lnTo>
                    <a:pt x="1057" y="86"/>
                  </a:lnTo>
                  <a:lnTo>
                    <a:pt x="1059" y="108"/>
                  </a:lnTo>
                  <a:lnTo>
                    <a:pt x="1059" y="955"/>
                  </a:lnTo>
                  <a:lnTo>
                    <a:pt x="1057" y="977"/>
                  </a:lnTo>
                  <a:lnTo>
                    <a:pt x="1051" y="996"/>
                  </a:lnTo>
                  <a:lnTo>
                    <a:pt x="1041" y="1015"/>
                  </a:lnTo>
                  <a:lnTo>
                    <a:pt x="1028" y="1031"/>
                  </a:lnTo>
                  <a:lnTo>
                    <a:pt x="1012" y="1044"/>
                  </a:lnTo>
                  <a:lnTo>
                    <a:pt x="993" y="1054"/>
                  </a:lnTo>
                  <a:lnTo>
                    <a:pt x="973" y="1060"/>
                  </a:lnTo>
                  <a:lnTo>
                    <a:pt x="951" y="1062"/>
                  </a:lnTo>
                  <a:lnTo>
                    <a:pt x="108" y="10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9" name="Freeform 430">
              <a:extLst>
                <a:ext uri="{FF2B5EF4-FFF2-40B4-BE49-F238E27FC236}">
                  <a16:creationId xmlns:a16="http://schemas.microsoft.com/office/drawing/2014/main" id="{049C0E78-0476-4E38-86C1-FDD595246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559"/>
              <a:ext cx="409" cy="252"/>
            </a:xfrm>
            <a:custGeom>
              <a:avLst/>
              <a:gdLst>
                <a:gd name="T0" fmla="*/ 1 w 817"/>
                <a:gd name="T1" fmla="*/ 0 h 505"/>
                <a:gd name="T2" fmla="*/ 1 w 817"/>
                <a:gd name="T3" fmla="*/ 0 h 505"/>
                <a:gd name="T4" fmla="*/ 1 w 817"/>
                <a:gd name="T5" fmla="*/ 0 h 505"/>
                <a:gd name="T6" fmla="*/ 1 w 817"/>
                <a:gd name="T7" fmla="*/ 0 h 505"/>
                <a:gd name="T8" fmla="*/ 1 w 817"/>
                <a:gd name="T9" fmla="*/ 0 h 505"/>
                <a:gd name="T10" fmla="*/ 1 w 817"/>
                <a:gd name="T11" fmla="*/ 0 h 505"/>
                <a:gd name="T12" fmla="*/ 1 w 817"/>
                <a:gd name="T13" fmla="*/ 0 h 505"/>
                <a:gd name="T14" fmla="*/ 1 w 817"/>
                <a:gd name="T15" fmla="*/ 0 h 505"/>
                <a:gd name="T16" fmla="*/ 1 w 817"/>
                <a:gd name="T17" fmla="*/ 0 h 505"/>
                <a:gd name="T18" fmla="*/ 1 w 817"/>
                <a:gd name="T19" fmla="*/ 0 h 505"/>
                <a:gd name="T20" fmla="*/ 1 w 817"/>
                <a:gd name="T21" fmla="*/ 0 h 505"/>
                <a:gd name="T22" fmla="*/ 1 w 817"/>
                <a:gd name="T23" fmla="*/ 0 h 505"/>
                <a:gd name="T24" fmla="*/ 1 w 817"/>
                <a:gd name="T25" fmla="*/ 0 h 505"/>
                <a:gd name="T26" fmla="*/ 1 w 817"/>
                <a:gd name="T27" fmla="*/ 0 h 505"/>
                <a:gd name="T28" fmla="*/ 1 w 817"/>
                <a:gd name="T29" fmla="*/ 0 h 505"/>
                <a:gd name="T30" fmla="*/ 1 w 817"/>
                <a:gd name="T31" fmla="*/ 0 h 505"/>
                <a:gd name="T32" fmla="*/ 1 w 817"/>
                <a:gd name="T33" fmla="*/ 0 h 505"/>
                <a:gd name="T34" fmla="*/ 1 w 817"/>
                <a:gd name="T35" fmla="*/ 0 h 505"/>
                <a:gd name="T36" fmla="*/ 0 w 817"/>
                <a:gd name="T37" fmla="*/ 0 h 505"/>
                <a:gd name="T38" fmla="*/ 1 w 817"/>
                <a:gd name="T39" fmla="*/ 0 h 505"/>
                <a:gd name="T40" fmla="*/ 1 w 817"/>
                <a:gd name="T41" fmla="*/ 0 h 505"/>
                <a:gd name="T42" fmla="*/ 1 w 817"/>
                <a:gd name="T43" fmla="*/ 0 h 505"/>
                <a:gd name="T44" fmla="*/ 1 w 817"/>
                <a:gd name="T45" fmla="*/ 0 h 505"/>
                <a:gd name="T46" fmla="*/ 1 w 817"/>
                <a:gd name="T47" fmla="*/ 0 h 505"/>
                <a:gd name="T48" fmla="*/ 1 w 817"/>
                <a:gd name="T49" fmla="*/ 0 h 505"/>
                <a:gd name="T50" fmla="*/ 1 w 817"/>
                <a:gd name="T51" fmla="*/ 0 h 505"/>
                <a:gd name="T52" fmla="*/ 1 w 817"/>
                <a:gd name="T53" fmla="*/ 0 h 505"/>
                <a:gd name="T54" fmla="*/ 1 w 817"/>
                <a:gd name="T55" fmla="*/ 0 h 505"/>
                <a:gd name="T56" fmla="*/ 1 w 817"/>
                <a:gd name="T57" fmla="*/ 0 h 505"/>
                <a:gd name="T58" fmla="*/ 1 w 817"/>
                <a:gd name="T59" fmla="*/ 0 h 505"/>
                <a:gd name="T60" fmla="*/ 1 w 817"/>
                <a:gd name="T61" fmla="*/ 0 h 505"/>
                <a:gd name="T62" fmla="*/ 1 w 817"/>
                <a:gd name="T63" fmla="*/ 0 h 505"/>
                <a:gd name="T64" fmla="*/ 1 w 817"/>
                <a:gd name="T65" fmla="*/ 0 h 505"/>
                <a:gd name="T66" fmla="*/ 1 w 817"/>
                <a:gd name="T67" fmla="*/ 0 h 505"/>
                <a:gd name="T68" fmla="*/ 1 w 817"/>
                <a:gd name="T69" fmla="*/ 0 h 505"/>
                <a:gd name="T70" fmla="*/ 1 w 817"/>
                <a:gd name="T71" fmla="*/ 0 h 505"/>
                <a:gd name="T72" fmla="*/ 1 w 817"/>
                <a:gd name="T73" fmla="*/ 0 h 505"/>
                <a:gd name="T74" fmla="*/ 1 w 817"/>
                <a:gd name="T75" fmla="*/ 0 h 5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7"/>
                <a:gd name="T115" fmla="*/ 0 h 505"/>
                <a:gd name="T116" fmla="*/ 817 w 817"/>
                <a:gd name="T117" fmla="*/ 505 h 5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7" h="505">
                  <a:moveTo>
                    <a:pt x="802" y="218"/>
                  </a:moveTo>
                  <a:lnTo>
                    <a:pt x="790" y="198"/>
                  </a:lnTo>
                  <a:lnTo>
                    <a:pt x="776" y="179"/>
                  </a:lnTo>
                  <a:lnTo>
                    <a:pt x="758" y="159"/>
                  </a:lnTo>
                  <a:lnTo>
                    <a:pt x="741" y="139"/>
                  </a:lnTo>
                  <a:lnTo>
                    <a:pt x="720" y="121"/>
                  </a:lnTo>
                  <a:lnTo>
                    <a:pt x="698" y="103"/>
                  </a:lnTo>
                  <a:lnTo>
                    <a:pt x="675" y="85"/>
                  </a:lnTo>
                  <a:lnTo>
                    <a:pt x="651" y="69"/>
                  </a:lnTo>
                  <a:lnTo>
                    <a:pt x="625" y="54"/>
                  </a:lnTo>
                  <a:lnTo>
                    <a:pt x="597" y="42"/>
                  </a:lnTo>
                  <a:lnTo>
                    <a:pt x="568" y="30"/>
                  </a:lnTo>
                  <a:lnTo>
                    <a:pt x="538" y="20"/>
                  </a:lnTo>
                  <a:lnTo>
                    <a:pt x="508" y="12"/>
                  </a:lnTo>
                  <a:lnTo>
                    <a:pt x="476" y="5"/>
                  </a:lnTo>
                  <a:lnTo>
                    <a:pt x="443" y="1"/>
                  </a:lnTo>
                  <a:lnTo>
                    <a:pt x="409" y="0"/>
                  </a:lnTo>
                  <a:lnTo>
                    <a:pt x="376" y="1"/>
                  </a:lnTo>
                  <a:lnTo>
                    <a:pt x="342" y="5"/>
                  </a:lnTo>
                  <a:lnTo>
                    <a:pt x="310" y="12"/>
                  </a:lnTo>
                  <a:lnTo>
                    <a:pt x="279" y="20"/>
                  </a:lnTo>
                  <a:lnTo>
                    <a:pt x="249" y="30"/>
                  </a:lnTo>
                  <a:lnTo>
                    <a:pt x="220" y="42"/>
                  </a:lnTo>
                  <a:lnTo>
                    <a:pt x="192" y="54"/>
                  </a:lnTo>
                  <a:lnTo>
                    <a:pt x="166" y="69"/>
                  </a:lnTo>
                  <a:lnTo>
                    <a:pt x="142" y="85"/>
                  </a:lnTo>
                  <a:lnTo>
                    <a:pt x="117" y="103"/>
                  </a:lnTo>
                  <a:lnTo>
                    <a:pt x="96" y="121"/>
                  </a:lnTo>
                  <a:lnTo>
                    <a:pt x="76" y="139"/>
                  </a:lnTo>
                  <a:lnTo>
                    <a:pt x="58" y="159"/>
                  </a:lnTo>
                  <a:lnTo>
                    <a:pt x="41" y="179"/>
                  </a:lnTo>
                  <a:lnTo>
                    <a:pt x="26" y="198"/>
                  </a:lnTo>
                  <a:lnTo>
                    <a:pt x="14" y="218"/>
                  </a:lnTo>
                  <a:lnTo>
                    <a:pt x="9" y="225"/>
                  </a:lnTo>
                  <a:lnTo>
                    <a:pt x="6" y="232"/>
                  </a:lnTo>
                  <a:lnTo>
                    <a:pt x="2" y="239"/>
                  </a:lnTo>
                  <a:lnTo>
                    <a:pt x="1" y="244"/>
                  </a:lnTo>
                  <a:lnTo>
                    <a:pt x="0" y="247"/>
                  </a:lnTo>
                  <a:lnTo>
                    <a:pt x="14" y="273"/>
                  </a:lnTo>
                  <a:lnTo>
                    <a:pt x="26" y="294"/>
                  </a:lnTo>
                  <a:lnTo>
                    <a:pt x="41" y="315"/>
                  </a:lnTo>
                  <a:lnTo>
                    <a:pt x="59" y="335"/>
                  </a:lnTo>
                  <a:lnTo>
                    <a:pt x="77" y="356"/>
                  </a:lnTo>
                  <a:lnTo>
                    <a:pt x="98" y="376"/>
                  </a:lnTo>
                  <a:lnTo>
                    <a:pt x="120" y="395"/>
                  </a:lnTo>
                  <a:lnTo>
                    <a:pt x="144" y="414"/>
                  </a:lnTo>
                  <a:lnTo>
                    <a:pt x="168" y="430"/>
                  </a:lnTo>
                  <a:lnTo>
                    <a:pt x="195" y="446"/>
                  </a:lnTo>
                  <a:lnTo>
                    <a:pt x="222" y="461"/>
                  </a:lnTo>
                  <a:lnTo>
                    <a:pt x="251" y="474"/>
                  </a:lnTo>
                  <a:lnTo>
                    <a:pt x="281" y="484"/>
                  </a:lnTo>
                  <a:lnTo>
                    <a:pt x="312" y="493"/>
                  </a:lnTo>
                  <a:lnTo>
                    <a:pt x="343" y="499"/>
                  </a:lnTo>
                  <a:lnTo>
                    <a:pt x="376" y="504"/>
                  </a:lnTo>
                  <a:lnTo>
                    <a:pt x="409" y="505"/>
                  </a:lnTo>
                  <a:lnTo>
                    <a:pt x="443" y="504"/>
                  </a:lnTo>
                  <a:lnTo>
                    <a:pt x="475" y="499"/>
                  </a:lnTo>
                  <a:lnTo>
                    <a:pt x="506" y="493"/>
                  </a:lnTo>
                  <a:lnTo>
                    <a:pt x="536" y="484"/>
                  </a:lnTo>
                  <a:lnTo>
                    <a:pt x="566" y="474"/>
                  </a:lnTo>
                  <a:lnTo>
                    <a:pt x="595" y="461"/>
                  </a:lnTo>
                  <a:lnTo>
                    <a:pt x="622" y="446"/>
                  </a:lnTo>
                  <a:lnTo>
                    <a:pt x="648" y="430"/>
                  </a:lnTo>
                  <a:lnTo>
                    <a:pt x="673" y="414"/>
                  </a:lnTo>
                  <a:lnTo>
                    <a:pt x="696" y="395"/>
                  </a:lnTo>
                  <a:lnTo>
                    <a:pt x="718" y="376"/>
                  </a:lnTo>
                  <a:lnTo>
                    <a:pt x="739" y="356"/>
                  </a:lnTo>
                  <a:lnTo>
                    <a:pt x="757" y="335"/>
                  </a:lnTo>
                  <a:lnTo>
                    <a:pt x="775" y="315"/>
                  </a:lnTo>
                  <a:lnTo>
                    <a:pt x="790" y="294"/>
                  </a:lnTo>
                  <a:lnTo>
                    <a:pt x="802" y="273"/>
                  </a:lnTo>
                  <a:lnTo>
                    <a:pt x="810" y="259"/>
                  </a:lnTo>
                  <a:lnTo>
                    <a:pt x="815" y="251"/>
                  </a:lnTo>
                  <a:lnTo>
                    <a:pt x="816" y="248"/>
                  </a:lnTo>
                  <a:lnTo>
                    <a:pt x="816" y="247"/>
                  </a:lnTo>
                  <a:lnTo>
                    <a:pt x="817" y="244"/>
                  </a:lnTo>
                  <a:lnTo>
                    <a:pt x="802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10" name="Freeform 431">
              <a:extLst>
                <a:ext uri="{FF2B5EF4-FFF2-40B4-BE49-F238E27FC236}">
                  <a16:creationId xmlns:a16="http://schemas.microsoft.com/office/drawing/2014/main" id="{E42E8B78-5A13-46B8-A468-9BB98EE7C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3587"/>
              <a:ext cx="347" cy="197"/>
            </a:xfrm>
            <a:custGeom>
              <a:avLst/>
              <a:gdLst>
                <a:gd name="T0" fmla="*/ 0 w 695"/>
                <a:gd name="T1" fmla="*/ 0 h 396"/>
                <a:gd name="T2" fmla="*/ 0 w 695"/>
                <a:gd name="T3" fmla="*/ 0 h 396"/>
                <a:gd name="T4" fmla="*/ 0 w 695"/>
                <a:gd name="T5" fmla="*/ 0 h 396"/>
                <a:gd name="T6" fmla="*/ 0 w 695"/>
                <a:gd name="T7" fmla="*/ 0 h 396"/>
                <a:gd name="T8" fmla="*/ 0 w 695"/>
                <a:gd name="T9" fmla="*/ 0 h 396"/>
                <a:gd name="T10" fmla="*/ 0 w 695"/>
                <a:gd name="T11" fmla="*/ 0 h 396"/>
                <a:gd name="T12" fmla="*/ 0 w 695"/>
                <a:gd name="T13" fmla="*/ 0 h 396"/>
                <a:gd name="T14" fmla="*/ 0 w 695"/>
                <a:gd name="T15" fmla="*/ 0 h 396"/>
                <a:gd name="T16" fmla="*/ 0 w 695"/>
                <a:gd name="T17" fmla="*/ 0 h 396"/>
                <a:gd name="T18" fmla="*/ 0 w 695"/>
                <a:gd name="T19" fmla="*/ 0 h 396"/>
                <a:gd name="T20" fmla="*/ 0 w 695"/>
                <a:gd name="T21" fmla="*/ 0 h 396"/>
                <a:gd name="T22" fmla="*/ 0 w 695"/>
                <a:gd name="T23" fmla="*/ 0 h 396"/>
                <a:gd name="T24" fmla="*/ 0 w 695"/>
                <a:gd name="T25" fmla="*/ 0 h 396"/>
                <a:gd name="T26" fmla="*/ 0 w 695"/>
                <a:gd name="T27" fmla="*/ 0 h 396"/>
                <a:gd name="T28" fmla="*/ 0 w 695"/>
                <a:gd name="T29" fmla="*/ 0 h 396"/>
                <a:gd name="T30" fmla="*/ 0 w 695"/>
                <a:gd name="T31" fmla="*/ 0 h 396"/>
                <a:gd name="T32" fmla="*/ 0 w 695"/>
                <a:gd name="T33" fmla="*/ 0 h 396"/>
                <a:gd name="T34" fmla="*/ 0 w 695"/>
                <a:gd name="T35" fmla="*/ 0 h 396"/>
                <a:gd name="T36" fmla="*/ 0 w 695"/>
                <a:gd name="T37" fmla="*/ 0 h 396"/>
                <a:gd name="T38" fmla="*/ 0 w 695"/>
                <a:gd name="T39" fmla="*/ 0 h 396"/>
                <a:gd name="T40" fmla="*/ 0 w 695"/>
                <a:gd name="T41" fmla="*/ 0 h 396"/>
                <a:gd name="T42" fmla="*/ 0 w 695"/>
                <a:gd name="T43" fmla="*/ 0 h 396"/>
                <a:gd name="T44" fmla="*/ 0 w 695"/>
                <a:gd name="T45" fmla="*/ 0 h 396"/>
                <a:gd name="T46" fmla="*/ 0 w 695"/>
                <a:gd name="T47" fmla="*/ 0 h 396"/>
                <a:gd name="T48" fmla="*/ 0 w 695"/>
                <a:gd name="T49" fmla="*/ 0 h 396"/>
                <a:gd name="T50" fmla="*/ 0 w 695"/>
                <a:gd name="T51" fmla="*/ 0 h 396"/>
                <a:gd name="T52" fmla="*/ 0 w 695"/>
                <a:gd name="T53" fmla="*/ 0 h 396"/>
                <a:gd name="T54" fmla="*/ 0 w 695"/>
                <a:gd name="T55" fmla="*/ 0 h 396"/>
                <a:gd name="T56" fmla="*/ 0 w 695"/>
                <a:gd name="T57" fmla="*/ 0 h 396"/>
                <a:gd name="T58" fmla="*/ 0 w 695"/>
                <a:gd name="T59" fmla="*/ 0 h 396"/>
                <a:gd name="T60" fmla="*/ 0 w 695"/>
                <a:gd name="T61" fmla="*/ 0 h 396"/>
                <a:gd name="T62" fmla="*/ 0 w 695"/>
                <a:gd name="T63" fmla="*/ 0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5"/>
                <a:gd name="T97" fmla="*/ 0 h 396"/>
                <a:gd name="T98" fmla="*/ 695 w 695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5" h="396">
                  <a:moveTo>
                    <a:pt x="348" y="396"/>
                  </a:moveTo>
                  <a:lnTo>
                    <a:pt x="320" y="395"/>
                  </a:lnTo>
                  <a:lnTo>
                    <a:pt x="293" y="391"/>
                  </a:lnTo>
                  <a:lnTo>
                    <a:pt x="265" y="385"/>
                  </a:lnTo>
                  <a:lnTo>
                    <a:pt x="239" y="378"/>
                  </a:lnTo>
                  <a:lnTo>
                    <a:pt x="212" y="368"/>
                  </a:lnTo>
                  <a:lnTo>
                    <a:pt x="187" y="358"/>
                  </a:lnTo>
                  <a:lnTo>
                    <a:pt x="163" y="345"/>
                  </a:lnTo>
                  <a:lnTo>
                    <a:pt x="139" y="331"/>
                  </a:lnTo>
                  <a:lnTo>
                    <a:pt x="118" y="316"/>
                  </a:lnTo>
                  <a:lnTo>
                    <a:pt x="96" y="300"/>
                  </a:lnTo>
                  <a:lnTo>
                    <a:pt x="76" y="283"/>
                  </a:lnTo>
                  <a:lnTo>
                    <a:pt x="58" y="265"/>
                  </a:lnTo>
                  <a:lnTo>
                    <a:pt x="42" y="247"/>
                  </a:lnTo>
                  <a:lnTo>
                    <a:pt x="25" y="229"/>
                  </a:lnTo>
                  <a:lnTo>
                    <a:pt x="12" y="210"/>
                  </a:lnTo>
                  <a:lnTo>
                    <a:pt x="0" y="191"/>
                  </a:lnTo>
                  <a:lnTo>
                    <a:pt x="12" y="172"/>
                  </a:lnTo>
                  <a:lnTo>
                    <a:pt x="24" y="155"/>
                  </a:lnTo>
                  <a:lnTo>
                    <a:pt x="39" y="138"/>
                  </a:lnTo>
                  <a:lnTo>
                    <a:pt x="56" y="120"/>
                  </a:lnTo>
                  <a:lnTo>
                    <a:pt x="74" y="104"/>
                  </a:lnTo>
                  <a:lnTo>
                    <a:pt x="93" y="88"/>
                  </a:lnTo>
                  <a:lnTo>
                    <a:pt x="114" y="73"/>
                  </a:lnTo>
                  <a:lnTo>
                    <a:pt x="136" y="59"/>
                  </a:lnTo>
                  <a:lnTo>
                    <a:pt x="159" y="46"/>
                  </a:lnTo>
                  <a:lnTo>
                    <a:pt x="183" y="35"/>
                  </a:lnTo>
                  <a:lnTo>
                    <a:pt x="209" y="25"/>
                  </a:lnTo>
                  <a:lnTo>
                    <a:pt x="235" y="16"/>
                  </a:lnTo>
                  <a:lnTo>
                    <a:pt x="262" y="10"/>
                  </a:lnTo>
                  <a:lnTo>
                    <a:pt x="290" y="5"/>
                  </a:lnTo>
                  <a:lnTo>
                    <a:pt x="319" y="1"/>
                  </a:lnTo>
                  <a:lnTo>
                    <a:pt x="348" y="0"/>
                  </a:lnTo>
                  <a:lnTo>
                    <a:pt x="377" y="1"/>
                  </a:lnTo>
                  <a:lnTo>
                    <a:pt x="406" y="5"/>
                  </a:lnTo>
                  <a:lnTo>
                    <a:pt x="433" y="10"/>
                  </a:lnTo>
                  <a:lnTo>
                    <a:pt x="460" y="16"/>
                  </a:lnTo>
                  <a:lnTo>
                    <a:pt x="486" y="25"/>
                  </a:lnTo>
                  <a:lnTo>
                    <a:pt x="512" y="35"/>
                  </a:lnTo>
                  <a:lnTo>
                    <a:pt x="536" y="46"/>
                  </a:lnTo>
                  <a:lnTo>
                    <a:pt x="559" y="59"/>
                  </a:lnTo>
                  <a:lnTo>
                    <a:pt x="581" y="73"/>
                  </a:lnTo>
                  <a:lnTo>
                    <a:pt x="602" y="88"/>
                  </a:lnTo>
                  <a:lnTo>
                    <a:pt x="621" y="104"/>
                  </a:lnTo>
                  <a:lnTo>
                    <a:pt x="639" y="120"/>
                  </a:lnTo>
                  <a:lnTo>
                    <a:pt x="656" y="138"/>
                  </a:lnTo>
                  <a:lnTo>
                    <a:pt x="671" y="155"/>
                  </a:lnTo>
                  <a:lnTo>
                    <a:pt x="684" y="172"/>
                  </a:lnTo>
                  <a:lnTo>
                    <a:pt x="695" y="191"/>
                  </a:lnTo>
                  <a:lnTo>
                    <a:pt x="684" y="210"/>
                  </a:lnTo>
                  <a:lnTo>
                    <a:pt x="670" y="229"/>
                  </a:lnTo>
                  <a:lnTo>
                    <a:pt x="654" y="247"/>
                  </a:lnTo>
                  <a:lnTo>
                    <a:pt x="637" y="265"/>
                  </a:lnTo>
                  <a:lnTo>
                    <a:pt x="619" y="283"/>
                  </a:lnTo>
                  <a:lnTo>
                    <a:pt x="599" y="300"/>
                  </a:lnTo>
                  <a:lnTo>
                    <a:pt x="578" y="316"/>
                  </a:lnTo>
                  <a:lnTo>
                    <a:pt x="556" y="331"/>
                  </a:lnTo>
                  <a:lnTo>
                    <a:pt x="533" y="345"/>
                  </a:lnTo>
                  <a:lnTo>
                    <a:pt x="508" y="358"/>
                  </a:lnTo>
                  <a:lnTo>
                    <a:pt x="483" y="368"/>
                  </a:lnTo>
                  <a:lnTo>
                    <a:pt x="458" y="378"/>
                  </a:lnTo>
                  <a:lnTo>
                    <a:pt x="431" y="385"/>
                  </a:lnTo>
                  <a:lnTo>
                    <a:pt x="403" y="391"/>
                  </a:lnTo>
                  <a:lnTo>
                    <a:pt x="376" y="395"/>
                  </a:lnTo>
                  <a:lnTo>
                    <a:pt x="348" y="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11" name="Freeform 432">
              <a:extLst>
                <a:ext uri="{FF2B5EF4-FFF2-40B4-BE49-F238E27FC236}">
                  <a16:creationId xmlns:a16="http://schemas.microsoft.com/office/drawing/2014/main" id="{C835C659-4448-4226-8C7D-24C894E1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602"/>
              <a:ext cx="167" cy="167"/>
            </a:xfrm>
            <a:custGeom>
              <a:avLst/>
              <a:gdLst>
                <a:gd name="T0" fmla="*/ 0 w 335"/>
                <a:gd name="T1" fmla="*/ 0 h 336"/>
                <a:gd name="T2" fmla="*/ 0 w 335"/>
                <a:gd name="T3" fmla="*/ 0 h 336"/>
                <a:gd name="T4" fmla="*/ 0 w 335"/>
                <a:gd name="T5" fmla="*/ 0 h 336"/>
                <a:gd name="T6" fmla="*/ 0 w 335"/>
                <a:gd name="T7" fmla="*/ 0 h 336"/>
                <a:gd name="T8" fmla="*/ 0 w 335"/>
                <a:gd name="T9" fmla="*/ 0 h 336"/>
                <a:gd name="T10" fmla="*/ 0 w 335"/>
                <a:gd name="T11" fmla="*/ 0 h 336"/>
                <a:gd name="T12" fmla="*/ 0 w 335"/>
                <a:gd name="T13" fmla="*/ 0 h 336"/>
                <a:gd name="T14" fmla="*/ 0 w 335"/>
                <a:gd name="T15" fmla="*/ 0 h 336"/>
                <a:gd name="T16" fmla="*/ 0 w 335"/>
                <a:gd name="T17" fmla="*/ 0 h 336"/>
                <a:gd name="T18" fmla="*/ 0 w 335"/>
                <a:gd name="T19" fmla="*/ 0 h 336"/>
                <a:gd name="T20" fmla="*/ 0 w 335"/>
                <a:gd name="T21" fmla="*/ 0 h 336"/>
                <a:gd name="T22" fmla="*/ 0 w 335"/>
                <a:gd name="T23" fmla="*/ 0 h 336"/>
                <a:gd name="T24" fmla="*/ 0 w 335"/>
                <a:gd name="T25" fmla="*/ 0 h 336"/>
                <a:gd name="T26" fmla="*/ 0 w 335"/>
                <a:gd name="T27" fmla="*/ 0 h 336"/>
                <a:gd name="T28" fmla="*/ 0 w 335"/>
                <a:gd name="T29" fmla="*/ 0 h 336"/>
                <a:gd name="T30" fmla="*/ 0 w 335"/>
                <a:gd name="T31" fmla="*/ 0 h 336"/>
                <a:gd name="T32" fmla="*/ 0 w 335"/>
                <a:gd name="T33" fmla="*/ 0 h 336"/>
                <a:gd name="T34" fmla="*/ 0 w 335"/>
                <a:gd name="T35" fmla="*/ 0 h 336"/>
                <a:gd name="T36" fmla="*/ 0 w 335"/>
                <a:gd name="T37" fmla="*/ 0 h 336"/>
                <a:gd name="T38" fmla="*/ 0 w 335"/>
                <a:gd name="T39" fmla="*/ 0 h 336"/>
                <a:gd name="T40" fmla="*/ 0 w 335"/>
                <a:gd name="T41" fmla="*/ 0 h 336"/>
                <a:gd name="T42" fmla="*/ 0 w 335"/>
                <a:gd name="T43" fmla="*/ 0 h 336"/>
                <a:gd name="T44" fmla="*/ 0 w 335"/>
                <a:gd name="T45" fmla="*/ 0 h 336"/>
                <a:gd name="T46" fmla="*/ 0 w 335"/>
                <a:gd name="T47" fmla="*/ 0 h 336"/>
                <a:gd name="T48" fmla="*/ 0 w 335"/>
                <a:gd name="T49" fmla="*/ 0 h 336"/>
                <a:gd name="T50" fmla="*/ 0 w 335"/>
                <a:gd name="T51" fmla="*/ 0 h 336"/>
                <a:gd name="T52" fmla="*/ 0 w 335"/>
                <a:gd name="T53" fmla="*/ 0 h 336"/>
                <a:gd name="T54" fmla="*/ 0 w 335"/>
                <a:gd name="T55" fmla="*/ 0 h 336"/>
                <a:gd name="T56" fmla="*/ 0 w 335"/>
                <a:gd name="T57" fmla="*/ 0 h 336"/>
                <a:gd name="T58" fmla="*/ 0 w 335"/>
                <a:gd name="T59" fmla="*/ 0 h 336"/>
                <a:gd name="T60" fmla="*/ 0 w 335"/>
                <a:gd name="T61" fmla="*/ 0 h 336"/>
                <a:gd name="T62" fmla="*/ 0 w 335"/>
                <a:gd name="T63" fmla="*/ 0 h 336"/>
                <a:gd name="T64" fmla="*/ 0 w 335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6"/>
                <a:gd name="T101" fmla="*/ 335 w 335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6">
                  <a:moveTo>
                    <a:pt x="168" y="336"/>
                  </a:moveTo>
                  <a:lnTo>
                    <a:pt x="202" y="332"/>
                  </a:lnTo>
                  <a:lnTo>
                    <a:pt x="233" y="323"/>
                  </a:lnTo>
                  <a:lnTo>
                    <a:pt x="262" y="307"/>
                  </a:lnTo>
                  <a:lnTo>
                    <a:pt x="286" y="286"/>
                  </a:lnTo>
                  <a:lnTo>
                    <a:pt x="307" y="262"/>
                  </a:lnTo>
                  <a:lnTo>
                    <a:pt x="322" y="233"/>
                  </a:lnTo>
                  <a:lnTo>
                    <a:pt x="332" y="202"/>
                  </a:lnTo>
                  <a:lnTo>
                    <a:pt x="335" y="169"/>
                  </a:lnTo>
                  <a:lnTo>
                    <a:pt x="332" y="134"/>
                  </a:lnTo>
                  <a:lnTo>
                    <a:pt x="322" y="103"/>
                  </a:lnTo>
                  <a:lnTo>
                    <a:pt x="307" y="74"/>
                  </a:lnTo>
                  <a:lnTo>
                    <a:pt x="286" y="50"/>
                  </a:lnTo>
                  <a:lnTo>
                    <a:pt x="262" y="29"/>
                  </a:lnTo>
                  <a:lnTo>
                    <a:pt x="233" y="13"/>
                  </a:lnTo>
                  <a:lnTo>
                    <a:pt x="202" y="4"/>
                  </a:lnTo>
                  <a:lnTo>
                    <a:pt x="168" y="0"/>
                  </a:lnTo>
                  <a:lnTo>
                    <a:pt x="134" y="4"/>
                  </a:lnTo>
                  <a:lnTo>
                    <a:pt x="103" y="13"/>
                  </a:lnTo>
                  <a:lnTo>
                    <a:pt x="74" y="29"/>
                  </a:lnTo>
                  <a:lnTo>
                    <a:pt x="50" y="50"/>
                  </a:lnTo>
                  <a:lnTo>
                    <a:pt x="29" y="74"/>
                  </a:lnTo>
                  <a:lnTo>
                    <a:pt x="13" y="103"/>
                  </a:lnTo>
                  <a:lnTo>
                    <a:pt x="4" y="134"/>
                  </a:lnTo>
                  <a:lnTo>
                    <a:pt x="0" y="169"/>
                  </a:lnTo>
                  <a:lnTo>
                    <a:pt x="4" y="202"/>
                  </a:lnTo>
                  <a:lnTo>
                    <a:pt x="13" y="233"/>
                  </a:lnTo>
                  <a:lnTo>
                    <a:pt x="29" y="262"/>
                  </a:lnTo>
                  <a:lnTo>
                    <a:pt x="50" y="286"/>
                  </a:lnTo>
                  <a:lnTo>
                    <a:pt x="74" y="307"/>
                  </a:lnTo>
                  <a:lnTo>
                    <a:pt x="103" y="323"/>
                  </a:lnTo>
                  <a:lnTo>
                    <a:pt x="134" y="332"/>
                  </a:lnTo>
                  <a:lnTo>
                    <a:pt x="168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12" name="Freeform 433">
              <a:extLst>
                <a:ext uri="{FF2B5EF4-FFF2-40B4-BE49-F238E27FC236}">
                  <a16:creationId xmlns:a16="http://schemas.microsoft.com/office/drawing/2014/main" id="{87F903D4-F3DE-4DBC-9C8E-6B24CF3F4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3652"/>
              <a:ext cx="27" cy="28"/>
            </a:xfrm>
            <a:custGeom>
              <a:avLst/>
              <a:gdLst>
                <a:gd name="T0" fmla="*/ 1 w 54"/>
                <a:gd name="T1" fmla="*/ 1 h 55"/>
                <a:gd name="T2" fmla="*/ 1 w 54"/>
                <a:gd name="T3" fmla="*/ 1 h 55"/>
                <a:gd name="T4" fmla="*/ 1 w 54"/>
                <a:gd name="T5" fmla="*/ 1 h 55"/>
                <a:gd name="T6" fmla="*/ 1 w 54"/>
                <a:gd name="T7" fmla="*/ 1 h 55"/>
                <a:gd name="T8" fmla="*/ 1 w 54"/>
                <a:gd name="T9" fmla="*/ 1 h 55"/>
                <a:gd name="T10" fmla="*/ 1 w 54"/>
                <a:gd name="T11" fmla="*/ 1 h 55"/>
                <a:gd name="T12" fmla="*/ 1 w 54"/>
                <a:gd name="T13" fmla="*/ 1 h 55"/>
                <a:gd name="T14" fmla="*/ 1 w 54"/>
                <a:gd name="T15" fmla="*/ 1 h 55"/>
                <a:gd name="T16" fmla="*/ 1 w 54"/>
                <a:gd name="T17" fmla="*/ 0 h 55"/>
                <a:gd name="T18" fmla="*/ 1 w 54"/>
                <a:gd name="T19" fmla="*/ 1 h 55"/>
                <a:gd name="T20" fmla="*/ 1 w 54"/>
                <a:gd name="T21" fmla="*/ 1 h 55"/>
                <a:gd name="T22" fmla="*/ 1 w 54"/>
                <a:gd name="T23" fmla="*/ 1 h 55"/>
                <a:gd name="T24" fmla="*/ 0 w 54"/>
                <a:gd name="T25" fmla="*/ 1 h 55"/>
                <a:gd name="T26" fmla="*/ 1 w 54"/>
                <a:gd name="T27" fmla="*/ 1 h 55"/>
                <a:gd name="T28" fmla="*/ 1 w 54"/>
                <a:gd name="T29" fmla="*/ 1 h 55"/>
                <a:gd name="T30" fmla="*/ 1 w 54"/>
                <a:gd name="T31" fmla="*/ 1 h 55"/>
                <a:gd name="T32" fmla="*/ 1 w 54"/>
                <a:gd name="T33" fmla="*/ 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55"/>
                <a:gd name="T53" fmla="*/ 54 w 5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55">
                  <a:moveTo>
                    <a:pt x="27" y="55"/>
                  </a:moveTo>
                  <a:lnTo>
                    <a:pt x="38" y="53"/>
                  </a:lnTo>
                  <a:lnTo>
                    <a:pt x="46" y="47"/>
                  </a:lnTo>
                  <a:lnTo>
                    <a:pt x="52" y="38"/>
                  </a:lnTo>
                  <a:lnTo>
                    <a:pt x="54" y="27"/>
                  </a:lnTo>
                  <a:lnTo>
                    <a:pt x="52" y="17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2" y="38"/>
                  </a:lnTo>
                  <a:lnTo>
                    <a:pt x="8" y="47"/>
                  </a:lnTo>
                  <a:lnTo>
                    <a:pt x="17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13" name="Freeform 434">
              <a:extLst>
                <a:ext uri="{FF2B5EF4-FFF2-40B4-BE49-F238E27FC236}">
                  <a16:creationId xmlns:a16="http://schemas.microsoft.com/office/drawing/2014/main" id="{4BDBADB8-C171-4F4D-8C28-78E806B3E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543"/>
              <a:ext cx="58" cy="64"/>
            </a:xfrm>
            <a:custGeom>
              <a:avLst/>
              <a:gdLst>
                <a:gd name="T0" fmla="*/ 1 w 116"/>
                <a:gd name="T1" fmla="*/ 0 h 129"/>
                <a:gd name="T2" fmla="*/ 0 w 116"/>
                <a:gd name="T3" fmla="*/ 0 h 129"/>
                <a:gd name="T4" fmla="*/ 1 w 116"/>
                <a:gd name="T5" fmla="*/ 0 h 129"/>
                <a:gd name="T6" fmla="*/ 1 w 116"/>
                <a:gd name="T7" fmla="*/ 0 h 129"/>
                <a:gd name="T8" fmla="*/ 1 w 116"/>
                <a:gd name="T9" fmla="*/ 0 h 129"/>
                <a:gd name="T10" fmla="*/ 1 w 116"/>
                <a:gd name="T11" fmla="*/ 0 h 129"/>
                <a:gd name="T12" fmla="*/ 1 w 116"/>
                <a:gd name="T13" fmla="*/ 0 h 129"/>
                <a:gd name="T14" fmla="*/ 1 w 116"/>
                <a:gd name="T15" fmla="*/ 0 h 129"/>
                <a:gd name="T16" fmla="*/ 1 w 116"/>
                <a:gd name="T17" fmla="*/ 0 h 129"/>
                <a:gd name="T18" fmla="*/ 1 w 116"/>
                <a:gd name="T19" fmla="*/ 0 h 129"/>
                <a:gd name="T20" fmla="*/ 1 w 116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129"/>
                <a:gd name="T35" fmla="*/ 116 w 116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129">
                  <a:moveTo>
                    <a:pt x="116" y="95"/>
                  </a:moveTo>
                  <a:lnTo>
                    <a:pt x="0" y="0"/>
                  </a:lnTo>
                  <a:lnTo>
                    <a:pt x="76" y="129"/>
                  </a:lnTo>
                  <a:lnTo>
                    <a:pt x="81" y="124"/>
                  </a:lnTo>
                  <a:lnTo>
                    <a:pt x="86" y="121"/>
                  </a:lnTo>
                  <a:lnTo>
                    <a:pt x="90" y="116"/>
                  </a:lnTo>
                  <a:lnTo>
                    <a:pt x="95" y="112"/>
                  </a:lnTo>
                  <a:lnTo>
                    <a:pt x="101" y="107"/>
                  </a:lnTo>
                  <a:lnTo>
                    <a:pt x="105" y="103"/>
                  </a:lnTo>
                  <a:lnTo>
                    <a:pt x="111" y="99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14" name="Freeform 435">
              <a:extLst>
                <a:ext uri="{FF2B5EF4-FFF2-40B4-BE49-F238E27FC236}">
                  <a16:creationId xmlns:a16="http://schemas.microsoft.com/office/drawing/2014/main" id="{D02BD5AE-5933-4AC8-94B8-9C7021583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501"/>
              <a:ext cx="45" cy="70"/>
            </a:xfrm>
            <a:custGeom>
              <a:avLst/>
              <a:gdLst>
                <a:gd name="T0" fmla="*/ 0 w 90"/>
                <a:gd name="T1" fmla="*/ 0 h 139"/>
                <a:gd name="T2" fmla="*/ 1 w 90"/>
                <a:gd name="T3" fmla="*/ 1 h 139"/>
                <a:gd name="T4" fmla="*/ 1 w 90"/>
                <a:gd name="T5" fmla="*/ 1 h 139"/>
                <a:gd name="T6" fmla="*/ 1 w 90"/>
                <a:gd name="T7" fmla="*/ 1 h 139"/>
                <a:gd name="T8" fmla="*/ 1 w 90"/>
                <a:gd name="T9" fmla="*/ 1 h 139"/>
                <a:gd name="T10" fmla="*/ 1 w 90"/>
                <a:gd name="T11" fmla="*/ 1 h 139"/>
                <a:gd name="T12" fmla="*/ 1 w 90"/>
                <a:gd name="T13" fmla="*/ 1 h 139"/>
                <a:gd name="T14" fmla="*/ 1 w 90"/>
                <a:gd name="T15" fmla="*/ 1 h 139"/>
                <a:gd name="T16" fmla="*/ 1 w 90"/>
                <a:gd name="T17" fmla="*/ 1 h 139"/>
                <a:gd name="T18" fmla="*/ 1 w 90"/>
                <a:gd name="T19" fmla="*/ 1 h 139"/>
                <a:gd name="T20" fmla="*/ 0 w 90"/>
                <a:gd name="T21" fmla="*/ 0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39"/>
                <a:gd name="T35" fmla="*/ 90 w 90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39">
                  <a:moveTo>
                    <a:pt x="0" y="0"/>
                  </a:moveTo>
                  <a:lnTo>
                    <a:pt x="45" y="139"/>
                  </a:lnTo>
                  <a:lnTo>
                    <a:pt x="51" y="136"/>
                  </a:lnTo>
                  <a:lnTo>
                    <a:pt x="56" y="133"/>
                  </a:lnTo>
                  <a:lnTo>
                    <a:pt x="61" y="130"/>
                  </a:lnTo>
                  <a:lnTo>
                    <a:pt x="67" y="128"/>
                  </a:lnTo>
                  <a:lnTo>
                    <a:pt x="73" y="124"/>
                  </a:lnTo>
                  <a:lnTo>
                    <a:pt x="79" y="122"/>
                  </a:lnTo>
                  <a:lnTo>
                    <a:pt x="84" y="118"/>
                  </a:lnTo>
                  <a:lnTo>
                    <a:pt x="9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15" name="Freeform 436">
              <a:extLst>
                <a:ext uri="{FF2B5EF4-FFF2-40B4-BE49-F238E27FC236}">
                  <a16:creationId xmlns:a16="http://schemas.microsoft.com/office/drawing/2014/main" id="{ECF7DA5E-C274-4E68-9A6E-9E2FFE7A1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475"/>
              <a:ext cx="29" cy="71"/>
            </a:xfrm>
            <a:custGeom>
              <a:avLst/>
              <a:gdLst>
                <a:gd name="T0" fmla="*/ 0 w 59"/>
                <a:gd name="T1" fmla="*/ 0 h 143"/>
                <a:gd name="T2" fmla="*/ 0 w 59"/>
                <a:gd name="T3" fmla="*/ 0 h 143"/>
                <a:gd name="T4" fmla="*/ 0 w 59"/>
                <a:gd name="T5" fmla="*/ 0 h 143"/>
                <a:gd name="T6" fmla="*/ 0 w 59"/>
                <a:gd name="T7" fmla="*/ 0 h 143"/>
                <a:gd name="T8" fmla="*/ 0 w 59"/>
                <a:gd name="T9" fmla="*/ 0 h 143"/>
                <a:gd name="T10" fmla="*/ 0 w 59"/>
                <a:gd name="T11" fmla="*/ 0 h 143"/>
                <a:gd name="T12" fmla="*/ 0 w 59"/>
                <a:gd name="T13" fmla="*/ 0 h 143"/>
                <a:gd name="T14" fmla="*/ 0 w 59"/>
                <a:gd name="T15" fmla="*/ 0 h 143"/>
                <a:gd name="T16" fmla="*/ 0 w 59"/>
                <a:gd name="T17" fmla="*/ 0 h 143"/>
                <a:gd name="T18" fmla="*/ 0 w 59"/>
                <a:gd name="T19" fmla="*/ 0 h 143"/>
                <a:gd name="T20" fmla="*/ 0 w 59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43"/>
                <a:gd name="T35" fmla="*/ 59 w 59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43">
                  <a:moveTo>
                    <a:pt x="0" y="0"/>
                  </a:moveTo>
                  <a:lnTo>
                    <a:pt x="11" y="143"/>
                  </a:lnTo>
                  <a:lnTo>
                    <a:pt x="17" y="141"/>
                  </a:lnTo>
                  <a:lnTo>
                    <a:pt x="23" y="139"/>
                  </a:lnTo>
                  <a:lnTo>
                    <a:pt x="29" y="138"/>
                  </a:lnTo>
                  <a:lnTo>
                    <a:pt x="35" y="136"/>
                  </a:lnTo>
                  <a:lnTo>
                    <a:pt x="41" y="135"/>
                  </a:lnTo>
                  <a:lnTo>
                    <a:pt x="48" y="132"/>
                  </a:lnTo>
                  <a:lnTo>
                    <a:pt x="53" y="131"/>
                  </a:lnTo>
                  <a:lnTo>
                    <a:pt x="59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16" name="Freeform 437">
              <a:extLst>
                <a:ext uri="{FF2B5EF4-FFF2-40B4-BE49-F238E27FC236}">
                  <a16:creationId xmlns:a16="http://schemas.microsoft.com/office/drawing/2014/main" id="{0DAA2564-E2CD-4472-9CAD-ADD0DCE39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549"/>
              <a:ext cx="59" cy="63"/>
            </a:xfrm>
            <a:custGeom>
              <a:avLst/>
              <a:gdLst>
                <a:gd name="T0" fmla="*/ 0 w 117"/>
                <a:gd name="T1" fmla="*/ 0 h 127"/>
                <a:gd name="T2" fmla="*/ 1 w 117"/>
                <a:gd name="T3" fmla="*/ 0 h 127"/>
                <a:gd name="T4" fmla="*/ 1 w 117"/>
                <a:gd name="T5" fmla="*/ 0 h 127"/>
                <a:gd name="T6" fmla="*/ 1 w 117"/>
                <a:gd name="T7" fmla="*/ 0 h 127"/>
                <a:gd name="T8" fmla="*/ 1 w 117"/>
                <a:gd name="T9" fmla="*/ 0 h 127"/>
                <a:gd name="T10" fmla="*/ 1 w 117"/>
                <a:gd name="T11" fmla="*/ 0 h 127"/>
                <a:gd name="T12" fmla="*/ 1 w 117"/>
                <a:gd name="T13" fmla="*/ 0 h 127"/>
                <a:gd name="T14" fmla="*/ 1 w 117"/>
                <a:gd name="T15" fmla="*/ 0 h 127"/>
                <a:gd name="T16" fmla="*/ 1 w 117"/>
                <a:gd name="T17" fmla="*/ 0 h 127"/>
                <a:gd name="T18" fmla="*/ 1 w 117"/>
                <a:gd name="T19" fmla="*/ 0 h 127"/>
                <a:gd name="T20" fmla="*/ 0 w 117"/>
                <a:gd name="T21" fmla="*/ 0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7"/>
                <a:gd name="T35" fmla="*/ 117 w 117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7">
                  <a:moveTo>
                    <a:pt x="0" y="92"/>
                  </a:moveTo>
                  <a:lnTo>
                    <a:pt x="117" y="0"/>
                  </a:lnTo>
                  <a:lnTo>
                    <a:pt x="39" y="127"/>
                  </a:lnTo>
                  <a:lnTo>
                    <a:pt x="34" y="122"/>
                  </a:lnTo>
                  <a:lnTo>
                    <a:pt x="30" y="118"/>
                  </a:lnTo>
                  <a:lnTo>
                    <a:pt x="25" y="114"/>
                  </a:lnTo>
                  <a:lnTo>
                    <a:pt x="19" y="110"/>
                  </a:lnTo>
                  <a:lnTo>
                    <a:pt x="15" y="105"/>
                  </a:lnTo>
                  <a:lnTo>
                    <a:pt x="10" y="101"/>
                  </a:lnTo>
                  <a:lnTo>
                    <a:pt x="4" y="97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17" name="Freeform 438">
              <a:extLst>
                <a:ext uri="{FF2B5EF4-FFF2-40B4-BE49-F238E27FC236}">
                  <a16:creationId xmlns:a16="http://schemas.microsoft.com/office/drawing/2014/main" id="{EA7DB1B0-6992-4E72-909A-EE9F87784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3505"/>
              <a:ext cx="46" cy="69"/>
            </a:xfrm>
            <a:custGeom>
              <a:avLst/>
              <a:gdLst>
                <a:gd name="T0" fmla="*/ 0 w 93"/>
                <a:gd name="T1" fmla="*/ 0 h 137"/>
                <a:gd name="T2" fmla="*/ 0 w 93"/>
                <a:gd name="T3" fmla="*/ 1 h 137"/>
                <a:gd name="T4" fmla="*/ 0 w 93"/>
                <a:gd name="T5" fmla="*/ 1 h 137"/>
                <a:gd name="T6" fmla="*/ 0 w 93"/>
                <a:gd name="T7" fmla="*/ 1 h 137"/>
                <a:gd name="T8" fmla="*/ 0 w 93"/>
                <a:gd name="T9" fmla="*/ 1 h 137"/>
                <a:gd name="T10" fmla="*/ 0 w 93"/>
                <a:gd name="T11" fmla="*/ 1 h 137"/>
                <a:gd name="T12" fmla="*/ 0 w 93"/>
                <a:gd name="T13" fmla="*/ 1 h 137"/>
                <a:gd name="T14" fmla="*/ 0 w 93"/>
                <a:gd name="T15" fmla="*/ 1 h 137"/>
                <a:gd name="T16" fmla="*/ 0 w 93"/>
                <a:gd name="T17" fmla="*/ 1 h 137"/>
                <a:gd name="T18" fmla="*/ 0 w 93"/>
                <a:gd name="T19" fmla="*/ 1 h 137"/>
                <a:gd name="T20" fmla="*/ 0 w 93"/>
                <a:gd name="T21" fmla="*/ 0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37"/>
                <a:gd name="T35" fmla="*/ 93 w 93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37">
                  <a:moveTo>
                    <a:pt x="93" y="0"/>
                  </a:moveTo>
                  <a:lnTo>
                    <a:pt x="45" y="137"/>
                  </a:lnTo>
                  <a:lnTo>
                    <a:pt x="40" y="134"/>
                  </a:lnTo>
                  <a:lnTo>
                    <a:pt x="34" y="131"/>
                  </a:lnTo>
                  <a:lnTo>
                    <a:pt x="28" y="128"/>
                  </a:lnTo>
                  <a:lnTo>
                    <a:pt x="23" y="124"/>
                  </a:lnTo>
                  <a:lnTo>
                    <a:pt x="18" y="122"/>
                  </a:lnTo>
                  <a:lnTo>
                    <a:pt x="12" y="119"/>
                  </a:lnTo>
                  <a:lnTo>
                    <a:pt x="6" y="116"/>
                  </a:lnTo>
                  <a:lnTo>
                    <a:pt x="0" y="11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18" name="Freeform 439">
              <a:extLst>
                <a:ext uri="{FF2B5EF4-FFF2-40B4-BE49-F238E27FC236}">
                  <a16:creationId xmlns:a16="http://schemas.microsoft.com/office/drawing/2014/main" id="{B5DB7BDA-4AF3-47B6-85D8-215C033C2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3477"/>
              <a:ext cx="31" cy="72"/>
            </a:xfrm>
            <a:custGeom>
              <a:avLst/>
              <a:gdLst>
                <a:gd name="T0" fmla="*/ 0 w 63"/>
                <a:gd name="T1" fmla="*/ 0 h 143"/>
                <a:gd name="T2" fmla="*/ 0 w 63"/>
                <a:gd name="T3" fmla="*/ 1 h 143"/>
                <a:gd name="T4" fmla="*/ 0 w 63"/>
                <a:gd name="T5" fmla="*/ 1 h 143"/>
                <a:gd name="T6" fmla="*/ 0 w 63"/>
                <a:gd name="T7" fmla="*/ 1 h 143"/>
                <a:gd name="T8" fmla="*/ 0 w 63"/>
                <a:gd name="T9" fmla="*/ 1 h 143"/>
                <a:gd name="T10" fmla="*/ 0 w 63"/>
                <a:gd name="T11" fmla="*/ 1 h 143"/>
                <a:gd name="T12" fmla="*/ 0 w 63"/>
                <a:gd name="T13" fmla="*/ 1 h 143"/>
                <a:gd name="T14" fmla="*/ 0 w 63"/>
                <a:gd name="T15" fmla="*/ 1 h 143"/>
                <a:gd name="T16" fmla="*/ 0 w 63"/>
                <a:gd name="T17" fmla="*/ 1 h 143"/>
                <a:gd name="T18" fmla="*/ 0 w 63"/>
                <a:gd name="T19" fmla="*/ 1 h 143"/>
                <a:gd name="T20" fmla="*/ 0 w 63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43"/>
                <a:gd name="T35" fmla="*/ 63 w 63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43">
                  <a:moveTo>
                    <a:pt x="63" y="0"/>
                  </a:moveTo>
                  <a:lnTo>
                    <a:pt x="49" y="143"/>
                  </a:lnTo>
                  <a:lnTo>
                    <a:pt x="43" y="141"/>
                  </a:lnTo>
                  <a:lnTo>
                    <a:pt x="37" y="139"/>
                  </a:lnTo>
                  <a:lnTo>
                    <a:pt x="32" y="137"/>
                  </a:lnTo>
                  <a:lnTo>
                    <a:pt x="25" y="135"/>
                  </a:lnTo>
                  <a:lnTo>
                    <a:pt x="19" y="134"/>
                  </a:lnTo>
                  <a:lnTo>
                    <a:pt x="13" y="132"/>
                  </a:lnTo>
                  <a:lnTo>
                    <a:pt x="7" y="131"/>
                  </a:lnTo>
                  <a:lnTo>
                    <a:pt x="0" y="12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19" name="Freeform 440">
              <a:extLst>
                <a:ext uri="{FF2B5EF4-FFF2-40B4-BE49-F238E27FC236}">
                  <a16:creationId xmlns:a16="http://schemas.microsoft.com/office/drawing/2014/main" id="{2B2B8BB1-97D4-4D3B-9A50-6F85934DE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464"/>
              <a:ext cx="25" cy="72"/>
            </a:xfrm>
            <a:custGeom>
              <a:avLst/>
              <a:gdLst>
                <a:gd name="T0" fmla="*/ 1 w 50"/>
                <a:gd name="T1" fmla="*/ 1 h 143"/>
                <a:gd name="T2" fmla="*/ 1 w 50"/>
                <a:gd name="T3" fmla="*/ 0 h 143"/>
                <a:gd name="T4" fmla="*/ 0 w 50"/>
                <a:gd name="T5" fmla="*/ 1 h 143"/>
                <a:gd name="T6" fmla="*/ 1 w 50"/>
                <a:gd name="T7" fmla="*/ 1 h 143"/>
                <a:gd name="T8" fmla="*/ 1 w 50"/>
                <a:gd name="T9" fmla="*/ 1 h 143"/>
                <a:gd name="T10" fmla="*/ 1 w 50"/>
                <a:gd name="T11" fmla="*/ 1 h 143"/>
                <a:gd name="T12" fmla="*/ 1 w 50"/>
                <a:gd name="T13" fmla="*/ 1 h 143"/>
                <a:gd name="T14" fmla="*/ 1 w 50"/>
                <a:gd name="T15" fmla="*/ 1 h 143"/>
                <a:gd name="T16" fmla="*/ 1 w 50"/>
                <a:gd name="T17" fmla="*/ 1 h 143"/>
                <a:gd name="T18" fmla="*/ 1 w 50"/>
                <a:gd name="T19" fmla="*/ 1 h 143"/>
                <a:gd name="T20" fmla="*/ 1 w 50"/>
                <a:gd name="T21" fmla="*/ 1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43"/>
                <a:gd name="T35" fmla="*/ 50 w 50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43">
                  <a:moveTo>
                    <a:pt x="50" y="143"/>
                  </a:moveTo>
                  <a:lnTo>
                    <a:pt x="22" y="0"/>
                  </a:lnTo>
                  <a:lnTo>
                    <a:pt x="0" y="142"/>
                  </a:lnTo>
                  <a:lnTo>
                    <a:pt x="6" y="142"/>
                  </a:lnTo>
                  <a:lnTo>
                    <a:pt x="12" y="141"/>
                  </a:lnTo>
                  <a:lnTo>
                    <a:pt x="19" y="141"/>
                  </a:lnTo>
                  <a:lnTo>
                    <a:pt x="25" y="141"/>
                  </a:lnTo>
                  <a:lnTo>
                    <a:pt x="31" y="142"/>
                  </a:lnTo>
                  <a:lnTo>
                    <a:pt x="38" y="142"/>
                  </a:lnTo>
                  <a:lnTo>
                    <a:pt x="44" y="142"/>
                  </a:lnTo>
                  <a:lnTo>
                    <a:pt x="5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0491" name="Group 455">
            <a:extLst>
              <a:ext uri="{FF2B5EF4-FFF2-40B4-BE49-F238E27FC236}">
                <a16:creationId xmlns:a16="http://schemas.microsoft.com/office/drawing/2014/main" id="{3FAF720A-A660-4768-9736-2B0C436986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7338" y="520700"/>
            <a:ext cx="368300" cy="368300"/>
            <a:chOff x="4643" y="3374"/>
            <a:chExt cx="570" cy="570"/>
          </a:xfrm>
        </p:grpSpPr>
        <p:sp>
          <p:nvSpPr>
            <p:cNvPr id="20494" name="AutoShape 456">
              <a:extLst>
                <a:ext uri="{FF2B5EF4-FFF2-40B4-BE49-F238E27FC236}">
                  <a16:creationId xmlns:a16="http://schemas.microsoft.com/office/drawing/2014/main" id="{2A2655BA-D10C-4015-BD43-A796FD9B0E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3" y="3374"/>
              <a:ext cx="570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20495" name="Freeform 457">
              <a:extLst>
                <a:ext uri="{FF2B5EF4-FFF2-40B4-BE49-F238E27FC236}">
                  <a16:creationId xmlns:a16="http://schemas.microsoft.com/office/drawing/2014/main" id="{BD063B16-5FF4-4CA1-9848-BFAC25B98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3398"/>
              <a:ext cx="530" cy="531"/>
            </a:xfrm>
            <a:custGeom>
              <a:avLst/>
              <a:gdLst>
                <a:gd name="T0" fmla="*/ 1 w 1059"/>
                <a:gd name="T1" fmla="*/ 2 h 1062"/>
                <a:gd name="T2" fmla="*/ 1 w 1059"/>
                <a:gd name="T3" fmla="*/ 2 h 1062"/>
                <a:gd name="T4" fmla="*/ 1 w 1059"/>
                <a:gd name="T5" fmla="*/ 2 h 1062"/>
                <a:gd name="T6" fmla="*/ 1 w 1059"/>
                <a:gd name="T7" fmla="*/ 2 h 1062"/>
                <a:gd name="T8" fmla="*/ 1 w 1059"/>
                <a:gd name="T9" fmla="*/ 2 h 1062"/>
                <a:gd name="T10" fmla="*/ 1 w 1059"/>
                <a:gd name="T11" fmla="*/ 1 h 1062"/>
                <a:gd name="T12" fmla="*/ 1 w 1059"/>
                <a:gd name="T13" fmla="*/ 1 h 1062"/>
                <a:gd name="T14" fmla="*/ 1 w 1059"/>
                <a:gd name="T15" fmla="*/ 1 h 1062"/>
                <a:gd name="T16" fmla="*/ 0 w 1059"/>
                <a:gd name="T17" fmla="*/ 1 h 1062"/>
                <a:gd name="T18" fmla="*/ 0 w 1059"/>
                <a:gd name="T19" fmla="*/ 1 h 1062"/>
                <a:gd name="T20" fmla="*/ 1 w 1059"/>
                <a:gd name="T21" fmla="*/ 1 h 1062"/>
                <a:gd name="T22" fmla="*/ 1 w 1059"/>
                <a:gd name="T23" fmla="*/ 1 h 1062"/>
                <a:gd name="T24" fmla="*/ 1 w 1059"/>
                <a:gd name="T25" fmla="*/ 1 h 1062"/>
                <a:gd name="T26" fmla="*/ 1 w 1059"/>
                <a:gd name="T27" fmla="*/ 1 h 1062"/>
                <a:gd name="T28" fmla="*/ 1 w 1059"/>
                <a:gd name="T29" fmla="*/ 1 h 1062"/>
                <a:gd name="T30" fmla="*/ 1 w 1059"/>
                <a:gd name="T31" fmla="*/ 1 h 1062"/>
                <a:gd name="T32" fmla="*/ 1 w 1059"/>
                <a:gd name="T33" fmla="*/ 1 h 1062"/>
                <a:gd name="T34" fmla="*/ 1 w 1059"/>
                <a:gd name="T35" fmla="*/ 0 h 1062"/>
                <a:gd name="T36" fmla="*/ 1 w 1059"/>
                <a:gd name="T37" fmla="*/ 0 h 1062"/>
                <a:gd name="T38" fmla="*/ 1 w 1059"/>
                <a:gd name="T39" fmla="*/ 1 h 1062"/>
                <a:gd name="T40" fmla="*/ 1 w 1059"/>
                <a:gd name="T41" fmla="*/ 1 h 1062"/>
                <a:gd name="T42" fmla="*/ 1 w 1059"/>
                <a:gd name="T43" fmla="*/ 1 h 1062"/>
                <a:gd name="T44" fmla="*/ 2 w 1059"/>
                <a:gd name="T45" fmla="*/ 1 h 1062"/>
                <a:gd name="T46" fmla="*/ 2 w 1059"/>
                <a:gd name="T47" fmla="*/ 1 h 1062"/>
                <a:gd name="T48" fmla="*/ 2 w 1059"/>
                <a:gd name="T49" fmla="*/ 1 h 1062"/>
                <a:gd name="T50" fmla="*/ 2 w 1059"/>
                <a:gd name="T51" fmla="*/ 1 h 1062"/>
                <a:gd name="T52" fmla="*/ 2 w 1059"/>
                <a:gd name="T53" fmla="*/ 1 h 1062"/>
                <a:gd name="T54" fmla="*/ 2 w 1059"/>
                <a:gd name="T55" fmla="*/ 1 h 1062"/>
                <a:gd name="T56" fmla="*/ 2 w 1059"/>
                <a:gd name="T57" fmla="*/ 1 h 1062"/>
                <a:gd name="T58" fmla="*/ 2 w 1059"/>
                <a:gd name="T59" fmla="*/ 1 h 1062"/>
                <a:gd name="T60" fmla="*/ 2 w 1059"/>
                <a:gd name="T61" fmla="*/ 1 h 1062"/>
                <a:gd name="T62" fmla="*/ 2 w 1059"/>
                <a:gd name="T63" fmla="*/ 2 h 1062"/>
                <a:gd name="T64" fmla="*/ 1 w 1059"/>
                <a:gd name="T65" fmla="*/ 2 h 1062"/>
                <a:gd name="T66" fmla="*/ 1 w 1059"/>
                <a:gd name="T67" fmla="*/ 2 h 1062"/>
                <a:gd name="T68" fmla="*/ 1 w 1059"/>
                <a:gd name="T69" fmla="*/ 2 h 1062"/>
                <a:gd name="T70" fmla="*/ 1 w 1059"/>
                <a:gd name="T71" fmla="*/ 2 h 1062"/>
                <a:gd name="T72" fmla="*/ 1 w 1059"/>
                <a:gd name="T73" fmla="*/ 2 h 10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9"/>
                <a:gd name="T112" fmla="*/ 0 h 1062"/>
                <a:gd name="T113" fmla="*/ 1059 w 1059"/>
                <a:gd name="T114" fmla="*/ 1062 h 10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9" h="1062">
                  <a:moveTo>
                    <a:pt x="108" y="1062"/>
                  </a:moveTo>
                  <a:lnTo>
                    <a:pt x="86" y="1060"/>
                  </a:lnTo>
                  <a:lnTo>
                    <a:pt x="66" y="1054"/>
                  </a:lnTo>
                  <a:lnTo>
                    <a:pt x="47" y="1044"/>
                  </a:lnTo>
                  <a:lnTo>
                    <a:pt x="32" y="1031"/>
                  </a:lnTo>
                  <a:lnTo>
                    <a:pt x="18" y="1015"/>
                  </a:lnTo>
                  <a:lnTo>
                    <a:pt x="8" y="996"/>
                  </a:lnTo>
                  <a:lnTo>
                    <a:pt x="2" y="977"/>
                  </a:lnTo>
                  <a:lnTo>
                    <a:pt x="0" y="955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6"/>
                  </a:lnTo>
                  <a:lnTo>
                    <a:pt x="18" y="48"/>
                  </a:lnTo>
                  <a:lnTo>
                    <a:pt x="32" y="32"/>
                  </a:lnTo>
                  <a:lnTo>
                    <a:pt x="47" y="19"/>
                  </a:lnTo>
                  <a:lnTo>
                    <a:pt x="66" y="8"/>
                  </a:lnTo>
                  <a:lnTo>
                    <a:pt x="86" y="3"/>
                  </a:lnTo>
                  <a:lnTo>
                    <a:pt x="108" y="0"/>
                  </a:lnTo>
                  <a:lnTo>
                    <a:pt x="951" y="0"/>
                  </a:lnTo>
                  <a:lnTo>
                    <a:pt x="973" y="3"/>
                  </a:lnTo>
                  <a:lnTo>
                    <a:pt x="993" y="8"/>
                  </a:lnTo>
                  <a:lnTo>
                    <a:pt x="1012" y="19"/>
                  </a:lnTo>
                  <a:lnTo>
                    <a:pt x="1028" y="32"/>
                  </a:lnTo>
                  <a:lnTo>
                    <a:pt x="1041" y="48"/>
                  </a:lnTo>
                  <a:lnTo>
                    <a:pt x="1051" y="66"/>
                  </a:lnTo>
                  <a:lnTo>
                    <a:pt x="1057" y="86"/>
                  </a:lnTo>
                  <a:lnTo>
                    <a:pt x="1059" y="108"/>
                  </a:lnTo>
                  <a:lnTo>
                    <a:pt x="1059" y="955"/>
                  </a:lnTo>
                  <a:lnTo>
                    <a:pt x="1057" y="977"/>
                  </a:lnTo>
                  <a:lnTo>
                    <a:pt x="1051" y="996"/>
                  </a:lnTo>
                  <a:lnTo>
                    <a:pt x="1041" y="1015"/>
                  </a:lnTo>
                  <a:lnTo>
                    <a:pt x="1028" y="1031"/>
                  </a:lnTo>
                  <a:lnTo>
                    <a:pt x="1012" y="1044"/>
                  </a:lnTo>
                  <a:lnTo>
                    <a:pt x="993" y="1054"/>
                  </a:lnTo>
                  <a:lnTo>
                    <a:pt x="973" y="1060"/>
                  </a:lnTo>
                  <a:lnTo>
                    <a:pt x="951" y="1062"/>
                  </a:lnTo>
                  <a:lnTo>
                    <a:pt x="108" y="10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6" name="Freeform 458">
              <a:extLst>
                <a:ext uri="{FF2B5EF4-FFF2-40B4-BE49-F238E27FC236}">
                  <a16:creationId xmlns:a16="http://schemas.microsoft.com/office/drawing/2014/main" id="{E65551A6-3409-4CD0-89E2-3F4A7E96E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3559"/>
              <a:ext cx="409" cy="252"/>
            </a:xfrm>
            <a:custGeom>
              <a:avLst/>
              <a:gdLst>
                <a:gd name="T0" fmla="*/ 1 w 817"/>
                <a:gd name="T1" fmla="*/ 0 h 505"/>
                <a:gd name="T2" fmla="*/ 1 w 817"/>
                <a:gd name="T3" fmla="*/ 0 h 505"/>
                <a:gd name="T4" fmla="*/ 1 w 817"/>
                <a:gd name="T5" fmla="*/ 0 h 505"/>
                <a:gd name="T6" fmla="*/ 1 w 817"/>
                <a:gd name="T7" fmla="*/ 0 h 505"/>
                <a:gd name="T8" fmla="*/ 1 w 817"/>
                <a:gd name="T9" fmla="*/ 0 h 505"/>
                <a:gd name="T10" fmla="*/ 1 w 817"/>
                <a:gd name="T11" fmla="*/ 0 h 505"/>
                <a:gd name="T12" fmla="*/ 1 w 817"/>
                <a:gd name="T13" fmla="*/ 0 h 505"/>
                <a:gd name="T14" fmla="*/ 1 w 817"/>
                <a:gd name="T15" fmla="*/ 0 h 505"/>
                <a:gd name="T16" fmla="*/ 1 w 817"/>
                <a:gd name="T17" fmla="*/ 0 h 505"/>
                <a:gd name="T18" fmla="*/ 1 w 817"/>
                <a:gd name="T19" fmla="*/ 0 h 505"/>
                <a:gd name="T20" fmla="*/ 1 w 817"/>
                <a:gd name="T21" fmla="*/ 0 h 505"/>
                <a:gd name="T22" fmla="*/ 1 w 817"/>
                <a:gd name="T23" fmla="*/ 0 h 505"/>
                <a:gd name="T24" fmla="*/ 1 w 817"/>
                <a:gd name="T25" fmla="*/ 0 h 505"/>
                <a:gd name="T26" fmla="*/ 1 w 817"/>
                <a:gd name="T27" fmla="*/ 0 h 505"/>
                <a:gd name="T28" fmla="*/ 1 w 817"/>
                <a:gd name="T29" fmla="*/ 0 h 505"/>
                <a:gd name="T30" fmla="*/ 1 w 817"/>
                <a:gd name="T31" fmla="*/ 0 h 505"/>
                <a:gd name="T32" fmla="*/ 1 w 817"/>
                <a:gd name="T33" fmla="*/ 0 h 505"/>
                <a:gd name="T34" fmla="*/ 1 w 817"/>
                <a:gd name="T35" fmla="*/ 0 h 505"/>
                <a:gd name="T36" fmla="*/ 0 w 817"/>
                <a:gd name="T37" fmla="*/ 0 h 505"/>
                <a:gd name="T38" fmla="*/ 1 w 817"/>
                <a:gd name="T39" fmla="*/ 0 h 505"/>
                <a:gd name="T40" fmla="*/ 1 w 817"/>
                <a:gd name="T41" fmla="*/ 0 h 505"/>
                <a:gd name="T42" fmla="*/ 1 w 817"/>
                <a:gd name="T43" fmla="*/ 0 h 505"/>
                <a:gd name="T44" fmla="*/ 1 w 817"/>
                <a:gd name="T45" fmla="*/ 0 h 505"/>
                <a:gd name="T46" fmla="*/ 1 w 817"/>
                <a:gd name="T47" fmla="*/ 0 h 505"/>
                <a:gd name="T48" fmla="*/ 1 w 817"/>
                <a:gd name="T49" fmla="*/ 0 h 505"/>
                <a:gd name="T50" fmla="*/ 1 w 817"/>
                <a:gd name="T51" fmla="*/ 0 h 505"/>
                <a:gd name="T52" fmla="*/ 1 w 817"/>
                <a:gd name="T53" fmla="*/ 0 h 505"/>
                <a:gd name="T54" fmla="*/ 1 w 817"/>
                <a:gd name="T55" fmla="*/ 0 h 505"/>
                <a:gd name="T56" fmla="*/ 1 w 817"/>
                <a:gd name="T57" fmla="*/ 0 h 505"/>
                <a:gd name="T58" fmla="*/ 1 w 817"/>
                <a:gd name="T59" fmla="*/ 0 h 505"/>
                <a:gd name="T60" fmla="*/ 1 w 817"/>
                <a:gd name="T61" fmla="*/ 0 h 505"/>
                <a:gd name="T62" fmla="*/ 1 w 817"/>
                <a:gd name="T63" fmla="*/ 0 h 505"/>
                <a:gd name="T64" fmla="*/ 1 w 817"/>
                <a:gd name="T65" fmla="*/ 0 h 505"/>
                <a:gd name="T66" fmla="*/ 1 w 817"/>
                <a:gd name="T67" fmla="*/ 0 h 505"/>
                <a:gd name="T68" fmla="*/ 1 w 817"/>
                <a:gd name="T69" fmla="*/ 0 h 505"/>
                <a:gd name="T70" fmla="*/ 1 w 817"/>
                <a:gd name="T71" fmla="*/ 0 h 505"/>
                <a:gd name="T72" fmla="*/ 1 w 817"/>
                <a:gd name="T73" fmla="*/ 0 h 505"/>
                <a:gd name="T74" fmla="*/ 1 w 817"/>
                <a:gd name="T75" fmla="*/ 0 h 5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7"/>
                <a:gd name="T115" fmla="*/ 0 h 505"/>
                <a:gd name="T116" fmla="*/ 817 w 817"/>
                <a:gd name="T117" fmla="*/ 505 h 5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7" h="505">
                  <a:moveTo>
                    <a:pt x="802" y="218"/>
                  </a:moveTo>
                  <a:lnTo>
                    <a:pt x="790" y="198"/>
                  </a:lnTo>
                  <a:lnTo>
                    <a:pt x="776" y="179"/>
                  </a:lnTo>
                  <a:lnTo>
                    <a:pt x="758" y="159"/>
                  </a:lnTo>
                  <a:lnTo>
                    <a:pt x="741" y="139"/>
                  </a:lnTo>
                  <a:lnTo>
                    <a:pt x="720" y="121"/>
                  </a:lnTo>
                  <a:lnTo>
                    <a:pt x="698" y="103"/>
                  </a:lnTo>
                  <a:lnTo>
                    <a:pt x="675" y="85"/>
                  </a:lnTo>
                  <a:lnTo>
                    <a:pt x="651" y="69"/>
                  </a:lnTo>
                  <a:lnTo>
                    <a:pt x="625" y="54"/>
                  </a:lnTo>
                  <a:lnTo>
                    <a:pt x="597" y="42"/>
                  </a:lnTo>
                  <a:lnTo>
                    <a:pt x="568" y="30"/>
                  </a:lnTo>
                  <a:lnTo>
                    <a:pt x="538" y="20"/>
                  </a:lnTo>
                  <a:lnTo>
                    <a:pt x="508" y="12"/>
                  </a:lnTo>
                  <a:lnTo>
                    <a:pt x="476" y="5"/>
                  </a:lnTo>
                  <a:lnTo>
                    <a:pt x="443" y="1"/>
                  </a:lnTo>
                  <a:lnTo>
                    <a:pt x="409" y="0"/>
                  </a:lnTo>
                  <a:lnTo>
                    <a:pt x="376" y="1"/>
                  </a:lnTo>
                  <a:lnTo>
                    <a:pt x="342" y="5"/>
                  </a:lnTo>
                  <a:lnTo>
                    <a:pt x="310" y="12"/>
                  </a:lnTo>
                  <a:lnTo>
                    <a:pt x="279" y="20"/>
                  </a:lnTo>
                  <a:lnTo>
                    <a:pt x="249" y="30"/>
                  </a:lnTo>
                  <a:lnTo>
                    <a:pt x="220" y="42"/>
                  </a:lnTo>
                  <a:lnTo>
                    <a:pt x="192" y="54"/>
                  </a:lnTo>
                  <a:lnTo>
                    <a:pt x="166" y="69"/>
                  </a:lnTo>
                  <a:lnTo>
                    <a:pt x="142" y="85"/>
                  </a:lnTo>
                  <a:lnTo>
                    <a:pt x="117" y="103"/>
                  </a:lnTo>
                  <a:lnTo>
                    <a:pt x="96" y="121"/>
                  </a:lnTo>
                  <a:lnTo>
                    <a:pt x="76" y="139"/>
                  </a:lnTo>
                  <a:lnTo>
                    <a:pt x="58" y="159"/>
                  </a:lnTo>
                  <a:lnTo>
                    <a:pt x="41" y="179"/>
                  </a:lnTo>
                  <a:lnTo>
                    <a:pt x="26" y="198"/>
                  </a:lnTo>
                  <a:lnTo>
                    <a:pt x="14" y="218"/>
                  </a:lnTo>
                  <a:lnTo>
                    <a:pt x="9" y="225"/>
                  </a:lnTo>
                  <a:lnTo>
                    <a:pt x="6" y="232"/>
                  </a:lnTo>
                  <a:lnTo>
                    <a:pt x="2" y="239"/>
                  </a:lnTo>
                  <a:lnTo>
                    <a:pt x="1" y="244"/>
                  </a:lnTo>
                  <a:lnTo>
                    <a:pt x="0" y="247"/>
                  </a:lnTo>
                  <a:lnTo>
                    <a:pt x="14" y="273"/>
                  </a:lnTo>
                  <a:lnTo>
                    <a:pt x="26" y="294"/>
                  </a:lnTo>
                  <a:lnTo>
                    <a:pt x="41" y="315"/>
                  </a:lnTo>
                  <a:lnTo>
                    <a:pt x="59" y="335"/>
                  </a:lnTo>
                  <a:lnTo>
                    <a:pt x="77" y="356"/>
                  </a:lnTo>
                  <a:lnTo>
                    <a:pt x="98" y="376"/>
                  </a:lnTo>
                  <a:lnTo>
                    <a:pt x="120" y="395"/>
                  </a:lnTo>
                  <a:lnTo>
                    <a:pt x="144" y="414"/>
                  </a:lnTo>
                  <a:lnTo>
                    <a:pt x="168" y="430"/>
                  </a:lnTo>
                  <a:lnTo>
                    <a:pt x="195" y="446"/>
                  </a:lnTo>
                  <a:lnTo>
                    <a:pt x="222" y="461"/>
                  </a:lnTo>
                  <a:lnTo>
                    <a:pt x="251" y="474"/>
                  </a:lnTo>
                  <a:lnTo>
                    <a:pt x="281" y="484"/>
                  </a:lnTo>
                  <a:lnTo>
                    <a:pt x="312" y="493"/>
                  </a:lnTo>
                  <a:lnTo>
                    <a:pt x="343" y="499"/>
                  </a:lnTo>
                  <a:lnTo>
                    <a:pt x="376" y="504"/>
                  </a:lnTo>
                  <a:lnTo>
                    <a:pt x="409" y="505"/>
                  </a:lnTo>
                  <a:lnTo>
                    <a:pt x="443" y="504"/>
                  </a:lnTo>
                  <a:lnTo>
                    <a:pt x="475" y="499"/>
                  </a:lnTo>
                  <a:lnTo>
                    <a:pt x="506" y="493"/>
                  </a:lnTo>
                  <a:lnTo>
                    <a:pt x="536" y="484"/>
                  </a:lnTo>
                  <a:lnTo>
                    <a:pt x="566" y="474"/>
                  </a:lnTo>
                  <a:lnTo>
                    <a:pt x="595" y="461"/>
                  </a:lnTo>
                  <a:lnTo>
                    <a:pt x="622" y="446"/>
                  </a:lnTo>
                  <a:lnTo>
                    <a:pt x="648" y="430"/>
                  </a:lnTo>
                  <a:lnTo>
                    <a:pt x="673" y="414"/>
                  </a:lnTo>
                  <a:lnTo>
                    <a:pt x="696" y="395"/>
                  </a:lnTo>
                  <a:lnTo>
                    <a:pt x="718" y="376"/>
                  </a:lnTo>
                  <a:lnTo>
                    <a:pt x="739" y="356"/>
                  </a:lnTo>
                  <a:lnTo>
                    <a:pt x="757" y="335"/>
                  </a:lnTo>
                  <a:lnTo>
                    <a:pt x="775" y="315"/>
                  </a:lnTo>
                  <a:lnTo>
                    <a:pt x="790" y="294"/>
                  </a:lnTo>
                  <a:lnTo>
                    <a:pt x="802" y="273"/>
                  </a:lnTo>
                  <a:lnTo>
                    <a:pt x="810" y="259"/>
                  </a:lnTo>
                  <a:lnTo>
                    <a:pt x="815" y="251"/>
                  </a:lnTo>
                  <a:lnTo>
                    <a:pt x="816" y="248"/>
                  </a:lnTo>
                  <a:lnTo>
                    <a:pt x="816" y="247"/>
                  </a:lnTo>
                  <a:lnTo>
                    <a:pt x="817" y="244"/>
                  </a:lnTo>
                  <a:lnTo>
                    <a:pt x="802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7" name="Freeform 459">
              <a:extLst>
                <a:ext uri="{FF2B5EF4-FFF2-40B4-BE49-F238E27FC236}">
                  <a16:creationId xmlns:a16="http://schemas.microsoft.com/office/drawing/2014/main" id="{D75353E4-034D-414A-AE20-617E29219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3587"/>
              <a:ext cx="347" cy="197"/>
            </a:xfrm>
            <a:custGeom>
              <a:avLst/>
              <a:gdLst>
                <a:gd name="T0" fmla="*/ 0 w 695"/>
                <a:gd name="T1" fmla="*/ 0 h 396"/>
                <a:gd name="T2" fmla="*/ 0 w 695"/>
                <a:gd name="T3" fmla="*/ 0 h 396"/>
                <a:gd name="T4" fmla="*/ 0 w 695"/>
                <a:gd name="T5" fmla="*/ 0 h 396"/>
                <a:gd name="T6" fmla="*/ 0 w 695"/>
                <a:gd name="T7" fmla="*/ 0 h 396"/>
                <a:gd name="T8" fmla="*/ 0 w 695"/>
                <a:gd name="T9" fmla="*/ 0 h 396"/>
                <a:gd name="T10" fmla="*/ 0 w 695"/>
                <a:gd name="T11" fmla="*/ 0 h 396"/>
                <a:gd name="T12" fmla="*/ 0 w 695"/>
                <a:gd name="T13" fmla="*/ 0 h 396"/>
                <a:gd name="T14" fmla="*/ 0 w 695"/>
                <a:gd name="T15" fmla="*/ 0 h 396"/>
                <a:gd name="T16" fmla="*/ 0 w 695"/>
                <a:gd name="T17" fmla="*/ 0 h 396"/>
                <a:gd name="T18" fmla="*/ 0 w 695"/>
                <a:gd name="T19" fmla="*/ 0 h 396"/>
                <a:gd name="T20" fmla="*/ 0 w 695"/>
                <a:gd name="T21" fmla="*/ 0 h 396"/>
                <a:gd name="T22" fmla="*/ 0 w 695"/>
                <a:gd name="T23" fmla="*/ 0 h 396"/>
                <a:gd name="T24" fmla="*/ 0 w 695"/>
                <a:gd name="T25" fmla="*/ 0 h 396"/>
                <a:gd name="T26" fmla="*/ 0 w 695"/>
                <a:gd name="T27" fmla="*/ 0 h 396"/>
                <a:gd name="T28" fmla="*/ 0 w 695"/>
                <a:gd name="T29" fmla="*/ 0 h 396"/>
                <a:gd name="T30" fmla="*/ 0 w 695"/>
                <a:gd name="T31" fmla="*/ 0 h 396"/>
                <a:gd name="T32" fmla="*/ 0 w 695"/>
                <a:gd name="T33" fmla="*/ 0 h 396"/>
                <a:gd name="T34" fmla="*/ 0 w 695"/>
                <a:gd name="T35" fmla="*/ 0 h 396"/>
                <a:gd name="T36" fmla="*/ 0 w 695"/>
                <a:gd name="T37" fmla="*/ 0 h 396"/>
                <a:gd name="T38" fmla="*/ 0 w 695"/>
                <a:gd name="T39" fmla="*/ 0 h 396"/>
                <a:gd name="T40" fmla="*/ 0 w 695"/>
                <a:gd name="T41" fmla="*/ 0 h 396"/>
                <a:gd name="T42" fmla="*/ 0 w 695"/>
                <a:gd name="T43" fmla="*/ 0 h 396"/>
                <a:gd name="T44" fmla="*/ 0 w 695"/>
                <a:gd name="T45" fmla="*/ 0 h 396"/>
                <a:gd name="T46" fmla="*/ 0 w 695"/>
                <a:gd name="T47" fmla="*/ 0 h 396"/>
                <a:gd name="T48" fmla="*/ 0 w 695"/>
                <a:gd name="T49" fmla="*/ 0 h 396"/>
                <a:gd name="T50" fmla="*/ 0 w 695"/>
                <a:gd name="T51" fmla="*/ 0 h 396"/>
                <a:gd name="T52" fmla="*/ 0 w 695"/>
                <a:gd name="T53" fmla="*/ 0 h 396"/>
                <a:gd name="T54" fmla="*/ 0 w 695"/>
                <a:gd name="T55" fmla="*/ 0 h 396"/>
                <a:gd name="T56" fmla="*/ 0 w 695"/>
                <a:gd name="T57" fmla="*/ 0 h 396"/>
                <a:gd name="T58" fmla="*/ 0 w 695"/>
                <a:gd name="T59" fmla="*/ 0 h 396"/>
                <a:gd name="T60" fmla="*/ 0 w 695"/>
                <a:gd name="T61" fmla="*/ 0 h 396"/>
                <a:gd name="T62" fmla="*/ 0 w 695"/>
                <a:gd name="T63" fmla="*/ 0 h 3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5"/>
                <a:gd name="T97" fmla="*/ 0 h 396"/>
                <a:gd name="T98" fmla="*/ 695 w 695"/>
                <a:gd name="T99" fmla="*/ 396 h 3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5" h="396">
                  <a:moveTo>
                    <a:pt x="348" y="396"/>
                  </a:moveTo>
                  <a:lnTo>
                    <a:pt x="320" y="395"/>
                  </a:lnTo>
                  <a:lnTo>
                    <a:pt x="293" y="391"/>
                  </a:lnTo>
                  <a:lnTo>
                    <a:pt x="265" y="385"/>
                  </a:lnTo>
                  <a:lnTo>
                    <a:pt x="239" y="378"/>
                  </a:lnTo>
                  <a:lnTo>
                    <a:pt x="212" y="368"/>
                  </a:lnTo>
                  <a:lnTo>
                    <a:pt x="187" y="358"/>
                  </a:lnTo>
                  <a:lnTo>
                    <a:pt x="163" y="345"/>
                  </a:lnTo>
                  <a:lnTo>
                    <a:pt x="139" y="331"/>
                  </a:lnTo>
                  <a:lnTo>
                    <a:pt x="118" y="316"/>
                  </a:lnTo>
                  <a:lnTo>
                    <a:pt x="96" y="300"/>
                  </a:lnTo>
                  <a:lnTo>
                    <a:pt x="76" y="283"/>
                  </a:lnTo>
                  <a:lnTo>
                    <a:pt x="58" y="265"/>
                  </a:lnTo>
                  <a:lnTo>
                    <a:pt x="42" y="247"/>
                  </a:lnTo>
                  <a:lnTo>
                    <a:pt x="25" y="229"/>
                  </a:lnTo>
                  <a:lnTo>
                    <a:pt x="12" y="210"/>
                  </a:lnTo>
                  <a:lnTo>
                    <a:pt x="0" y="191"/>
                  </a:lnTo>
                  <a:lnTo>
                    <a:pt x="12" y="172"/>
                  </a:lnTo>
                  <a:lnTo>
                    <a:pt x="24" y="155"/>
                  </a:lnTo>
                  <a:lnTo>
                    <a:pt x="39" y="138"/>
                  </a:lnTo>
                  <a:lnTo>
                    <a:pt x="56" y="120"/>
                  </a:lnTo>
                  <a:lnTo>
                    <a:pt x="74" y="104"/>
                  </a:lnTo>
                  <a:lnTo>
                    <a:pt x="93" y="88"/>
                  </a:lnTo>
                  <a:lnTo>
                    <a:pt x="114" y="73"/>
                  </a:lnTo>
                  <a:lnTo>
                    <a:pt x="136" y="59"/>
                  </a:lnTo>
                  <a:lnTo>
                    <a:pt x="159" y="46"/>
                  </a:lnTo>
                  <a:lnTo>
                    <a:pt x="183" y="35"/>
                  </a:lnTo>
                  <a:lnTo>
                    <a:pt x="209" y="25"/>
                  </a:lnTo>
                  <a:lnTo>
                    <a:pt x="235" y="16"/>
                  </a:lnTo>
                  <a:lnTo>
                    <a:pt x="262" y="10"/>
                  </a:lnTo>
                  <a:lnTo>
                    <a:pt x="290" y="5"/>
                  </a:lnTo>
                  <a:lnTo>
                    <a:pt x="319" y="1"/>
                  </a:lnTo>
                  <a:lnTo>
                    <a:pt x="348" y="0"/>
                  </a:lnTo>
                  <a:lnTo>
                    <a:pt x="377" y="1"/>
                  </a:lnTo>
                  <a:lnTo>
                    <a:pt x="406" y="5"/>
                  </a:lnTo>
                  <a:lnTo>
                    <a:pt x="433" y="10"/>
                  </a:lnTo>
                  <a:lnTo>
                    <a:pt x="460" y="16"/>
                  </a:lnTo>
                  <a:lnTo>
                    <a:pt x="486" y="25"/>
                  </a:lnTo>
                  <a:lnTo>
                    <a:pt x="512" y="35"/>
                  </a:lnTo>
                  <a:lnTo>
                    <a:pt x="536" y="46"/>
                  </a:lnTo>
                  <a:lnTo>
                    <a:pt x="559" y="59"/>
                  </a:lnTo>
                  <a:lnTo>
                    <a:pt x="581" y="73"/>
                  </a:lnTo>
                  <a:lnTo>
                    <a:pt x="602" y="88"/>
                  </a:lnTo>
                  <a:lnTo>
                    <a:pt x="621" y="104"/>
                  </a:lnTo>
                  <a:lnTo>
                    <a:pt x="639" y="120"/>
                  </a:lnTo>
                  <a:lnTo>
                    <a:pt x="656" y="138"/>
                  </a:lnTo>
                  <a:lnTo>
                    <a:pt x="671" y="155"/>
                  </a:lnTo>
                  <a:lnTo>
                    <a:pt x="684" y="172"/>
                  </a:lnTo>
                  <a:lnTo>
                    <a:pt x="695" y="191"/>
                  </a:lnTo>
                  <a:lnTo>
                    <a:pt x="684" y="210"/>
                  </a:lnTo>
                  <a:lnTo>
                    <a:pt x="670" y="229"/>
                  </a:lnTo>
                  <a:lnTo>
                    <a:pt x="654" y="247"/>
                  </a:lnTo>
                  <a:lnTo>
                    <a:pt x="637" y="265"/>
                  </a:lnTo>
                  <a:lnTo>
                    <a:pt x="619" y="283"/>
                  </a:lnTo>
                  <a:lnTo>
                    <a:pt x="599" y="300"/>
                  </a:lnTo>
                  <a:lnTo>
                    <a:pt x="578" y="316"/>
                  </a:lnTo>
                  <a:lnTo>
                    <a:pt x="556" y="331"/>
                  </a:lnTo>
                  <a:lnTo>
                    <a:pt x="533" y="345"/>
                  </a:lnTo>
                  <a:lnTo>
                    <a:pt x="508" y="358"/>
                  </a:lnTo>
                  <a:lnTo>
                    <a:pt x="483" y="368"/>
                  </a:lnTo>
                  <a:lnTo>
                    <a:pt x="458" y="378"/>
                  </a:lnTo>
                  <a:lnTo>
                    <a:pt x="431" y="385"/>
                  </a:lnTo>
                  <a:lnTo>
                    <a:pt x="403" y="391"/>
                  </a:lnTo>
                  <a:lnTo>
                    <a:pt x="376" y="395"/>
                  </a:lnTo>
                  <a:lnTo>
                    <a:pt x="348" y="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8" name="Freeform 460">
              <a:extLst>
                <a:ext uri="{FF2B5EF4-FFF2-40B4-BE49-F238E27FC236}">
                  <a16:creationId xmlns:a16="http://schemas.microsoft.com/office/drawing/2014/main" id="{774C788A-1D2E-4232-93F5-7DD46516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3602"/>
              <a:ext cx="167" cy="167"/>
            </a:xfrm>
            <a:custGeom>
              <a:avLst/>
              <a:gdLst>
                <a:gd name="T0" fmla="*/ 0 w 335"/>
                <a:gd name="T1" fmla="*/ 0 h 336"/>
                <a:gd name="T2" fmla="*/ 0 w 335"/>
                <a:gd name="T3" fmla="*/ 0 h 336"/>
                <a:gd name="T4" fmla="*/ 0 w 335"/>
                <a:gd name="T5" fmla="*/ 0 h 336"/>
                <a:gd name="T6" fmla="*/ 0 w 335"/>
                <a:gd name="T7" fmla="*/ 0 h 336"/>
                <a:gd name="T8" fmla="*/ 0 w 335"/>
                <a:gd name="T9" fmla="*/ 0 h 336"/>
                <a:gd name="T10" fmla="*/ 0 w 335"/>
                <a:gd name="T11" fmla="*/ 0 h 336"/>
                <a:gd name="T12" fmla="*/ 0 w 335"/>
                <a:gd name="T13" fmla="*/ 0 h 336"/>
                <a:gd name="T14" fmla="*/ 0 w 335"/>
                <a:gd name="T15" fmla="*/ 0 h 336"/>
                <a:gd name="T16" fmla="*/ 0 w 335"/>
                <a:gd name="T17" fmla="*/ 0 h 336"/>
                <a:gd name="T18" fmla="*/ 0 w 335"/>
                <a:gd name="T19" fmla="*/ 0 h 336"/>
                <a:gd name="T20" fmla="*/ 0 w 335"/>
                <a:gd name="T21" fmla="*/ 0 h 336"/>
                <a:gd name="T22" fmla="*/ 0 w 335"/>
                <a:gd name="T23" fmla="*/ 0 h 336"/>
                <a:gd name="T24" fmla="*/ 0 w 335"/>
                <a:gd name="T25" fmla="*/ 0 h 336"/>
                <a:gd name="T26" fmla="*/ 0 w 335"/>
                <a:gd name="T27" fmla="*/ 0 h 336"/>
                <a:gd name="T28" fmla="*/ 0 w 335"/>
                <a:gd name="T29" fmla="*/ 0 h 336"/>
                <a:gd name="T30" fmla="*/ 0 w 335"/>
                <a:gd name="T31" fmla="*/ 0 h 336"/>
                <a:gd name="T32" fmla="*/ 0 w 335"/>
                <a:gd name="T33" fmla="*/ 0 h 336"/>
                <a:gd name="T34" fmla="*/ 0 w 335"/>
                <a:gd name="T35" fmla="*/ 0 h 336"/>
                <a:gd name="T36" fmla="*/ 0 w 335"/>
                <a:gd name="T37" fmla="*/ 0 h 336"/>
                <a:gd name="T38" fmla="*/ 0 w 335"/>
                <a:gd name="T39" fmla="*/ 0 h 336"/>
                <a:gd name="T40" fmla="*/ 0 w 335"/>
                <a:gd name="T41" fmla="*/ 0 h 336"/>
                <a:gd name="T42" fmla="*/ 0 w 335"/>
                <a:gd name="T43" fmla="*/ 0 h 336"/>
                <a:gd name="T44" fmla="*/ 0 w 335"/>
                <a:gd name="T45" fmla="*/ 0 h 336"/>
                <a:gd name="T46" fmla="*/ 0 w 335"/>
                <a:gd name="T47" fmla="*/ 0 h 336"/>
                <a:gd name="T48" fmla="*/ 0 w 335"/>
                <a:gd name="T49" fmla="*/ 0 h 336"/>
                <a:gd name="T50" fmla="*/ 0 w 335"/>
                <a:gd name="T51" fmla="*/ 0 h 336"/>
                <a:gd name="T52" fmla="*/ 0 w 335"/>
                <a:gd name="T53" fmla="*/ 0 h 336"/>
                <a:gd name="T54" fmla="*/ 0 w 335"/>
                <a:gd name="T55" fmla="*/ 0 h 336"/>
                <a:gd name="T56" fmla="*/ 0 w 335"/>
                <a:gd name="T57" fmla="*/ 0 h 336"/>
                <a:gd name="T58" fmla="*/ 0 w 335"/>
                <a:gd name="T59" fmla="*/ 0 h 336"/>
                <a:gd name="T60" fmla="*/ 0 w 335"/>
                <a:gd name="T61" fmla="*/ 0 h 336"/>
                <a:gd name="T62" fmla="*/ 0 w 335"/>
                <a:gd name="T63" fmla="*/ 0 h 336"/>
                <a:gd name="T64" fmla="*/ 0 w 335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5"/>
                <a:gd name="T100" fmla="*/ 0 h 336"/>
                <a:gd name="T101" fmla="*/ 335 w 335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5" h="336">
                  <a:moveTo>
                    <a:pt x="168" y="336"/>
                  </a:moveTo>
                  <a:lnTo>
                    <a:pt x="202" y="332"/>
                  </a:lnTo>
                  <a:lnTo>
                    <a:pt x="233" y="323"/>
                  </a:lnTo>
                  <a:lnTo>
                    <a:pt x="262" y="307"/>
                  </a:lnTo>
                  <a:lnTo>
                    <a:pt x="286" y="286"/>
                  </a:lnTo>
                  <a:lnTo>
                    <a:pt x="307" y="262"/>
                  </a:lnTo>
                  <a:lnTo>
                    <a:pt x="322" y="233"/>
                  </a:lnTo>
                  <a:lnTo>
                    <a:pt x="332" y="202"/>
                  </a:lnTo>
                  <a:lnTo>
                    <a:pt x="335" y="169"/>
                  </a:lnTo>
                  <a:lnTo>
                    <a:pt x="332" y="134"/>
                  </a:lnTo>
                  <a:lnTo>
                    <a:pt x="322" y="103"/>
                  </a:lnTo>
                  <a:lnTo>
                    <a:pt x="307" y="74"/>
                  </a:lnTo>
                  <a:lnTo>
                    <a:pt x="286" y="50"/>
                  </a:lnTo>
                  <a:lnTo>
                    <a:pt x="262" y="29"/>
                  </a:lnTo>
                  <a:lnTo>
                    <a:pt x="233" y="13"/>
                  </a:lnTo>
                  <a:lnTo>
                    <a:pt x="202" y="4"/>
                  </a:lnTo>
                  <a:lnTo>
                    <a:pt x="168" y="0"/>
                  </a:lnTo>
                  <a:lnTo>
                    <a:pt x="134" y="4"/>
                  </a:lnTo>
                  <a:lnTo>
                    <a:pt x="103" y="13"/>
                  </a:lnTo>
                  <a:lnTo>
                    <a:pt x="74" y="29"/>
                  </a:lnTo>
                  <a:lnTo>
                    <a:pt x="50" y="50"/>
                  </a:lnTo>
                  <a:lnTo>
                    <a:pt x="29" y="74"/>
                  </a:lnTo>
                  <a:lnTo>
                    <a:pt x="13" y="103"/>
                  </a:lnTo>
                  <a:lnTo>
                    <a:pt x="4" y="134"/>
                  </a:lnTo>
                  <a:lnTo>
                    <a:pt x="0" y="169"/>
                  </a:lnTo>
                  <a:lnTo>
                    <a:pt x="4" y="202"/>
                  </a:lnTo>
                  <a:lnTo>
                    <a:pt x="13" y="233"/>
                  </a:lnTo>
                  <a:lnTo>
                    <a:pt x="29" y="262"/>
                  </a:lnTo>
                  <a:lnTo>
                    <a:pt x="50" y="286"/>
                  </a:lnTo>
                  <a:lnTo>
                    <a:pt x="74" y="307"/>
                  </a:lnTo>
                  <a:lnTo>
                    <a:pt x="103" y="323"/>
                  </a:lnTo>
                  <a:lnTo>
                    <a:pt x="134" y="332"/>
                  </a:lnTo>
                  <a:lnTo>
                    <a:pt x="168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9" name="Freeform 461">
              <a:extLst>
                <a:ext uri="{FF2B5EF4-FFF2-40B4-BE49-F238E27FC236}">
                  <a16:creationId xmlns:a16="http://schemas.microsoft.com/office/drawing/2014/main" id="{84D7E405-3610-4ECA-A152-D8D38A2C9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3652"/>
              <a:ext cx="27" cy="28"/>
            </a:xfrm>
            <a:custGeom>
              <a:avLst/>
              <a:gdLst>
                <a:gd name="T0" fmla="*/ 1 w 54"/>
                <a:gd name="T1" fmla="*/ 1 h 55"/>
                <a:gd name="T2" fmla="*/ 1 w 54"/>
                <a:gd name="T3" fmla="*/ 1 h 55"/>
                <a:gd name="T4" fmla="*/ 1 w 54"/>
                <a:gd name="T5" fmla="*/ 1 h 55"/>
                <a:gd name="T6" fmla="*/ 1 w 54"/>
                <a:gd name="T7" fmla="*/ 1 h 55"/>
                <a:gd name="T8" fmla="*/ 1 w 54"/>
                <a:gd name="T9" fmla="*/ 1 h 55"/>
                <a:gd name="T10" fmla="*/ 1 w 54"/>
                <a:gd name="T11" fmla="*/ 1 h 55"/>
                <a:gd name="T12" fmla="*/ 1 w 54"/>
                <a:gd name="T13" fmla="*/ 1 h 55"/>
                <a:gd name="T14" fmla="*/ 1 w 54"/>
                <a:gd name="T15" fmla="*/ 1 h 55"/>
                <a:gd name="T16" fmla="*/ 1 w 54"/>
                <a:gd name="T17" fmla="*/ 0 h 55"/>
                <a:gd name="T18" fmla="*/ 1 w 54"/>
                <a:gd name="T19" fmla="*/ 1 h 55"/>
                <a:gd name="T20" fmla="*/ 1 w 54"/>
                <a:gd name="T21" fmla="*/ 1 h 55"/>
                <a:gd name="T22" fmla="*/ 1 w 54"/>
                <a:gd name="T23" fmla="*/ 1 h 55"/>
                <a:gd name="T24" fmla="*/ 0 w 54"/>
                <a:gd name="T25" fmla="*/ 1 h 55"/>
                <a:gd name="T26" fmla="*/ 1 w 54"/>
                <a:gd name="T27" fmla="*/ 1 h 55"/>
                <a:gd name="T28" fmla="*/ 1 w 54"/>
                <a:gd name="T29" fmla="*/ 1 h 55"/>
                <a:gd name="T30" fmla="*/ 1 w 54"/>
                <a:gd name="T31" fmla="*/ 1 h 55"/>
                <a:gd name="T32" fmla="*/ 1 w 54"/>
                <a:gd name="T33" fmla="*/ 1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55"/>
                <a:gd name="T53" fmla="*/ 54 w 5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55">
                  <a:moveTo>
                    <a:pt x="27" y="55"/>
                  </a:moveTo>
                  <a:lnTo>
                    <a:pt x="38" y="53"/>
                  </a:lnTo>
                  <a:lnTo>
                    <a:pt x="46" y="47"/>
                  </a:lnTo>
                  <a:lnTo>
                    <a:pt x="52" y="38"/>
                  </a:lnTo>
                  <a:lnTo>
                    <a:pt x="54" y="27"/>
                  </a:lnTo>
                  <a:lnTo>
                    <a:pt x="52" y="17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2" y="38"/>
                  </a:lnTo>
                  <a:lnTo>
                    <a:pt x="8" y="47"/>
                  </a:lnTo>
                  <a:lnTo>
                    <a:pt x="17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0" name="Freeform 462">
              <a:extLst>
                <a:ext uri="{FF2B5EF4-FFF2-40B4-BE49-F238E27FC236}">
                  <a16:creationId xmlns:a16="http://schemas.microsoft.com/office/drawing/2014/main" id="{969DD8F7-E4F7-4449-BC40-53C1B0F17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543"/>
              <a:ext cx="58" cy="64"/>
            </a:xfrm>
            <a:custGeom>
              <a:avLst/>
              <a:gdLst>
                <a:gd name="T0" fmla="*/ 1 w 116"/>
                <a:gd name="T1" fmla="*/ 0 h 129"/>
                <a:gd name="T2" fmla="*/ 0 w 116"/>
                <a:gd name="T3" fmla="*/ 0 h 129"/>
                <a:gd name="T4" fmla="*/ 1 w 116"/>
                <a:gd name="T5" fmla="*/ 0 h 129"/>
                <a:gd name="T6" fmla="*/ 1 w 116"/>
                <a:gd name="T7" fmla="*/ 0 h 129"/>
                <a:gd name="T8" fmla="*/ 1 w 116"/>
                <a:gd name="T9" fmla="*/ 0 h 129"/>
                <a:gd name="T10" fmla="*/ 1 w 116"/>
                <a:gd name="T11" fmla="*/ 0 h 129"/>
                <a:gd name="T12" fmla="*/ 1 w 116"/>
                <a:gd name="T13" fmla="*/ 0 h 129"/>
                <a:gd name="T14" fmla="*/ 1 w 116"/>
                <a:gd name="T15" fmla="*/ 0 h 129"/>
                <a:gd name="T16" fmla="*/ 1 w 116"/>
                <a:gd name="T17" fmla="*/ 0 h 129"/>
                <a:gd name="T18" fmla="*/ 1 w 116"/>
                <a:gd name="T19" fmla="*/ 0 h 129"/>
                <a:gd name="T20" fmla="*/ 1 w 116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129"/>
                <a:gd name="T35" fmla="*/ 116 w 116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129">
                  <a:moveTo>
                    <a:pt x="116" y="95"/>
                  </a:moveTo>
                  <a:lnTo>
                    <a:pt x="0" y="0"/>
                  </a:lnTo>
                  <a:lnTo>
                    <a:pt x="76" y="129"/>
                  </a:lnTo>
                  <a:lnTo>
                    <a:pt x="81" y="124"/>
                  </a:lnTo>
                  <a:lnTo>
                    <a:pt x="86" y="121"/>
                  </a:lnTo>
                  <a:lnTo>
                    <a:pt x="90" y="116"/>
                  </a:lnTo>
                  <a:lnTo>
                    <a:pt x="95" y="112"/>
                  </a:lnTo>
                  <a:lnTo>
                    <a:pt x="101" y="107"/>
                  </a:lnTo>
                  <a:lnTo>
                    <a:pt x="105" y="103"/>
                  </a:lnTo>
                  <a:lnTo>
                    <a:pt x="111" y="99"/>
                  </a:lnTo>
                  <a:lnTo>
                    <a:pt x="116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1" name="Freeform 463">
              <a:extLst>
                <a:ext uri="{FF2B5EF4-FFF2-40B4-BE49-F238E27FC236}">
                  <a16:creationId xmlns:a16="http://schemas.microsoft.com/office/drawing/2014/main" id="{413DF5B6-4986-42E0-8033-59F456C5E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501"/>
              <a:ext cx="45" cy="70"/>
            </a:xfrm>
            <a:custGeom>
              <a:avLst/>
              <a:gdLst>
                <a:gd name="T0" fmla="*/ 0 w 90"/>
                <a:gd name="T1" fmla="*/ 0 h 139"/>
                <a:gd name="T2" fmla="*/ 1 w 90"/>
                <a:gd name="T3" fmla="*/ 1 h 139"/>
                <a:gd name="T4" fmla="*/ 1 w 90"/>
                <a:gd name="T5" fmla="*/ 1 h 139"/>
                <a:gd name="T6" fmla="*/ 1 w 90"/>
                <a:gd name="T7" fmla="*/ 1 h 139"/>
                <a:gd name="T8" fmla="*/ 1 w 90"/>
                <a:gd name="T9" fmla="*/ 1 h 139"/>
                <a:gd name="T10" fmla="*/ 1 w 90"/>
                <a:gd name="T11" fmla="*/ 1 h 139"/>
                <a:gd name="T12" fmla="*/ 1 w 90"/>
                <a:gd name="T13" fmla="*/ 1 h 139"/>
                <a:gd name="T14" fmla="*/ 1 w 90"/>
                <a:gd name="T15" fmla="*/ 1 h 139"/>
                <a:gd name="T16" fmla="*/ 1 w 90"/>
                <a:gd name="T17" fmla="*/ 1 h 139"/>
                <a:gd name="T18" fmla="*/ 1 w 90"/>
                <a:gd name="T19" fmla="*/ 1 h 139"/>
                <a:gd name="T20" fmla="*/ 0 w 90"/>
                <a:gd name="T21" fmla="*/ 0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39"/>
                <a:gd name="T35" fmla="*/ 90 w 90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39">
                  <a:moveTo>
                    <a:pt x="0" y="0"/>
                  </a:moveTo>
                  <a:lnTo>
                    <a:pt x="45" y="139"/>
                  </a:lnTo>
                  <a:lnTo>
                    <a:pt x="51" y="136"/>
                  </a:lnTo>
                  <a:lnTo>
                    <a:pt x="56" y="133"/>
                  </a:lnTo>
                  <a:lnTo>
                    <a:pt x="61" y="130"/>
                  </a:lnTo>
                  <a:lnTo>
                    <a:pt x="67" y="128"/>
                  </a:lnTo>
                  <a:lnTo>
                    <a:pt x="73" y="124"/>
                  </a:lnTo>
                  <a:lnTo>
                    <a:pt x="79" y="122"/>
                  </a:lnTo>
                  <a:lnTo>
                    <a:pt x="84" y="118"/>
                  </a:lnTo>
                  <a:lnTo>
                    <a:pt x="9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2" name="Freeform 464">
              <a:extLst>
                <a:ext uri="{FF2B5EF4-FFF2-40B4-BE49-F238E27FC236}">
                  <a16:creationId xmlns:a16="http://schemas.microsoft.com/office/drawing/2014/main" id="{C932D8D2-0676-4100-9C63-627D43BAB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475"/>
              <a:ext cx="29" cy="71"/>
            </a:xfrm>
            <a:custGeom>
              <a:avLst/>
              <a:gdLst>
                <a:gd name="T0" fmla="*/ 0 w 59"/>
                <a:gd name="T1" fmla="*/ 0 h 143"/>
                <a:gd name="T2" fmla="*/ 0 w 59"/>
                <a:gd name="T3" fmla="*/ 0 h 143"/>
                <a:gd name="T4" fmla="*/ 0 w 59"/>
                <a:gd name="T5" fmla="*/ 0 h 143"/>
                <a:gd name="T6" fmla="*/ 0 w 59"/>
                <a:gd name="T7" fmla="*/ 0 h 143"/>
                <a:gd name="T8" fmla="*/ 0 w 59"/>
                <a:gd name="T9" fmla="*/ 0 h 143"/>
                <a:gd name="T10" fmla="*/ 0 w 59"/>
                <a:gd name="T11" fmla="*/ 0 h 143"/>
                <a:gd name="T12" fmla="*/ 0 w 59"/>
                <a:gd name="T13" fmla="*/ 0 h 143"/>
                <a:gd name="T14" fmla="*/ 0 w 59"/>
                <a:gd name="T15" fmla="*/ 0 h 143"/>
                <a:gd name="T16" fmla="*/ 0 w 59"/>
                <a:gd name="T17" fmla="*/ 0 h 143"/>
                <a:gd name="T18" fmla="*/ 0 w 59"/>
                <a:gd name="T19" fmla="*/ 0 h 143"/>
                <a:gd name="T20" fmla="*/ 0 w 59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43"/>
                <a:gd name="T35" fmla="*/ 59 w 59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43">
                  <a:moveTo>
                    <a:pt x="0" y="0"/>
                  </a:moveTo>
                  <a:lnTo>
                    <a:pt x="11" y="143"/>
                  </a:lnTo>
                  <a:lnTo>
                    <a:pt x="17" y="141"/>
                  </a:lnTo>
                  <a:lnTo>
                    <a:pt x="23" y="139"/>
                  </a:lnTo>
                  <a:lnTo>
                    <a:pt x="29" y="138"/>
                  </a:lnTo>
                  <a:lnTo>
                    <a:pt x="35" y="136"/>
                  </a:lnTo>
                  <a:lnTo>
                    <a:pt x="41" y="135"/>
                  </a:lnTo>
                  <a:lnTo>
                    <a:pt x="48" y="132"/>
                  </a:lnTo>
                  <a:lnTo>
                    <a:pt x="53" y="131"/>
                  </a:lnTo>
                  <a:lnTo>
                    <a:pt x="59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3" name="Freeform 465">
              <a:extLst>
                <a:ext uri="{FF2B5EF4-FFF2-40B4-BE49-F238E27FC236}">
                  <a16:creationId xmlns:a16="http://schemas.microsoft.com/office/drawing/2014/main" id="{82E39B2A-F423-483B-8EDE-E7837B7F8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3549"/>
              <a:ext cx="59" cy="63"/>
            </a:xfrm>
            <a:custGeom>
              <a:avLst/>
              <a:gdLst>
                <a:gd name="T0" fmla="*/ 0 w 117"/>
                <a:gd name="T1" fmla="*/ 0 h 127"/>
                <a:gd name="T2" fmla="*/ 1 w 117"/>
                <a:gd name="T3" fmla="*/ 0 h 127"/>
                <a:gd name="T4" fmla="*/ 1 w 117"/>
                <a:gd name="T5" fmla="*/ 0 h 127"/>
                <a:gd name="T6" fmla="*/ 1 w 117"/>
                <a:gd name="T7" fmla="*/ 0 h 127"/>
                <a:gd name="T8" fmla="*/ 1 w 117"/>
                <a:gd name="T9" fmla="*/ 0 h 127"/>
                <a:gd name="T10" fmla="*/ 1 w 117"/>
                <a:gd name="T11" fmla="*/ 0 h 127"/>
                <a:gd name="T12" fmla="*/ 1 w 117"/>
                <a:gd name="T13" fmla="*/ 0 h 127"/>
                <a:gd name="T14" fmla="*/ 1 w 117"/>
                <a:gd name="T15" fmla="*/ 0 h 127"/>
                <a:gd name="T16" fmla="*/ 1 w 117"/>
                <a:gd name="T17" fmla="*/ 0 h 127"/>
                <a:gd name="T18" fmla="*/ 1 w 117"/>
                <a:gd name="T19" fmla="*/ 0 h 127"/>
                <a:gd name="T20" fmla="*/ 0 w 117"/>
                <a:gd name="T21" fmla="*/ 0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127"/>
                <a:gd name="T35" fmla="*/ 117 w 117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127">
                  <a:moveTo>
                    <a:pt x="0" y="92"/>
                  </a:moveTo>
                  <a:lnTo>
                    <a:pt x="117" y="0"/>
                  </a:lnTo>
                  <a:lnTo>
                    <a:pt x="39" y="127"/>
                  </a:lnTo>
                  <a:lnTo>
                    <a:pt x="34" y="122"/>
                  </a:lnTo>
                  <a:lnTo>
                    <a:pt x="30" y="118"/>
                  </a:lnTo>
                  <a:lnTo>
                    <a:pt x="25" y="114"/>
                  </a:lnTo>
                  <a:lnTo>
                    <a:pt x="19" y="110"/>
                  </a:lnTo>
                  <a:lnTo>
                    <a:pt x="15" y="105"/>
                  </a:lnTo>
                  <a:lnTo>
                    <a:pt x="10" y="101"/>
                  </a:lnTo>
                  <a:lnTo>
                    <a:pt x="4" y="97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4" name="Freeform 466">
              <a:extLst>
                <a:ext uri="{FF2B5EF4-FFF2-40B4-BE49-F238E27FC236}">
                  <a16:creationId xmlns:a16="http://schemas.microsoft.com/office/drawing/2014/main" id="{E6D73442-E9D7-40E5-9B72-A0662DEEE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3505"/>
              <a:ext cx="46" cy="69"/>
            </a:xfrm>
            <a:custGeom>
              <a:avLst/>
              <a:gdLst>
                <a:gd name="T0" fmla="*/ 0 w 93"/>
                <a:gd name="T1" fmla="*/ 0 h 137"/>
                <a:gd name="T2" fmla="*/ 0 w 93"/>
                <a:gd name="T3" fmla="*/ 1 h 137"/>
                <a:gd name="T4" fmla="*/ 0 w 93"/>
                <a:gd name="T5" fmla="*/ 1 h 137"/>
                <a:gd name="T6" fmla="*/ 0 w 93"/>
                <a:gd name="T7" fmla="*/ 1 h 137"/>
                <a:gd name="T8" fmla="*/ 0 w 93"/>
                <a:gd name="T9" fmla="*/ 1 h 137"/>
                <a:gd name="T10" fmla="*/ 0 w 93"/>
                <a:gd name="T11" fmla="*/ 1 h 137"/>
                <a:gd name="T12" fmla="*/ 0 w 93"/>
                <a:gd name="T13" fmla="*/ 1 h 137"/>
                <a:gd name="T14" fmla="*/ 0 w 93"/>
                <a:gd name="T15" fmla="*/ 1 h 137"/>
                <a:gd name="T16" fmla="*/ 0 w 93"/>
                <a:gd name="T17" fmla="*/ 1 h 137"/>
                <a:gd name="T18" fmla="*/ 0 w 93"/>
                <a:gd name="T19" fmla="*/ 1 h 137"/>
                <a:gd name="T20" fmla="*/ 0 w 93"/>
                <a:gd name="T21" fmla="*/ 0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137"/>
                <a:gd name="T35" fmla="*/ 93 w 93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137">
                  <a:moveTo>
                    <a:pt x="93" y="0"/>
                  </a:moveTo>
                  <a:lnTo>
                    <a:pt x="45" y="137"/>
                  </a:lnTo>
                  <a:lnTo>
                    <a:pt x="40" y="134"/>
                  </a:lnTo>
                  <a:lnTo>
                    <a:pt x="34" y="131"/>
                  </a:lnTo>
                  <a:lnTo>
                    <a:pt x="28" y="128"/>
                  </a:lnTo>
                  <a:lnTo>
                    <a:pt x="23" y="124"/>
                  </a:lnTo>
                  <a:lnTo>
                    <a:pt x="18" y="122"/>
                  </a:lnTo>
                  <a:lnTo>
                    <a:pt x="12" y="119"/>
                  </a:lnTo>
                  <a:lnTo>
                    <a:pt x="6" y="116"/>
                  </a:lnTo>
                  <a:lnTo>
                    <a:pt x="0" y="11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5" name="Freeform 467">
              <a:extLst>
                <a:ext uri="{FF2B5EF4-FFF2-40B4-BE49-F238E27FC236}">
                  <a16:creationId xmlns:a16="http://schemas.microsoft.com/office/drawing/2014/main" id="{057EB345-ED7A-4F9A-AB34-2C54DC1F9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3477"/>
              <a:ext cx="31" cy="72"/>
            </a:xfrm>
            <a:custGeom>
              <a:avLst/>
              <a:gdLst>
                <a:gd name="T0" fmla="*/ 0 w 63"/>
                <a:gd name="T1" fmla="*/ 0 h 143"/>
                <a:gd name="T2" fmla="*/ 0 w 63"/>
                <a:gd name="T3" fmla="*/ 1 h 143"/>
                <a:gd name="T4" fmla="*/ 0 w 63"/>
                <a:gd name="T5" fmla="*/ 1 h 143"/>
                <a:gd name="T6" fmla="*/ 0 w 63"/>
                <a:gd name="T7" fmla="*/ 1 h 143"/>
                <a:gd name="T8" fmla="*/ 0 w 63"/>
                <a:gd name="T9" fmla="*/ 1 h 143"/>
                <a:gd name="T10" fmla="*/ 0 w 63"/>
                <a:gd name="T11" fmla="*/ 1 h 143"/>
                <a:gd name="T12" fmla="*/ 0 w 63"/>
                <a:gd name="T13" fmla="*/ 1 h 143"/>
                <a:gd name="T14" fmla="*/ 0 w 63"/>
                <a:gd name="T15" fmla="*/ 1 h 143"/>
                <a:gd name="T16" fmla="*/ 0 w 63"/>
                <a:gd name="T17" fmla="*/ 1 h 143"/>
                <a:gd name="T18" fmla="*/ 0 w 63"/>
                <a:gd name="T19" fmla="*/ 1 h 143"/>
                <a:gd name="T20" fmla="*/ 0 w 63"/>
                <a:gd name="T21" fmla="*/ 0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43"/>
                <a:gd name="T35" fmla="*/ 63 w 63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43">
                  <a:moveTo>
                    <a:pt x="63" y="0"/>
                  </a:moveTo>
                  <a:lnTo>
                    <a:pt x="49" y="143"/>
                  </a:lnTo>
                  <a:lnTo>
                    <a:pt x="43" y="141"/>
                  </a:lnTo>
                  <a:lnTo>
                    <a:pt x="37" y="139"/>
                  </a:lnTo>
                  <a:lnTo>
                    <a:pt x="32" y="137"/>
                  </a:lnTo>
                  <a:lnTo>
                    <a:pt x="25" y="135"/>
                  </a:lnTo>
                  <a:lnTo>
                    <a:pt x="19" y="134"/>
                  </a:lnTo>
                  <a:lnTo>
                    <a:pt x="13" y="132"/>
                  </a:lnTo>
                  <a:lnTo>
                    <a:pt x="7" y="131"/>
                  </a:lnTo>
                  <a:lnTo>
                    <a:pt x="0" y="12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6" name="Freeform 468">
              <a:extLst>
                <a:ext uri="{FF2B5EF4-FFF2-40B4-BE49-F238E27FC236}">
                  <a16:creationId xmlns:a16="http://schemas.microsoft.com/office/drawing/2014/main" id="{1FCB0178-6CD3-4A57-9EC8-BC3DD9A14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464"/>
              <a:ext cx="25" cy="72"/>
            </a:xfrm>
            <a:custGeom>
              <a:avLst/>
              <a:gdLst>
                <a:gd name="T0" fmla="*/ 1 w 50"/>
                <a:gd name="T1" fmla="*/ 1 h 143"/>
                <a:gd name="T2" fmla="*/ 1 w 50"/>
                <a:gd name="T3" fmla="*/ 0 h 143"/>
                <a:gd name="T4" fmla="*/ 0 w 50"/>
                <a:gd name="T5" fmla="*/ 1 h 143"/>
                <a:gd name="T6" fmla="*/ 1 w 50"/>
                <a:gd name="T7" fmla="*/ 1 h 143"/>
                <a:gd name="T8" fmla="*/ 1 w 50"/>
                <a:gd name="T9" fmla="*/ 1 h 143"/>
                <a:gd name="T10" fmla="*/ 1 w 50"/>
                <a:gd name="T11" fmla="*/ 1 h 143"/>
                <a:gd name="T12" fmla="*/ 1 w 50"/>
                <a:gd name="T13" fmla="*/ 1 h 143"/>
                <a:gd name="T14" fmla="*/ 1 w 50"/>
                <a:gd name="T15" fmla="*/ 1 h 143"/>
                <a:gd name="T16" fmla="*/ 1 w 50"/>
                <a:gd name="T17" fmla="*/ 1 h 143"/>
                <a:gd name="T18" fmla="*/ 1 w 50"/>
                <a:gd name="T19" fmla="*/ 1 h 143"/>
                <a:gd name="T20" fmla="*/ 1 w 50"/>
                <a:gd name="T21" fmla="*/ 1 h 1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43"/>
                <a:gd name="T35" fmla="*/ 50 w 50"/>
                <a:gd name="T36" fmla="*/ 143 h 1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43">
                  <a:moveTo>
                    <a:pt x="50" y="143"/>
                  </a:moveTo>
                  <a:lnTo>
                    <a:pt x="22" y="0"/>
                  </a:lnTo>
                  <a:lnTo>
                    <a:pt x="0" y="142"/>
                  </a:lnTo>
                  <a:lnTo>
                    <a:pt x="6" y="142"/>
                  </a:lnTo>
                  <a:lnTo>
                    <a:pt x="12" y="141"/>
                  </a:lnTo>
                  <a:lnTo>
                    <a:pt x="19" y="141"/>
                  </a:lnTo>
                  <a:lnTo>
                    <a:pt x="25" y="141"/>
                  </a:lnTo>
                  <a:lnTo>
                    <a:pt x="31" y="142"/>
                  </a:lnTo>
                  <a:lnTo>
                    <a:pt x="38" y="142"/>
                  </a:lnTo>
                  <a:lnTo>
                    <a:pt x="44" y="142"/>
                  </a:lnTo>
                  <a:lnTo>
                    <a:pt x="5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20492" name="圖片 2">
            <a:extLst>
              <a:ext uri="{FF2B5EF4-FFF2-40B4-BE49-F238E27FC236}">
                <a16:creationId xmlns:a16="http://schemas.microsoft.com/office/drawing/2014/main" id="{64C43EEF-1EC8-4DB5-98DD-E9A584252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425700"/>
            <a:ext cx="428148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 Box 3">
            <a:extLst>
              <a:ext uri="{FF2B5EF4-FFF2-40B4-BE49-F238E27FC236}">
                <a16:creationId xmlns:a16="http://schemas.microsoft.com/office/drawing/2014/main" id="{401A61CC-EB1C-4823-93CA-F2911E3F5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>
            <a:extLst>
              <a:ext uri="{FF2B5EF4-FFF2-40B4-BE49-F238E27FC236}">
                <a16:creationId xmlns:a16="http://schemas.microsoft.com/office/drawing/2014/main" id="{EFF015A0-87FA-46D3-A0C5-CF8B04E00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8125" y="64770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975C145-3A95-40D4-B2F1-A3144E39A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 dirty="0">
                <a:latin typeface="文鼎超黑" pitchFamily="49" charset="-120"/>
                <a:ea typeface="文鼎超黑" pitchFamily="49" charset="-120"/>
              </a:rPr>
              <a:t>一、認識眼睛</a:t>
            </a:r>
            <a:endParaRPr lang="en-US" altLang="ko-KR" sz="4000" b="0" u="sng" dirty="0">
              <a:latin typeface="文鼎超黑" pitchFamily="49" charset="-120"/>
              <a:ea typeface="文鼎超黑" pitchFamily="49" charset="-120"/>
            </a:endParaRPr>
          </a:p>
        </p:txBody>
      </p:sp>
      <p:sp>
        <p:nvSpPr>
          <p:cNvPr id="5124" name="矩形 6">
            <a:extLst>
              <a:ext uri="{FF2B5EF4-FFF2-40B4-BE49-F238E27FC236}">
                <a16:creationId xmlns:a16="http://schemas.microsoft.com/office/drawing/2014/main" id="{6C2FE29B-FCA2-48BA-BB76-E59E343A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1054100"/>
            <a:ext cx="74104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500" dirty="0">
                <a:solidFill>
                  <a:srgbClr val="FF00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眼睛是靈魂之窗，體積雖小但構造精巧機能獨特。</a:t>
            </a:r>
            <a:r>
              <a:rPr lang="zh-TW" altLang="en-US" sz="2000" b="0" dirty="0">
                <a:solidFill>
                  <a:srgbClr val="FF66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大約只有</a:t>
            </a:r>
            <a:r>
              <a:rPr lang="en-US" altLang="zh-TW" sz="2000" b="0" dirty="0">
                <a:solidFill>
                  <a:srgbClr val="FF66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1/6</a:t>
            </a:r>
            <a:r>
              <a:rPr lang="zh-TW" altLang="en-US" sz="2000" b="0" dirty="0">
                <a:solidFill>
                  <a:srgbClr val="FF66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的眼球表面是可以被看到的。其餘的眼球則被眼瞼、眼球外部肌肉、脂肪襯裡和眼眶周圍的強韌骨骼遮蓋起來。</a:t>
            </a:r>
            <a:endParaRPr lang="zh-TW" altLang="en-US" sz="2000" dirty="0">
              <a:solidFill>
                <a:srgbClr val="FF0000"/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</p:txBody>
      </p:sp>
      <p:pic>
        <p:nvPicPr>
          <p:cNvPr id="5125" name="Picture 1041" descr="C:\WINDOWS\Desktop\視力保健\eye1.jpg">
            <a:extLst>
              <a:ext uri="{FF2B5EF4-FFF2-40B4-BE49-F238E27FC236}">
                <a16:creationId xmlns:a16="http://schemas.microsoft.com/office/drawing/2014/main" id="{9DA78778-0E1D-4077-AD81-4B898536F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601913"/>
            <a:ext cx="6708775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矩形 14">
            <a:extLst>
              <a:ext uri="{FF2B5EF4-FFF2-40B4-BE49-F238E27FC236}">
                <a16:creationId xmlns:a16="http://schemas.microsoft.com/office/drawing/2014/main" id="{A95D9154-7493-4824-8974-2F6ADAB1F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2657475"/>
            <a:ext cx="120015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127" name="文字方塊 13">
            <a:extLst>
              <a:ext uri="{FF2B5EF4-FFF2-40B4-BE49-F238E27FC236}">
                <a16:creationId xmlns:a16="http://schemas.microsoft.com/office/drawing/2014/main" id="{E9800B25-6584-4ED2-81DE-A84FAFDED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228850"/>
            <a:ext cx="2343150" cy="8001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 u="sng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眼瞼</a:t>
            </a:r>
            <a:endParaRPr lang="en-US" altLang="zh-TW" sz="1800" u="sng">
              <a:solidFill>
                <a:srgbClr val="3333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由皮膚覆蓋的組織，將眼淚散佈於眼球以避免乾燥。</a:t>
            </a:r>
          </a:p>
        </p:txBody>
      </p:sp>
      <p:sp>
        <p:nvSpPr>
          <p:cNvPr id="5128" name="矩形 17">
            <a:extLst>
              <a:ext uri="{FF2B5EF4-FFF2-40B4-BE49-F238E27FC236}">
                <a16:creationId xmlns:a16="http://schemas.microsoft.com/office/drawing/2014/main" id="{C5BFFD3F-4C93-4FCC-ADAC-6E488319D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3124200"/>
            <a:ext cx="2114550" cy="152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129" name="文字方塊 18">
            <a:extLst>
              <a:ext uri="{FF2B5EF4-FFF2-40B4-BE49-F238E27FC236}">
                <a16:creationId xmlns:a16="http://schemas.microsoft.com/office/drawing/2014/main" id="{BF565D60-8BC9-4C1C-ABD3-6FD91C463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2438400"/>
            <a:ext cx="2171700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 u="sng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脂肪</a:t>
            </a:r>
            <a:endParaRPr lang="en-US" altLang="zh-TW" sz="1800" u="sng">
              <a:solidFill>
                <a:srgbClr val="3333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海綿狀軟墊，保護眼睛。</a:t>
            </a:r>
          </a:p>
        </p:txBody>
      </p:sp>
      <p:sp>
        <p:nvSpPr>
          <p:cNvPr id="5130" name="矩形 21">
            <a:extLst>
              <a:ext uri="{FF2B5EF4-FFF2-40B4-BE49-F238E27FC236}">
                <a16:creationId xmlns:a16="http://schemas.microsoft.com/office/drawing/2014/main" id="{8C922AD9-04AB-423B-9569-232D84193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4295775"/>
            <a:ext cx="1362075" cy="1333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131" name="文字方塊 20">
            <a:extLst>
              <a:ext uri="{FF2B5EF4-FFF2-40B4-BE49-F238E27FC236}">
                <a16:creationId xmlns:a16="http://schemas.microsoft.com/office/drawing/2014/main" id="{0E992F06-A76C-4205-BE86-1676C49A2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24525"/>
            <a:ext cx="1962150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 u="sng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環狀肌肉</a:t>
            </a:r>
            <a:endParaRPr lang="en-US" altLang="zh-TW" sz="1800" u="sng">
              <a:solidFill>
                <a:srgbClr val="3333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控制眼睛關閉或眨眼。</a:t>
            </a:r>
          </a:p>
        </p:txBody>
      </p:sp>
      <p:sp>
        <p:nvSpPr>
          <p:cNvPr id="5132" name="文字方塊 15">
            <a:extLst>
              <a:ext uri="{FF2B5EF4-FFF2-40B4-BE49-F238E27FC236}">
                <a16:creationId xmlns:a16="http://schemas.microsoft.com/office/drawing/2014/main" id="{ED7C97F0-739B-4F8D-8304-BE281557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305175"/>
            <a:ext cx="207645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 u="sng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瞳孔</a:t>
            </a:r>
            <a:endParaRPr lang="en-US" altLang="zh-TW" sz="1800" u="sng">
              <a:solidFill>
                <a:srgbClr val="3333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虹膜中心有一圓孔，稱為瞳孔。會隨光線強弱放大或縮小。</a:t>
            </a:r>
          </a:p>
        </p:txBody>
      </p:sp>
      <p:cxnSp>
        <p:nvCxnSpPr>
          <p:cNvPr id="5133" name="直線接點 23">
            <a:extLst>
              <a:ext uri="{FF2B5EF4-FFF2-40B4-BE49-F238E27FC236}">
                <a16:creationId xmlns:a16="http://schemas.microsoft.com/office/drawing/2014/main" id="{7A47FE0A-8279-462D-804E-87A95283F0E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524125" y="3324225"/>
            <a:ext cx="733425" cy="142875"/>
          </a:xfrm>
          <a:prstGeom prst="line">
            <a:avLst/>
          </a:prstGeom>
          <a:noFill/>
          <a:ln w="38100" algn="ctr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4" name="矩形 24">
            <a:extLst>
              <a:ext uri="{FF2B5EF4-FFF2-40B4-BE49-F238E27FC236}">
                <a16:creationId xmlns:a16="http://schemas.microsoft.com/office/drawing/2014/main" id="{52C1F8CA-5B99-4E66-9E05-D216AC3CA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5267325"/>
            <a:ext cx="1200150" cy="3333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cxnSp>
        <p:nvCxnSpPr>
          <p:cNvPr id="5135" name="直線接點 25">
            <a:extLst>
              <a:ext uri="{FF2B5EF4-FFF2-40B4-BE49-F238E27FC236}">
                <a16:creationId xmlns:a16="http://schemas.microsoft.com/office/drawing/2014/main" id="{20705965-686D-4B20-B4B2-3164EAAF558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900737" y="5357813"/>
            <a:ext cx="581025" cy="419100"/>
          </a:xfrm>
          <a:prstGeom prst="line">
            <a:avLst/>
          </a:prstGeom>
          <a:noFill/>
          <a:ln w="38100" algn="ctr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6" name="矩形 27">
            <a:extLst>
              <a:ext uri="{FF2B5EF4-FFF2-40B4-BE49-F238E27FC236}">
                <a16:creationId xmlns:a16="http://schemas.microsoft.com/office/drawing/2014/main" id="{0F543DAE-4772-4543-BAEF-4A522659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305175"/>
            <a:ext cx="1200150" cy="3333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cxnSp>
        <p:nvCxnSpPr>
          <p:cNvPr id="5137" name="直線接點 28">
            <a:extLst>
              <a:ext uri="{FF2B5EF4-FFF2-40B4-BE49-F238E27FC236}">
                <a16:creationId xmlns:a16="http://schemas.microsoft.com/office/drawing/2014/main" id="{81DD739A-9406-406C-BEE6-834825D8548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86450" y="3143250"/>
            <a:ext cx="581025" cy="333375"/>
          </a:xfrm>
          <a:prstGeom prst="line">
            <a:avLst/>
          </a:prstGeom>
          <a:noFill/>
          <a:ln w="38100" algn="ctr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8" name="矩形 30">
            <a:extLst>
              <a:ext uri="{FF2B5EF4-FFF2-40B4-BE49-F238E27FC236}">
                <a16:creationId xmlns:a16="http://schemas.microsoft.com/office/drawing/2014/main" id="{ABCF05EB-5B0E-4C46-B1DC-CFE59DE6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200525"/>
            <a:ext cx="1200150" cy="3333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cxnSp>
        <p:nvCxnSpPr>
          <p:cNvPr id="5139" name="直線接點 31">
            <a:extLst>
              <a:ext uri="{FF2B5EF4-FFF2-40B4-BE49-F238E27FC236}">
                <a16:creationId xmlns:a16="http://schemas.microsoft.com/office/drawing/2014/main" id="{813653F5-0616-43F8-8533-7E264F487EB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95975" y="3943350"/>
            <a:ext cx="581025" cy="333375"/>
          </a:xfrm>
          <a:prstGeom prst="line">
            <a:avLst/>
          </a:prstGeom>
          <a:noFill/>
          <a:ln w="38100" algn="ctr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0" name="文字方塊 19">
            <a:extLst>
              <a:ext uri="{FF2B5EF4-FFF2-40B4-BE49-F238E27FC236}">
                <a16:creationId xmlns:a16="http://schemas.microsoft.com/office/drawing/2014/main" id="{88375475-D647-4BB0-BA45-4CC9111B0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3524250"/>
            <a:ext cx="1685925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 u="sng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眼眶</a:t>
            </a:r>
            <a:endParaRPr lang="en-US" altLang="zh-TW" sz="1800" u="sng">
              <a:solidFill>
                <a:srgbClr val="3333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眼窩周圍的骨骼。</a:t>
            </a:r>
          </a:p>
        </p:txBody>
      </p:sp>
      <p:sp>
        <p:nvSpPr>
          <p:cNvPr id="5141" name="文字方塊 16">
            <a:extLst>
              <a:ext uri="{FF2B5EF4-FFF2-40B4-BE49-F238E27FC236}">
                <a16:creationId xmlns:a16="http://schemas.microsoft.com/office/drawing/2014/main" id="{92D0C5C1-B5E9-4C8E-82AD-1C7720F25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4486275"/>
            <a:ext cx="2514600" cy="8001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 u="sng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鞏膜</a:t>
            </a:r>
            <a:endParaRPr lang="en-US" altLang="zh-TW" sz="1800" u="sng">
              <a:solidFill>
                <a:srgbClr val="3333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即眼白，結合眼壓以維持眼球的形狀並形成眼睛的外牆。</a:t>
            </a:r>
          </a:p>
        </p:txBody>
      </p:sp>
      <p:sp>
        <p:nvSpPr>
          <p:cNvPr id="5142" name="文字方塊 32">
            <a:extLst>
              <a:ext uri="{FF2B5EF4-FFF2-40B4-BE49-F238E27FC236}">
                <a16:creationId xmlns:a16="http://schemas.microsoft.com/office/drawing/2014/main" id="{D7813C0C-A62C-4C93-A076-63173F27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5562600"/>
            <a:ext cx="2371725" cy="8001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 u="sng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角膜</a:t>
            </a:r>
            <a:endParaRPr lang="en-US" altLang="zh-TW" sz="1800" u="sng">
              <a:solidFill>
                <a:srgbClr val="3333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b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把光線折射送進瞳孔，乃是光線進入眼球之起點。</a:t>
            </a:r>
          </a:p>
        </p:txBody>
      </p:sp>
      <p:sp>
        <p:nvSpPr>
          <p:cNvPr id="5143" name="文字方塊 33">
            <a:extLst>
              <a:ext uri="{FF2B5EF4-FFF2-40B4-BE49-F238E27FC236}">
                <a16:creationId xmlns:a16="http://schemas.microsoft.com/office/drawing/2014/main" id="{35971D54-8853-43B0-8897-0458D7DDF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629150"/>
            <a:ext cx="2371725" cy="800100"/>
          </a:xfrm>
          <a:prstGeom prst="rect">
            <a:avLst/>
          </a:prstGeom>
          <a:solidFill>
            <a:schemeClr val="bg1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 u="sng">
                <a:solidFill>
                  <a:srgbClr val="3333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虹膜</a:t>
            </a:r>
            <a:endParaRPr lang="en-US" altLang="zh-TW" sz="1800" u="sng">
              <a:solidFill>
                <a:srgbClr val="3333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決定眼珠看起來是黑色、褐色或藍色。</a:t>
            </a:r>
          </a:p>
        </p:txBody>
      </p:sp>
      <p:cxnSp>
        <p:nvCxnSpPr>
          <p:cNvPr id="5144" name="直線接點 35">
            <a:extLst>
              <a:ext uri="{FF2B5EF4-FFF2-40B4-BE49-F238E27FC236}">
                <a16:creationId xmlns:a16="http://schemas.microsoft.com/office/drawing/2014/main" id="{CAFA1F39-25A8-45EC-9632-58756DCE03E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40012" y="5589588"/>
            <a:ext cx="511175" cy="342900"/>
          </a:xfrm>
          <a:prstGeom prst="line">
            <a:avLst/>
          </a:prstGeom>
          <a:noFill/>
          <a:ln w="38100" algn="ctr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5" name="直線接點 38">
            <a:extLst>
              <a:ext uri="{FF2B5EF4-FFF2-40B4-BE49-F238E27FC236}">
                <a16:creationId xmlns:a16="http://schemas.microsoft.com/office/drawing/2014/main" id="{EEC885E8-1C13-4768-AC23-5336D85EC96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771775" y="4410075"/>
            <a:ext cx="314325" cy="228600"/>
          </a:xfrm>
          <a:prstGeom prst="line">
            <a:avLst/>
          </a:prstGeom>
          <a:noFill/>
          <a:ln w="38100" algn="ctr">
            <a:solidFill>
              <a:srgbClr val="99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6" name="Text Box 3">
            <a:extLst>
              <a:ext uri="{FF2B5EF4-FFF2-40B4-BE49-F238E27FC236}">
                <a16:creationId xmlns:a16="http://schemas.microsoft.com/office/drawing/2014/main" id="{F99B2C11-D629-42DF-85B8-BB3CAB46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>
            <a:extLst>
              <a:ext uri="{FF2B5EF4-FFF2-40B4-BE49-F238E27FC236}">
                <a16:creationId xmlns:a16="http://schemas.microsoft.com/office/drawing/2014/main" id="{2C95CEAA-032B-41B0-8D19-E67250B8CC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89DB285-FB1C-4137-AF51-8D453D4A1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 dirty="0">
                <a:latin typeface="文鼎超黑" pitchFamily="49" charset="-120"/>
                <a:ea typeface="文鼎超黑" pitchFamily="49" charset="-120"/>
              </a:rPr>
              <a:t>二、近視的原因</a:t>
            </a:r>
            <a:endParaRPr lang="en-US" altLang="ko-KR" sz="4000" b="0" u="sng" dirty="0">
              <a:latin typeface="文鼎超黑" pitchFamily="49" charset="-120"/>
              <a:ea typeface="文鼎超黑" pitchFamily="49" charset="-120"/>
            </a:endParaRPr>
          </a:p>
        </p:txBody>
      </p:sp>
      <p:pic>
        <p:nvPicPr>
          <p:cNvPr id="6148" name="Picture 4" descr="dglxasset[2]">
            <a:extLst>
              <a:ext uri="{FF2B5EF4-FFF2-40B4-BE49-F238E27FC236}">
                <a16:creationId xmlns:a16="http://schemas.microsoft.com/office/drawing/2014/main" id="{18044DC7-B0B0-4017-834B-024221A3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119688"/>
            <a:ext cx="18494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7D44F2-C69D-4D52-AA57-BA7837260CF3}"/>
              </a:ext>
            </a:extLst>
          </p:cNvPr>
          <p:cNvSpPr/>
          <p:nvPr/>
        </p:nvSpPr>
        <p:spPr>
          <a:xfrm>
            <a:off x="514350" y="1109663"/>
            <a:ext cx="7991475" cy="537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defRPr/>
            </a:pPr>
            <a:r>
              <a:rPr lang="zh-TW" altLang="en-US" sz="2000" b="1" dirty="0">
                <a:solidFill>
                  <a:srgbClr val="8D3E17"/>
                </a:solidFill>
                <a:latin typeface="微軟正黑體" pitchFamily="34" charset="-120"/>
                <a:ea typeface="微軟正黑體" pitchFamily="34" charset="-120"/>
              </a:rPr>
              <a:t>★近視─就是看不清楚遠的東西。</a:t>
            </a:r>
          </a:p>
          <a:p>
            <a:pPr eaLnBrk="1" hangingPunct="1">
              <a:lnSpc>
                <a:spcPts val="26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原因是因為遠方的影像，進了眼睛後，影像沒有正確的投射在視網膜上，反而投射在視網膜前面，使眼睛失焦，就看不清遠方的影像。</a:t>
            </a:r>
            <a:endParaRPr lang="en-US" altLang="zh-TW" sz="2000" b="1" dirty="0">
              <a:solidFill>
                <a:srgbClr val="622C78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7813" indent="-277813">
              <a:lnSpc>
                <a:spcPts val="1500"/>
              </a:lnSpc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endParaRPr lang="en-US" altLang="zh-TW" sz="2000" b="1" dirty="0">
              <a:solidFill>
                <a:srgbClr val="8D3E17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7813" indent="-277813">
              <a:lnSpc>
                <a:spcPts val="2600"/>
              </a:lnSpc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2000" b="1" dirty="0">
                <a:solidFill>
                  <a:srgbClr val="8D3E17"/>
                </a:solidFill>
                <a:latin typeface="微軟正黑體" pitchFamily="34" charset="-120"/>
                <a:ea typeface="微軟正黑體" pitchFamily="34" charset="-120"/>
              </a:rPr>
              <a:t>★為什麼會近視呢？</a:t>
            </a:r>
            <a:endParaRPr lang="en-US" altLang="zh-TW" sz="2000" b="1" dirty="0">
              <a:solidFill>
                <a:srgbClr val="8D3E17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7813" indent="-277813">
              <a:lnSpc>
                <a:spcPts val="2600"/>
              </a:lnSpc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引起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cs typeface="華康中黑體"/>
              </a:rPr>
              <a:t>近視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的原因包括遺傳與生活環境等因素，而要特別注意的是「長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277813" indent="-277813">
              <a:lnSpc>
                <a:spcPts val="2600"/>
              </a:lnSpc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時間的近距離用眼」是近視的主要原因。</a:t>
            </a:r>
          </a:p>
          <a:p>
            <a:pPr marL="277813" indent="-277813">
              <a:lnSpc>
                <a:spcPts val="2600"/>
              </a:lnSpc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在遺傳方面，它並不是絕對性的會發生。生活環境方面，最顯著的例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277813" indent="-277813">
              <a:lnSpc>
                <a:spcPts val="2600"/>
              </a:lnSpc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子是長時間近距離用眼如：看書、看電視、打電腦，卻又不注意姿勢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277813" indent="-277813">
              <a:lnSpc>
                <a:spcPts val="2600"/>
              </a:lnSpc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、照明等。</a:t>
            </a:r>
            <a:endParaRPr lang="en-US" altLang="zh-TW" sz="2000" b="1" dirty="0">
              <a:solidFill>
                <a:srgbClr val="8D3E17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1500"/>
              </a:lnSpc>
              <a:spcBef>
                <a:spcPct val="35000"/>
              </a:spcBef>
              <a:defRPr/>
            </a:pPr>
            <a:endParaRPr lang="en-US" altLang="zh-TW" sz="2000" b="1" dirty="0">
              <a:solidFill>
                <a:srgbClr val="8D3E17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600"/>
              </a:lnSpc>
              <a:spcBef>
                <a:spcPct val="35000"/>
              </a:spcBef>
              <a:defRPr/>
            </a:pPr>
            <a:r>
              <a:rPr lang="zh-TW" altLang="en-US" sz="2000" b="1" dirty="0">
                <a:solidFill>
                  <a:srgbClr val="8D3E17"/>
                </a:solidFill>
                <a:latin typeface="微軟正黑體" pitchFamily="34" charset="-120"/>
                <a:ea typeface="微軟正黑體" pitchFamily="34" charset="-120"/>
              </a:rPr>
              <a:t>★該怎麼做呢？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600"/>
              </a:lnSpc>
              <a:spcBef>
                <a:spcPct val="35000"/>
              </a:spcBef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預防重於治療，所以要從日常生活中著手。減少不良的生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600"/>
              </a:lnSpc>
              <a:spcBef>
                <a:spcPct val="35000"/>
              </a:spcBef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活環境及用眼習慣非常重要。</a:t>
            </a:r>
          </a:p>
        </p:txBody>
      </p:sp>
      <p:sp>
        <p:nvSpPr>
          <p:cNvPr id="6150" name="Text Box 3">
            <a:extLst>
              <a:ext uri="{FF2B5EF4-FFF2-40B4-BE49-F238E27FC236}">
                <a16:creationId xmlns:a16="http://schemas.microsoft.com/office/drawing/2014/main" id="{37F2DED3-3937-4D44-80A0-90526FCE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C581DE50-DD14-4A48-9B82-BF94D0BE2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07D24E8-BFE8-4C3C-BE18-FA177D9C1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7175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 dirty="0">
                <a:latin typeface="文鼎超黑" pitchFamily="49" charset="-120"/>
                <a:ea typeface="文鼎超黑" pitchFamily="49" charset="-120"/>
              </a:rPr>
              <a:t>三、護眼行動六招式</a:t>
            </a:r>
          </a:p>
        </p:txBody>
      </p:sp>
      <p:pic>
        <p:nvPicPr>
          <p:cNvPr id="7172" name="Picture 133" descr="dglxasset[2]">
            <a:extLst>
              <a:ext uri="{FF2B5EF4-FFF2-40B4-BE49-F238E27FC236}">
                <a16:creationId xmlns:a16="http://schemas.microsoft.com/office/drawing/2014/main" id="{49FF7968-9FDC-477A-B248-47AC353CE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119688"/>
            <a:ext cx="18494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20" name="Rectangle 136">
            <a:extLst>
              <a:ext uri="{FF2B5EF4-FFF2-40B4-BE49-F238E27FC236}">
                <a16:creationId xmlns:a16="http://schemas.microsoft.com/office/drawing/2014/main" id="{B5B76D93-97B0-4510-B8AA-9F9A72B5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028700"/>
            <a:ext cx="83470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TW" altLang="en-US" sz="2500" b="1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護眼行動第一招</a:t>
            </a:r>
            <a:r>
              <a:rPr lang="en-US" altLang="zh-TW" sz="2500" b="1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----</a:t>
            </a:r>
            <a:r>
              <a:rPr lang="zh-TW" altLang="en-US" sz="2500" b="1" u="heavy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讀 書 環 境 要 注 意</a:t>
            </a:r>
          </a:p>
          <a:p>
            <a:pPr eaLnBrk="1" hangingPunct="1">
              <a:defRPr/>
            </a:pPr>
            <a:endParaRPr lang="zh-TW" alt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◎書桌檯燈燈光要由左前方射來，以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燭光適宜，左撇子則相反方向。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◎書桌高度以到腹部附近高度為原則。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看電視要距離三公尺以上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〈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畫面對角線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6 ~ 8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倍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〉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，畫面高低比兩眼平視 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   時略低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度。</a:t>
            </a:r>
            <a:b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◎看電視或看書時，室內燈光要充足。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defRPr/>
            </a:pPr>
            <a:endParaRPr lang="zh-TW" altLang="en-US" sz="2000" dirty="0">
              <a:ea typeface="新細明體" pitchFamily="18" charset="-120"/>
            </a:endParaRPr>
          </a:p>
          <a:p>
            <a:pPr>
              <a:defRPr/>
            </a:pPr>
            <a:endParaRPr lang="zh-TW" altLang="en-US" sz="2000" dirty="0">
              <a:ea typeface="新細明體" pitchFamily="18" charset="-120"/>
            </a:endParaRPr>
          </a:p>
        </p:txBody>
      </p:sp>
      <p:pic>
        <p:nvPicPr>
          <p:cNvPr id="7174" name="Picture 144" descr="dglxasset[3]">
            <a:extLst>
              <a:ext uri="{FF2B5EF4-FFF2-40B4-BE49-F238E27FC236}">
                <a16:creationId xmlns:a16="http://schemas.microsoft.com/office/drawing/2014/main" id="{CA8E6250-5305-4293-AFB3-3A557E80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275138"/>
            <a:ext cx="18891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5" descr="dglxasset[1]">
            <a:extLst>
              <a:ext uri="{FF2B5EF4-FFF2-40B4-BE49-F238E27FC236}">
                <a16:creationId xmlns:a16="http://schemas.microsoft.com/office/drawing/2014/main" id="{814F052D-2137-42DB-854F-8FC613E0E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437063"/>
            <a:ext cx="28209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Line 146">
            <a:extLst>
              <a:ext uri="{FF2B5EF4-FFF2-40B4-BE49-F238E27FC236}">
                <a16:creationId xmlns:a16="http://schemas.microsoft.com/office/drawing/2014/main" id="{7203805A-CBC8-4D59-9157-5C25B5956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9325" y="4762500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7" name="Text Box 147">
            <a:extLst>
              <a:ext uri="{FF2B5EF4-FFF2-40B4-BE49-F238E27FC236}">
                <a16:creationId xmlns:a16="http://schemas.microsoft.com/office/drawing/2014/main" id="{F28AB2BE-9869-4ACC-A517-D8AA9D2B5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4438650"/>
            <a:ext cx="154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zh-TW" altLang="en-US" sz="1400">
                <a:solidFill>
                  <a:srgbClr val="FF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距離</a:t>
            </a:r>
            <a:r>
              <a:rPr lang="en-US" altLang="zh-TW" sz="1400">
                <a:solidFill>
                  <a:srgbClr val="FF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zh-TW" altLang="en-US" sz="1400">
                <a:solidFill>
                  <a:srgbClr val="FF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公尺</a:t>
            </a:r>
          </a:p>
        </p:txBody>
      </p:sp>
      <p:pic>
        <p:nvPicPr>
          <p:cNvPr id="7178" name="Picture 148" descr="dglxasset[2]">
            <a:extLst>
              <a:ext uri="{FF2B5EF4-FFF2-40B4-BE49-F238E27FC236}">
                <a16:creationId xmlns:a16="http://schemas.microsoft.com/office/drawing/2014/main" id="{EFF609CE-8025-4642-B2CD-03887280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848225"/>
            <a:ext cx="5826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AutoShape 149">
            <a:extLst>
              <a:ext uri="{FF2B5EF4-FFF2-40B4-BE49-F238E27FC236}">
                <a16:creationId xmlns:a16="http://schemas.microsoft.com/office/drawing/2014/main" id="{D0C0DC4D-3DED-4793-A288-4A34AD9AD371}"/>
              </a:ext>
            </a:extLst>
          </p:cNvPr>
          <p:cNvSpPr>
            <a:spLocks noChangeArrowheads="1"/>
          </p:cNvSpPr>
          <p:nvPr/>
        </p:nvSpPr>
        <p:spPr bwMode="auto">
          <a:xfrm rot="743980">
            <a:off x="5681663" y="5237163"/>
            <a:ext cx="971550" cy="582612"/>
          </a:xfrm>
          <a:prstGeom prst="parallelogram">
            <a:avLst>
              <a:gd name="adj" fmla="val 104571"/>
            </a:avLst>
          </a:prstGeom>
          <a:solidFill>
            <a:srgbClr val="FFFF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7180" name="Text Box 3">
            <a:extLst>
              <a:ext uri="{FF2B5EF4-FFF2-40B4-BE49-F238E27FC236}">
                <a16:creationId xmlns:a16="http://schemas.microsoft.com/office/drawing/2014/main" id="{4C7564CE-ACAA-4AC5-9B07-816BCA738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283DF088-48D0-421F-BA47-FB4B5E401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0383828-A042-4EB1-8587-E1616A718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7175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>
                <a:latin typeface="文鼎超黑" pitchFamily="49" charset="-120"/>
                <a:ea typeface="文鼎超黑" pitchFamily="49" charset="-120"/>
              </a:rPr>
              <a:t>三、護眼行動六招式</a:t>
            </a:r>
          </a:p>
        </p:txBody>
      </p:sp>
      <p:pic>
        <p:nvPicPr>
          <p:cNvPr id="8196" name="Picture 133" descr="dglxasset[2]">
            <a:extLst>
              <a:ext uri="{FF2B5EF4-FFF2-40B4-BE49-F238E27FC236}">
                <a16:creationId xmlns:a16="http://schemas.microsoft.com/office/drawing/2014/main" id="{CFDBCFBA-8CCE-4A79-B93E-3676BAE0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119688"/>
            <a:ext cx="18494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20" name="Rectangle 136">
            <a:extLst>
              <a:ext uri="{FF2B5EF4-FFF2-40B4-BE49-F238E27FC236}">
                <a16:creationId xmlns:a16="http://schemas.microsoft.com/office/drawing/2014/main" id="{1FA22774-8FBE-495E-BA77-050775CED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1149350"/>
            <a:ext cx="834707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TW" altLang="en-US" sz="2500" b="1" u="sng" dirty="0">
                <a:solidFill>
                  <a:srgbClr val="FF0066"/>
                </a:solidFill>
                <a:latin typeface="文鼎粗圓" pitchFamily="49" charset="-120"/>
                <a:ea typeface="文鼎粗圓" pitchFamily="49" charset="-120"/>
              </a:rPr>
              <a:t>護眼行動第二招</a:t>
            </a:r>
            <a:r>
              <a:rPr lang="en-US" altLang="zh-TW" sz="2500" b="1" u="sng" dirty="0">
                <a:solidFill>
                  <a:srgbClr val="FF0066"/>
                </a:solidFill>
                <a:latin typeface="文鼎粗圓" pitchFamily="49" charset="-120"/>
                <a:ea typeface="文鼎粗圓" pitchFamily="49" charset="-120"/>
              </a:rPr>
              <a:t>----</a:t>
            </a:r>
            <a:r>
              <a:rPr lang="zh-TW" altLang="en-US" sz="25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粗圓" pitchFamily="49" charset="-120"/>
                <a:ea typeface="文鼎粗圓" pitchFamily="49" charset="-120"/>
              </a:rPr>
              <a:t>閱 讀 習 慣 要 養 成</a:t>
            </a:r>
            <a:endParaRPr lang="zh-TW" alt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每閱讀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分鐘休息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en-US" altLang="zh-TW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〈3010〉</a:t>
            </a:r>
            <a:b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看書姿勢要坐正，不可彎腰駝背或趴在桌上。</a:t>
            </a:r>
            <a:b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◎寫字握筆要正確，頭不可歪一邊。</a:t>
            </a:r>
            <a:b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◎看書或寫作業，眼睛應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保持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35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公分以上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的閱讀距離。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◎不在行進中搖晃的車上閱讀或玩手機。 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◎不要躺著（趴著）看書、畫圖。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br>
              <a:rPr lang="zh-TW" altLang="en-US" sz="2000" dirty="0">
                <a:ea typeface="新細明體" pitchFamily="18" charset="-120"/>
              </a:rPr>
            </a:br>
            <a:r>
              <a:rPr lang="zh-TW" altLang="en-US" sz="2000" dirty="0">
                <a:ea typeface="新細明體" pitchFamily="18" charset="-120"/>
              </a:rPr>
              <a:t> </a:t>
            </a:r>
          </a:p>
          <a:p>
            <a:pPr>
              <a:defRPr/>
            </a:pPr>
            <a:endParaRPr lang="zh-TW" altLang="en-US" sz="2000" dirty="0">
              <a:ea typeface="新細明體" pitchFamily="18" charset="-120"/>
            </a:endParaRPr>
          </a:p>
        </p:txBody>
      </p:sp>
      <p:pic>
        <p:nvPicPr>
          <p:cNvPr id="8198" name="Picture 10" descr="http://health99.doh.gov.tw/PreciousImg/20071214-4.JPG">
            <a:extLst>
              <a:ext uri="{FF2B5EF4-FFF2-40B4-BE49-F238E27FC236}">
                <a16:creationId xmlns:a16="http://schemas.microsoft.com/office/drawing/2014/main" id="{E5D798B5-6569-48D8-B3ED-062CC3BA0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600575"/>
            <a:ext cx="1943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C:\Users\Emily\AppData\Local\Microsoft\Windows\Temporary Internet Files\Content.IE5\908ANGO8\MC900427179[2].wmf">
            <a:extLst>
              <a:ext uri="{FF2B5EF4-FFF2-40B4-BE49-F238E27FC236}">
                <a16:creationId xmlns:a16="http://schemas.microsoft.com/office/drawing/2014/main" id="{27845554-179F-47ED-8FC1-256AED1E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759325"/>
            <a:ext cx="1557337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C:\Users\Emily\AppData\Local\Microsoft\Windows\Temporary Internet Files\Content.IE5\44IT0GXX\MC900418874[1].wmf">
            <a:extLst>
              <a:ext uri="{FF2B5EF4-FFF2-40B4-BE49-F238E27FC236}">
                <a16:creationId xmlns:a16="http://schemas.microsoft.com/office/drawing/2014/main" id="{CD48DA93-FAAD-4195-8EB1-5DE6709D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541838"/>
            <a:ext cx="15430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手繪多邊形 23">
            <a:extLst>
              <a:ext uri="{FF2B5EF4-FFF2-40B4-BE49-F238E27FC236}">
                <a16:creationId xmlns:a16="http://schemas.microsoft.com/office/drawing/2014/main" id="{621A6F44-A496-42B5-8351-193AB88947B3}"/>
              </a:ext>
            </a:extLst>
          </p:cNvPr>
          <p:cNvSpPr>
            <a:spLocks/>
          </p:cNvSpPr>
          <p:nvPr/>
        </p:nvSpPr>
        <p:spPr bwMode="auto">
          <a:xfrm rot="-1071095">
            <a:off x="3228975" y="5386388"/>
            <a:ext cx="909638" cy="1085850"/>
          </a:xfrm>
          <a:custGeom>
            <a:avLst/>
            <a:gdLst>
              <a:gd name="T0" fmla="*/ 0 w 923925"/>
              <a:gd name="T1" fmla="*/ 0 h 1085850"/>
              <a:gd name="T2" fmla="*/ 89707 w 923925"/>
              <a:gd name="T3" fmla="*/ 19057 h 1085850"/>
              <a:gd name="T4" fmla="*/ 106019 w 923925"/>
              <a:gd name="T5" fmla="*/ 57171 h 1085850"/>
              <a:gd name="T6" fmla="*/ 138638 w 923925"/>
              <a:gd name="T7" fmla="*/ 85756 h 1085850"/>
              <a:gd name="T8" fmla="*/ 212035 w 923925"/>
              <a:gd name="T9" fmla="*/ 171513 h 1085850"/>
              <a:gd name="T10" fmla="*/ 228346 w 923925"/>
              <a:gd name="T11" fmla="*/ 200098 h 1085850"/>
              <a:gd name="T12" fmla="*/ 293586 w 923925"/>
              <a:gd name="T13" fmla="*/ 276326 h 1085850"/>
              <a:gd name="T14" fmla="*/ 375138 w 923925"/>
              <a:gd name="T15" fmla="*/ 381140 h 1085850"/>
              <a:gd name="T16" fmla="*/ 399604 w 923925"/>
              <a:gd name="T17" fmla="*/ 400197 h 1085850"/>
              <a:gd name="T18" fmla="*/ 481157 w 923925"/>
              <a:gd name="T19" fmla="*/ 505010 h 1085850"/>
              <a:gd name="T20" fmla="*/ 497467 w 923925"/>
              <a:gd name="T21" fmla="*/ 533596 h 1085850"/>
              <a:gd name="T22" fmla="*/ 521933 w 923925"/>
              <a:gd name="T23" fmla="*/ 571710 h 1085850"/>
              <a:gd name="T24" fmla="*/ 554552 w 923925"/>
              <a:gd name="T25" fmla="*/ 628881 h 1085850"/>
              <a:gd name="T26" fmla="*/ 619792 w 923925"/>
              <a:gd name="T27" fmla="*/ 733694 h 1085850"/>
              <a:gd name="T28" fmla="*/ 627951 w 923925"/>
              <a:gd name="T29" fmla="*/ 762280 h 1085850"/>
              <a:gd name="T30" fmla="*/ 644261 w 923925"/>
              <a:gd name="T31" fmla="*/ 790865 h 1085850"/>
              <a:gd name="T32" fmla="*/ 652417 w 923925"/>
              <a:gd name="T33" fmla="*/ 819451 h 1085850"/>
              <a:gd name="T34" fmla="*/ 676881 w 923925"/>
              <a:gd name="T35" fmla="*/ 848036 h 1085850"/>
              <a:gd name="T36" fmla="*/ 717657 w 923925"/>
              <a:gd name="T37" fmla="*/ 933793 h 1085850"/>
              <a:gd name="T38" fmla="*/ 733966 w 923925"/>
              <a:gd name="T39" fmla="*/ 962378 h 1085850"/>
              <a:gd name="T40" fmla="*/ 758435 w 923925"/>
              <a:gd name="T41" fmla="*/ 1019549 h 1085850"/>
              <a:gd name="T42" fmla="*/ 766589 w 923925"/>
              <a:gd name="T43" fmla="*/ 1048135 h 1085850"/>
              <a:gd name="T44" fmla="*/ 791054 w 923925"/>
              <a:gd name="T45" fmla="*/ 1086249 h 10858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23925"/>
              <a:gd name="T70" fmla="*/ 0 h 1085850"/>
              <a:gd name="T71" fmla="*/ 923925 w 923925"/>
              <a:gd name="T72" fmla="*/ 1085850 h 10858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23925" h="1085850">
                <a:moveTo>
                  <a:pt x="0" y="0"/>
                </a:moveTo>
                <a:cubicBezTo>
                  <a:pt x="34925" y="6350"/>
                  <a:pt x="72545" y="4174"/>
                  <a:pt x="104775" y="19050"/>
                </a:cubicBezTo>
                <a:cubicBezTo>
                  <a:pt x="117667" y="25000"/>
                  <a:pt x="114584" y="46369"/>
                  <a:pt x="123825" y="57150"/>
                </a:cubicBezTo>
                <a:cubicBezTo>
                  <a:pt x="134156" y="69203"/>
                  <a:pt x="150260" y="74957"/>
                  <a:pt x="161925" y="85725"/>
                </a:cubicBezTo>
                <a:cubicBezTo>
                  <a:pt x="191619" y="113135"/>
                  <a:pt x="225234" y="137826"/>
                  <a:pt x="247650" y="171450"/>
                </a:cubicBezTo>
                <a:cubicBezTo>
                  <a:pt x="254000" y="180975"/>
                  <a:pt x="258999" y="191554"/>
                  <a:pt x="266700" y="200025"/>
                </a:cubicBezTo>
                <a:cubicBezTo>
                  <a:pt x="290863" y="226604"/>
                  <a:pt x="320460" y="248175"/>
                  <a:pt x="342900" y="276225"/>
                </a:cubicBezTo>
                <a:cubicBezTo>
                  <a:pt x="366987" y="306334"/>
                  <a:pt x="407496" y="360564"/>
                  <a:pt x="438150" y="381000"/>
                </a:cubicBezTo>
                <a:cubicBezTo>
                  <a:pt x="447675" y="387350"/>
                  <a:pt x="458169" y="392445"/>
                  <a:pt x="466725" y="400050"/>
                </a:cubicBezTo>
                <a:cubicBezTo>
                  <a:pt x="506721" y="435602"/>
                  <a:pt x="530838" y="463309"/>
                  <a:pt x="561975" y="504825"/>
                </a:cubicBezTo>
                <a:cubicBezTo>
                  <a:pt x="568844" y="513983"/>
                  <a:pt x="574371" y="524085"/>
                  <a:pt x="581025" y="533400"/>
                </a:cubicBezTo>
                <a:cubicBezTo>
                  <a:pt x="590252" y="546318"/>
                  <a:pt x="600496" y="558495"/>
                  <a:pt x="609600" y="571500"/>
                </a:cubicBezTo>
                <a:cubicBezTo>
                  <a:pt x="622730" y="590257"/>
                  <a:pt x="631511" y="612461"/>
                  <a:pt x="647700" y="628650"/>
                </a:cubicBezTo>
                <a:cubicBezTo>
                  <a:pt x="690559" y="671509"/>
                  <a:pt x="684470" y="661136"/>
                  <a:pt x="723900" y="733425"/>
                </a:cubicBezTo>
                <a:cubicBezTo>
                  <a:pt x="728708" y="742239"/>
                  <a:pt x="728935" y="753020"/>
                  <a:pt x="733425" y="762000"/>
                </a:cubicBezTo>
                <a:cubicBezTo>
                  <a:pt x="738545" y="772239"/>
                  <a:pt x="747355" y="780336"/>
                  <a:pt x="752475" y="790575"/>
                </a:cubicBezTo>
                <a:cubicBezTo>
                  <a:pt x="756965" y="799555"/>
                  <a:pt x="756431" y="810796"/>
                  <a:pt x="762000" y="819150"/>
                </a:cubicBezTo>
                <a:cubicBezTo>
                  <a:pt x="769472" y="830358"/>
                  <a:pt x="781050" y="838200"/>
                  <a:pt x="790575" y="847725"/>
                </a:cubicBezTo>
                <a:cubicBezTo>
                  <a:pt x="807340" y="898020"/>
                  <a:pt x="794531" y="867946"/>
                  <a:pt x="838200" y="933450"/>
                </a:cubicBezTo>
                <a:cubicBezTo>
                  <a:pt x="844550" y="942975"/>
                  <a:pt x="853630" y="951165"/>
                  <a:pt x="857250" y="962025"/>
                </a:cubicBezTo>
                <a:cubicBezTo>
                  <a:pt x="881191" y="1033849"/>
                  <a:pt x="848896" y="945317"/>
                  <a:pt x="885825" y="1019175"/>
                </a:cubicBezTo>
                <a:cubicBezTo>
                  <a:pt x="890315" y="1028155"/>
                  <a:pt x="890860" y="1038770"/>
                  <a:pt x="895350" y="1047750"/>
                </a:cubicBezTo>
                <a:cubicBezTo>
                  <a:pt x="906120" y="1069291"/>
                  <a:pt x="910530" y="1072455"/>
                  <a:pt x="923925" y="108585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02" name="手繪多邊形 24">
            <a:extLst>
              <a:ext uri="{FF2B5EF4-FFF2-40B4-BE49-F238E27FC236}">
                <a16:creationId xmlns:a16="http://schemas.microsoft.com/office/drawing/2014/main" id="{F7652DAA-CA65-4758-87C4-ECD4ED880D85}"/>
              </a:ext>
            </a:extLst>
          </p:cNvPr>
          <p:cNvSpPr>
            <a:spLocks/>
          </p:cNvSpPr>
          <p:nvPr/>
        </p:nvSpPr>
        <p:spPr bwMode="auto">
          <a:xfrm rot="-4840087">
            <a:off x="3303587" y="5367338"/>
            <a:ext cx="911225" cy="1085850"/>
          </a:xfrm>
          <a:custGeom>
            <a:avLst/>
            <a:gdLst>
              <a:gd name="T0" fmla="*/ 0 w 923925"/>
              <a:gd name="T1" fmla="*/ 0 h 1085850"/>
              <a:gd name="T2" fmla="*/ 91125 w 923925"/>
              <a:gd name="T3" fmla="*/ 19057 h 1085850"/>
              <a:gd name="T4" fmla="*/ 107693 w 923925"/>
              <a:gd name="T5" fmla="*/ 57171 h 1085850"/>
              <a:gd name="T6" fmla="*/ 140830 w 923925"/>
              <a:gd name="T7" fmla="*/ 85756 h 1085850"/>
              <a:gd name="T8" fmla="*/ 215388 w 923925"/>
              <a:gd name="T9" fmla="*/ 171513 h 1085850"/>
              <a:gd name="T10" fmla="*/ 231956 w 923925"/>
              <a:gd name="T11" fmla="*/ 200098 h 1085850"/>
              <a:gd name="T12" fmla="*/ 298230 w 923925"/>
              <a:gd name="T13" fmla="*/ 276326 h 1085850"/>
              <a:gd name="T14" fmla="*/ 381072 w 923925"/>
              <a:gd name="T15" fmla="*/ 381140 h 1085850"/>
              <a:gd name="T16" fmla="*/ 405924 w 923925"/>
              <a:gd name="T17" fmla="*/ 400197 h 1085850"/>
              <a:gd name="T18" fmla="*/ 488764 w 923925"/>
              <a:gd name="T19" fmla="*/ 505010 h 1085850"/>
              <a:gd name="T20" fmla="*/ 505332 w 923925"/>
              <a:gd name="T21" fmla="*/ 533596 h 1085850"/>
              <a:gd name="T22" fmla="*/ 530186 w 923925"/>
              <a:gd name="T23" fmla="*/ 571710 h 1085850"/>
              <a:gd name="T24" fmla="*/ 563321 w 923925"/>
              <a:gd name="T25" fmla="*/ 628881 h 1085850"/>
              <a:gd name="T26" fmla="*/ 629594 w 923925"/>
              <a:gd name="T27" fmla="*/ 733694 h 1085850"/>
              <a:gd name="T28" fmla="*/ 637881 w 923925"/>
              <a:gd name="T29" fmla="*/ 762280 h 1085850"/>
              <a:gd name="T30" fmla="*/ 654449 w 923925"/>
              <a:gd name="T31" fmla="*/ 790865 h 1085850"/>
              <a:gd name="T32" fmla="*/ 662733 w 923925"/>
              <a:gd name="T33" fmla="*/ 819451 h 1085850"/>
              <a:gd name="T34" fmla="*/ 687583 w 923925"/>
              <a:gd name="T35" fmla="*/ 848036 h 1085850"/>
              <a:gd name="T36" fmla="*/ 729005 w 923925"/>
              <a:gd name="T37" fmla="*/ 933793 h 1085850"/>
              <a:gd name="T38" fmla="*/ 745573 w 923925"/>
              <a:gd name="T39" fmla="*/ 962378 h 1085850"/>
              <a:gd name="T40" fmla="*/ 770426 w 923925"/>
              <a:gd name="T41" fmla="*/ 1019549 h 1085850"/>
              <a:gd name="T42" fmla="*/ 778710 w 923925"/>
              <a:gd name="T43" fmla="*/ 1048135 h 1085850"/>
              <a:gd name="T44" fmla="*/ 803562 w 923925"/>
              <a:gd name="T45" fmla="*/ 1086249 h 10858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23925"/>
              <a:gd name="T70" fmla="*/ 0 h 1085850"/>
              <a:gd name="T71" fmla="*/ 923925 w 923925"/>
              <a:gd name="T72" fmla="*/ 1085850 h 10858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23925" h="1085850">
                <a:moveTo>
                  <a:pt x="0" y="0"/>
                </a:moveTo>
                <a:cubicBezTo>
                  <a:pt x="34925" y="6350"/>
                  <a:pt x="72545" y="4174"/>
                  <a:pt x="104775" y="19050"/>
                </a:cubicBezTo>
                <a:cubicBezTo>
                  <a:pt x="117667" y="25000"/>
                  <a:pt x="114584" y="46369"/>
                  <a:pt x="123825" y="57150"/>
                </a:cubicBezTo>
                <a:cubicBezTo>
                  <a:pt x="134156" y="69203"/>
                  <a:pt x="150260" y="74957"/>
                  <a:pt x="161925" y="85725"/>
                </a:cubicBezTo>
                <a:cubicBezTo>
                  <a:pt x="191619" y="113135"/>
                  <a:pt x="225234" y="137826"/>
                  <a:pt x="247650" y="171450"/>
                </a:cubicBezTo>
                <a:cubicBezTo>
                  <a:pt x="254000" y="180975"/>
                  <a:pt x="258999" y="191554"/>
                  <a:pt x="266700" y="200025"/>
                </a:cubicBezTo>
                <a:cubicBezTo>
                  <a:pt x="290863" y="226604"/>
                  <a:pt x="320460" y="248175"/>
                  <a:pt x="342900" y="276225"/>
                </a:cubicBezTo>
                <a:cubicBezTo>
                  <a:pt x="366987" y="306334"/>
                  <a:pt x="407496" y="360564"/>
                  <a:pt x="438150" y="381000"/>
                </a:cubicBezTo>
                <a:cubicBezTo>
                  <a:pt x="447675" y="387350"/>
                  <a:pt x="458169" y="392445"/>
                  <a:pt x="466725" y="400050"/>
                </a:cubicBezTo>
                <a:cubicBezTo>
                  <a:pt x="506721" y="435602"/>
                  <a:pt x="530838" y="463309"/>
                  <a:pt x="561975" y="504825"/>
                </a:cubicBezTo>
                <a:cubicBezTo>
                  <a:pt x="568844" y="513983"/>
                  <a:pt x="574371" y="524085"/>
                  <a:pt x="581025" y="533400"/>
                </a:cubicBezTo>
                <a:cubicBezTo>
                  <a:pt x="590252" y="546318"/>
                  <a:pt x="600496" y="558495"/>
                  <a:pt x="609600" y="571500"/>
                </a:cubicBezTo>
                <a:cubicBezTo>
                  <a:pt x="622730" y="590257"/>
                  <a:pt x="631511" y="612461"/>
                  <a:pt x="647700" y="628650"/>
                </a:cubicBezTo>
                <a:cubicBezTo>
                  <a:pt x="690559" y="671509"/>
                  <a:pt x="684470" y="661136"/>
                  <a:pt x="723900" y="733425"/>
                </a:cubicBezTo>
                <a:cubicBezTo>
                  <a:pt x="728708" y="742239"/>
                  <a:pt x="728935" y="753020"/>
                  <a:pt x="733425" y="762000"/>
                </a:cubicBezTo>
                <a:cubicBezTo>
                  <a:pt x="738545" y="772239"/>
                  <a:pt x="747355" y="780336"/>
                  <a:pt x="752475" y="790575"/>
                </a:cubicBezTo>
                <a:cubicBezTo>
                  <a:pt x="756965" y="799555"/>
                  <a:pt x="756431" y="810796"/>
                  <a:pt x="762000" y="819150"/>
                </a:cubicBezTo>
                <a:cubicBezTo>
                  <a:pt x="769472" y="830358"/>
                  <a:pt x="781050" y="838200"/>
                  <a:pt x="790575" y="847725"/>
                </a:cubicBezTo>
                <a:cubicBezTo>
                  <a:pt x="807340" y="898020"/>
                  <a:pt x="794531" y="867946"/>
                  <a:pt x="838200" y="933450"/>
                </a:cubicBezTo>
                <a:cubicBezTo>
                  <a:pt x="844550" y="942975"/>
                  <a:pt x="853630" y="951165"/>
                  <a:pt x="857250" y="962025"/>
                </a:cubicBezTo>
                <a:cubicBezTo>
                  <a:pt x="881191" y="1033849"/>
                  <a:pt x="848896" y="945317"/>
                  <a:pt x="885825" y="1019175"/>
                </a:cubicBezTo>
                <a:cubicBezTo>
                  <a:pt x="890315" y="1028155"/>
                  <a:pt x="890860" y="1038770"/>
                  <a:pt x="895350" y="1047750"/>
                </a:cubicBezTo>
                <a:cubicBezTo>
                  <a:pt x="906120" y="1069291"/>
                  <a:pt x="910530" y="1072455"/>
                  <a:pt x="923925" y="108585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03" name="Text Box 3">
            <a:extLst>
              <a:ext uri="{FF2B5EF4-FFF2-40B4-BE49-F238E27FC236}">
                <a16:creationId xmlns:a16="http://schemas.microsoft.com/office/drawing/2014/main" id="{795FBB84-7A9C-4DEE-9D85-2F8C5EC6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4E100756-0A77-49B3-93E3-E01477F9C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2028771-E24E-4578-B05A-1734B4111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7175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>
                <a:latin typeface="文鼎超黑" pitchFamily="49" charset="-120"/>
                <a:ea typeface="文鼎超黑" pitchFamily="49" charset="-120"/>
              </a:rPr>
              <a:t>三、護眼行動六招式</a:t>
            </a:r>
          </a:p>
        </p:txBody>
      </p:sp>
      <p:sp>
        <p:nvSpPr>
          <p:cNvPr id="16520" name="Rectangle 136">
            <a:extLst>
              <a:ext uri="{FF2B5EF4-FFF2-40B4-BE49-F238E27FC236}">
                <a16:creationId xmlns:a16="http://schemas.microsoft.com/office/drawing/2014/main" id="{DC58615B-ABC8-47C8-91DA-65FE1E96C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984250"/>
            <a:ext cx="83470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TW" altLang="en-US" sz="2500" b="1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護眼行動第三招</a:t>
            </a:r>
            <a:r>
              <a:rPr lang="en-US" altLang="zh-TW" sz="2500" b="1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----</a:t>
            </a:r>
            <a:r>
              <a:rPr lang="zh-TW" altLang="en-US" sz="2500" b="1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執</a:t>
            </a:r>
            <a:r>
              <a:rPr lang="zh-TW" altLang="en-US" sz="2500" b="1" u="heavy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 筆 坐 姿 要 正 確 </a:t>
            </a:r>
          </a:p>
          <a:p>
            <a:pPr>
              <a:defRPr/>
            </a:pPr>
            <a:endParaRPr lang="zh-TW" altLang="en-US" sz="2000" dirty="0">
              <a:ea typeface="新細明體" pitchFamily="18" charset="-120"/>
            </a:endParaRPr>
          </a:p>
          <a:p>
            <a:pPr>
              <a:defRPr/>
            </a:pPr>
            <a:endParaRPr lang="zh-TW" altLang="en-US" sz="2000" dirty="0">
              <a:ea typeface="新細明體" pitchFamily="18" charset="-120"/>
            </a:endParaRPr>
          </a:p>
        </p:txBody>
      </p:sp>
      <p:pic>
        <p:nvPicPr>
          <p:cNvPr id="9221" name="圖片 14" descr="20071214-7.jpg">
            <a:extLst>
              <a:ext uri="{FF2B5EF4-FFF2-40B4-BE49-F238E27FC236}">
                <a16:creationId xmlns:a16="http://schemas.microsoft.com/office/drawing/2014/main" id="{00C4D889-1FC9-4FC6-AE44-EC8AFFFC3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3513" r="19061" b="40279"/>
          <a:stretch>
            <a:fillRect/>
          </a:stretch>
        </p:blipFill>
        <p:spPr bwMode="auto">
          <a:xfrm>
            <a:off x="552450" y="1400175"/>
            <a:ext cx="42100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圓角矩形 16">
            <a:extLst>
              <a:ext uri="{FF2B5EF4-FFF2-40B4-BE49-F238E27FC236}">
                <a16:creationId xmlns:a16="http://schemas.microsoft.com/office/drawing/2014/main" id="{8EA2C3BC-1278-4399-8C9C-C57F4BB6F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1447800"/>
            <a:ext cx="1152525" cy="3905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正確坐姿</a:t>
            </a:r>
          </a:p>
        </p:txBody>
      </p:sp>
      <p:sp>
        <p:nvSpPr>
          <p:cNvPr id="9223" name="圓角矩形 17">
            <a:extLst>
              <a:ext uri="{FF2B5EF4-FFF2-40B4-BE49-F238E27FC236}">
                <a16:creationId xmlns:a16="http://schemas.microsoft.com/office/drawing/2014/main" id="{5E8EDB28-B5B4-4EDA-919C-EBCB6DBF6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962400"/>
            <a:ext cx="1666875" cy="3905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正確閱讀姿勢</a:t>
            </a:r>
          </a:p>
        </p:txBody>
      </p:sp>
      <p:sp>
        <p:nvSpPr>
          <p:cNvPr id="9224" name="圓角矩形 18">
            <a:extLst>
              <a:ext uri="{FF2B5EF4-FFF2-40B4-BE49-F238E27FC236}">
                <a16:creationId xmlns:a16="http://schemas.microsoft.com/office/drawing/2014/main" id="{A3A15F5A-F376-4D57-9169-465E9863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1438275"/>
            <a:ext cx="1152525" cy="390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錯誤坐姿</a:t>
            </a:r>
          </a:p>
        </p:txBody>
      </p:sp>
      <p:sp>
        <p:nvSpPr>
          <p:cNvPr id="9225" name="圓角矩形 19">
            <a:extLst>
              <a:ext uri="{FF2B5EF4-FFF2-40B4-BE49-F238E27FC236}">
                <a16:creationId xmlns:a16="http://schemas.microsoft.com/office/drawing/2014/main" id="{ADC1D59A-EAB1-483E-A47A-727AEA8D3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3971925"/>
            <a:ext cx="1638300" cy="390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錯誤閱讀姿勢</a:t>
            </a:r>
          </a:p>
        </p:txBody>
      </p:sp>
      <p:pic>
        <p:nvPicPr>
          <p:cNvPr id="9226" name="圖片 21" descr="20071214-8.jpg">
            <a:extLst>
              <a:ext uri="{FF2B5EF4-FFF2-40B4-BE49-F238E27FC236}">
                <a16:creationId xmlns:a16="http://schemas.microsoft.com/office/drawing/2014/main" id="{391B0B5B-B1BD-4673-9403-EEBB6F172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809750"/>
            <a:ext cx="362108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圓角矩形 22">
            <a:extLst>
              <a:ext uri="{FF2B5EF4-FFF2-40B4-BE49-F238E27FC236}">
                <a16:creationId xmlns:a16="http://schemas.microsoft.com/office/drawing/2014/main" id="{49B6B186-B77D-4F91-8C20-C369F34CA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1495425"/>
            <a:ext cx="1152525" cy="3524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正確執筆</a:t>
            </a:r>
          </a:p>
        </p:txBody>
      </p:sp>
      <p:sp>
        <p:nvSpPr>
          <p:cNvPr id="9228" name="Text Box 3">
            <a:extLst>
              <a:ext uri="{FF2B5EF4-FFF2-40B4-BE49-F238E27FC236}">
                <a16:creationId xmlns:a16="http://schemas.microsoft.com/office/drawing/2014/main" id="{A86E30E4-A01A-49AD-9017-8FDAE595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4C6D7BCE-4EC0-4C34-B2BB-29CB2E0A2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0404D91-7353-4733-83B4-0ADEDB31F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7175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>
                <a:latin typeface="文鼎超黑" pitchFamily="49" charset="-120"/>
                <a:ea typeface="文鼎超黑" pitchFamily="49" charset="-120"/>
              </a:rPr>
              <a:t>三、護眼行動六招式</a:t>
            </a:r>
          </a:p>
        </p:txBody>
      </p:sp>
      <p:sp>
        <p:nvSpPr>
          <p:cNvPr id="16520" name="Rectangle 136">
            <a:extLst>
              <a:ext uri="{FF2B5EF4-FFF2-40B4-BE49-F238E27FC236}">
                <a16:creationId xmlns:a16="http://schemas.microsoft.com/office/drawing/2014/main" id="{E7ABFA5F-719E-4B1D-8820-3586158CE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938213"/>
            <a:ext cx="83470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TW" altLang="en-US" sz="2500" b="1" u="sng" dirty="0">
                <a:solidFill>
                  <a:srgbClr val="FF0066"/>
                </a:solidFill>
                <a:latin typeface="文鼎粗圓" pitchFamily="49" charset="-120"/>
                <a:ea typeface="文鼎粗圓" pitchFamily="49" charset="-120"/>
              </a:rPr>
              <a:t>護眼行動第四招</a:t>
            </a:r>
            <a:r>
              <a:rPr lang="en-US" altLang="zh-TW" sz="2500" b="1" u="sng" dirty="0">
                <a:solidFill>
                  <a:srgbClr val="FF0066"/>
                </a:solidFill>
                <a:latin typeface="文鼎粗圓" pitchFamily="49" charset="-120"/>
                <a:ea typeface="文鼎粗圓" pitchFamily="49" charset="-120"/>
              </a:rPr>
              <a:t>----</a:t>
            </a:r>
            <a:r>
              <a:rPr lang="zh-TW" altLang="en-US" sz="2500" b="1" u="sng" dirty="0">
                <a:solidFill>
                  <a:srgbClr val="FF0066"/>
                </a:solidFill>
                <a:latin typeface="文鼎粗圓" pitchFamily="49" charset="-120"/>
                <a:ea typeface="文鼎粗圓" pitchFamily="49" charset="-120"/>
              </a:rPr>
              <a:t>眼 睛 休 息 不 忘 記</a:t>
            </a:r>
            <a:endParaRPr lang="zh-TW" altLang="en-US" sz="2500" b="1" u="sng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文鼎粗圓" pitchFamily="49" charset="-120"/>
              <a:ea typeface="文鼎粗圓" pitchFamily="49" charset="-120"/>
            </a:endParaRPr>
          </a:p>
          <a:p>
            <a:pPr eaLnBrk="1" hangingPunct="1">
              <a:defRPr/>
            </a:pPr>
            <a:endParaRPr lang="zh-TW" alt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◎每日進行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戶外活動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120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，讓眼睛回復彈性，減輕眼壓。 </a:t>
            </a:r>
            <a:b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◎每日睡眠要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睡滿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小時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，低年級睡滿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小時更好。</a:t>
            </a:r>
            <a:b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◎飲食要均衡，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天天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份蔬果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，幫眼睛補充營養。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四電少於一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：每天使用電腦、看電視、玩電玩不超過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	。  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◎多喝溫開水，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不喝飲料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。</a:t>
            </a:r>
            <a:b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◎戴上帽子或墨鏡，陽光不直射眼睛，避免眼睛病變。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en-US" altLang="zh-TW" sz="2000" dirty="0">
              <a:ea typeface="新細明體" pitchFamily="18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sz="2000" dirty="0">
              <a:ea typeface="新細明體" pitchFamily="18" charset="-120"/>
            </a:endParaRPr>
          </a:p>
          <a:p>
            <a:pPr>
              <a:defRPr/>
            </a:pPr>
            <a:endParaRPr lang="zh-TW" altLang="en-US" sz="2000" dirty="0">
              <a:ea typeface="新細明體" pitchFamily="18" charset="-120"/>
            </a:endParaRPr>
          </a:p>
        </p:txBody>
      </p:sp>
      <p:pic>
        <p:nvPicPr>
          <p:cNvPr id="10245" name="Picture 15" descr="C:\Users\Emily\AppData\Local\Microsoft\Windows\Temporary Internet Files\Content.IE5\C1LZ8ESB\MC900419306[1].wmf">
            <a:extLst>
              <a:ext uri="{FF2B5EF4-FFF2-40B4-BE49-F238E27FC236}">
                <a16:creationId xmlns:a16="http://schemas.microsoft.com/office/drawing/2014/main" id="{5CB779DC-4382-48E8-92BA-C92F8C1C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4662488"/>
            <a:ext cx="21066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6" descr="C:\Users\Emily\AppData\Local\Microsoft\Windows\Temporary Internet Files\Content.IE5\LH4IV2SA\MC900295906[1].wmf">
            <a:extLst>
              <a:ext uri="{FF2B5EF4-FFF2-40B4-BE49-F238E27FC236}">
                <a16:creationId xmlns:a16="http://schemas.microsoft.com/office/drawing/2014/main" id="{97090464-8955-4CC1-8D68-8D2F47DB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259263"/>
            <a:ext cx="16764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9" descr="C:\Users\Emily\AppData\Local\Microsoft\Windows\Temporary Internet Files\Content.IE5\66T82JOF\MC900420686[1].wmf">
            <a:extLst>
              <a:ext uri="{FF2B5EF4-FFF2-40B4-BE49-F238E27FC236}">
                <a16:creationId xmlns:a16="http://schemas.microsoft.com/office/drawing/2014/main" id="{25C61777-12AA-4DC5-A620-69B6931A5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737100"/>
            <a:ext cx="20034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2" descr="C:\Users\Emily\AppData\Local\Microsoft\Windows\Temporary Internet Files\Content.IE5\LL2BX18B\MC900292034[1].wmf">
            <a:extLst>
              <a:ext uri="{FF2B5EF4-FFF2-40B4-BE49-F238E27FC236}">
                <a16:creationId xmlns:a16="http://schemas.microsoft.com/office/drawing/2014/main" id="{D3B075C8-4040-4A59-8A32-B931FEE7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457700"/>
            <a:ext cx="16430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3">
            <a:extLst>
              <a:ext uri="{FF2B5EF4-FFF2-40B4-BE49-F238E27FC236}">
                <a16:creationId xmlns:a16="http://schemas.microsoft.com/office/drawing/2014/main" id="{7452A93E-B0D8-47F2-A4D7-51DA78F77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536132FD-38D8-4166-ADF1-46F6F1D867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831AC50-077C-4090-A226-B8087CDF6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257175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>
                <a:latin typeface="文鼎超黑" pitchFamily="49" charset="-120"/>
                <a:ea typeface="文鼎超黑" pitchFamily="49" charset="-120"/>
              </a:rPr>
              <a:t>三、護眼行動六招式</a:t>
            </a:r>
          </a:p>
        </p:txBody>
      </p:sp>
      <p:sp>
        <p:nvSpPr>
          <p:cNvPr id="16520" name="Rectangle 136">
            <a:extLst>
              <a:ext uri="{FF2B5EF4-FFF2-40B4-BE49-F238E27FC236}">
                <a16:creationId xmlns:a16="http://schemas.microsoft.com/office/drawing/2014/main" id="{5D98D488-C5F0-47D3-857F-644D5161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" y="977900"/>
            <a:ext cx="83470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TW" altLang="en-US" sz="2500" b="1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護眼行動第五招</a:t>
            </a:r>
            <a:r>
              <a:rPr lang="en-US" altLang="zh-TW" sz="2500" b="1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----</a:t>
            </a:r>
            <a:r>
              <a:rPr lang="zh-TW" altLang="en-US" sz="2500" b="1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均 衡 飲 食 要 做 到</a:t>
            </a:r>
            <a:endParaRPr lang="zh-TW" alt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>
              <a:defRPr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◎吃出明亮好眼睛：</a:t>
            </a:r>
            <a:b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維生素Ａ、Ｃ、Ｂ群，是對眼睛健康相當重要的營養成分，因此，只要注重日常飲食種類的均衡，並配合正常作息與用眼習慣，就能擁有健康明亮的雙眼喔。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2000" dirty="0">
              <a:ea typeface="新細明體" pitchFamily="18" charset="-120"/>
            </a:endParaRPr>
          </a:p>
        </p:txBody>
      </p:sp>
      <p:sp>
        <p:nvSpPr>
          <p:cNvPr id="1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23D4E31-BA0B-4040-A34A-DD5AFD35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3409950"/>
            <a:ext cx="8467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ts val="2000"/>
              </a:lnSpc>
              <a:spcBef>
                <a:spcPts val="500"/>
              </a:spcBef>
              <a:buClr>
                <a:schemeClr val="tx1"/>
              </a:buClr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◎我該吃什麼呢 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lnSpc>
                <a:spcPts val="2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維生素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A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、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C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、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E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、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b 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胡蘿蔔素、葉黃素、玉米黃質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sym typeface="Wingdings 3" pitchFamily="18" charset="2"/>
            </a:endParaRPr>
          </a:p>
          <a:p>
            <a:pPr marL="342900" indent="-342900" eaLnBrk="1" hangingPunct="1">
              <a:lnSpc>
                <a:spcPts val="2000"/>
              </a:lnSpc>
              <a:spcBef>
                <a:spcPts val="500"/>
              </a:spcBef>
              <a:buClr>
                <a:schemeClr val="tx1"/>
              </a:buClr>
              <a:defRPr/>
            </a:pP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       </a:t>
            </a:r>
            <a:r>
              <a:rPr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胡蘿蔔，南瓜，蕃薯，菠菜，綠花椰菜，枸杞，蕃茄，木瓜等黃紅色和深綠色蔬果 </a:t>
            </a:r>
          </a:p>
          <a:p>
            <a:pPr marL="342900" indent="-342900" eaLnBrk="1" hangingPunct="1">
              <a:lnSpc>
                <a:spcPts val="2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維生素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E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  </a:t>
            </a:r>
            <a:r>
              <a:rPr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植物油</a:t>
            </a:r>
            <a:r>
              <a:rPr lang="zh-TW" altLang="zh-TW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，</a:t>
            </a:r>
            <a:r>
              <a:rPr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各種植物的種子如核桃、松果 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sym typeface="Wingdings 3" pitchFamily="18" charset="2"/>
            </a:endParaRPr>
          </a:p>
          <a:p>
            <a:pPr marL="342900" indent="-342900" eaLnBrk="1" hangingPunct="1">
              <a:lnSpc>
                <a:spcPts val="2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維生素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A</a:t>
            </a:r>
            <a:r>
              <a:rPr lang="zh-TW" altLang="en-US" sz="2800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 </a:t>
            </a:r>
            <a:r>
              <a:rPr lang="zh-TW" altLang="en-US" sz="16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牛奶</a:t>
            </a:r>
            <a:r>
              <a:rPr lang="zh-TW" altLang="en-US" sz="2000" b="1" kern="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 </a:t>
            </a:r>
            <a:endParaRPr lang="en-US" altLang="zh-TW" sz="2000" kern="0" dirty="0">
              <a:latin typeface="微軟正黑體" pitchFamily="34" charset="-120"/>
              <a:ea typeface="微軟正黑體" pitchFamily="34" charset="-120"/>
              <a:sym typeface="Wingdings 3" pitchFamily="18" charset="2"/>
            </a:endParaRPr>
          </a:p>
          <a:p>
            <a:pPr marL="342900" indent="-342900" eaLnBrk="1" hangingPunct="1">
              <a:lnSpc>
                <a:spcPts val="2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DHA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、維生素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A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、高密度脂蛋白 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 </a:t>
            </a:r>
            <a:r>
              <a:rPr lang="zh-TW" altLang="en-US" sz="1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深海魚類如鮪魚、鮭魚 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  <a:sym typeface="Wingdings 3" pitchFamily="18" charset="2"/>
            </a:endParaRPr>
          </a:p>
          <a:p>
            <a:pPr marL="342900" indent="-342900" eaLnBrk="1" hangingPunct="1">
              <a:lnSpc>
                <a:spcPts val="2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鋅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 </a:t>
            </a:r>
            <a:r>
              <a:rPr lang="zh-TW" altLang="en-US" sz="1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sym typeface="Wingdings 3" pitchFamily="18" charset="2"/>
              </a:rPr>
              <a:t>牡蠣，全榖類如糙米飯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sym typeface="Wingdings 3" pitchFamily="18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zh-TW" altLang="en-US" sz="1600" b="1" kern="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sym typeface="Wingdings 3" pitchFamily="18" charset="2"/>
            </a:endParaRPr>
          </a:p>
        </p:txBody>
      </p:sp>
      <p:pic>
        <p:nvPicPr>
          <p:cNvPr id="11270" name="Picture 9" descr="圖片預覽">
            <a:extLst>
              <a:ext uri="{FF2B5EF4-FFF2-40B4-BE49-F238E27FC236}">
                <a16:creationId xmlns:a16="http://schemas.microsoft.com/office/drawing/2014/main" id="{E9BB9905-5D7F-4ECF-B3CC-A69EC0C5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5411788"/>
            <a:ext cx="200183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圖片預覽">
            <a:extLst>
              <a:ext uri="{FF2B5EF4-FFF2-40B4-BE49-F238E27FC236}">
                <a16:creationId xmlns:a16="http://schemas.microsoft.com/office/drawing/2014/main" id="{CC7FB233-73B9-477B-ADF2-D4117789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800725"/>
            <a:ext cx="15240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圖片預覽">
            <a:extLst>
              <a:ext uri="{FF2B5EF4-FFF2-40B4-BE49-F238E27FC236}">
                <a16:creationId xmlns:a16="http://schemas.microsoft.com/office/drawing/2014/main" id="{85ED390A-7560-4A83-BEF7-4209BF56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705475"/>
            <a:ext cx="873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 descr="http://www.cosenten.com/images/upload/Image/1255267872667489984.jpg">
            <a:extLst>
              <a:ext uri="{FF2B5EF4-FFF2-40B4-BE49-F238E27FC236}">
                <a16:creationId xmlns:a16="http://schemas.microsoft.com/office/drawing/2014/main" id="{14301310-B3C3-4FD9-942E-A5653B02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3"/>
          <a:stretch>
            <a:fillRect/>
          </a:stretch>
        </p:blipFill>
        <p:spPr bwMode="auto">
          <a:xfrm>
            <a:off x="3416300" y="5549900"/>
            <a:ext cx="1184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7" descr="http://guoshu.aweb.com.cn/upfile/4/60/200991/17394185.jpg">
            <a:extLst>
              <a:ext uri="{FF2B5EF4-FFF2-40B4-BE49-F238E27FC236}">
                <a16:creationId xmlns:a16="http://schemas.microsoft.com/office/drawing/2014/main" id="{DAC0561A-E625-4068-A3CA-4F471199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7" b="11333"/>
          <a:stretch>
            <a:fillRect/>
          </a:stretch>
        </p:blipFill>
        <p:spPr bwMode="auto">
          <a:xfrm>
            <a:off x="4683125" y="5824538"/>
            <a:ext cx="11271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1" descr="http://www.101shop.com.tw/productimage/fd06022.jpg">
            <a:extLst>
              <a:ext uri="{FF2B5EF4-FFF2-40B4-BE49-F238E27FC236}">
                <a16:creationId xmlns:a16="http://schemas.microsoft.com/office/drawing/2014/main" id="{5B7AB13D-89AD-4091-BDFD-27EF9DB6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6332" r="23666" b="4333"/>
          <a:stretch>
            <a:fillRect/>
          </a:stretch>
        </p:blipFill>
        <p:spPr bwMode="auto">
          <a:xfrm>
            <a:off x="5934075" y="5478463"/>
            <a:ext cx="733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圓角化同側角落矩形 23">
            <a:extLst>
              <a:ext uri="{FF2B5EF4-FFF2-40B4-BE49-F238E27FC236}">
                <a16:creationId xmlns:a16="http://schemas.microsoft.com/office/drawing/2014/main" id="{7782D84D-431A-44C9-802F-4B489D1E8BA1}"/>
              </a:ext>
            </a:extLst>
          </p:cNvPr>
          <p:cNvSpPr/>
          <p:nvPr/>
        </p:nvSpPr>
        <p:spPr bwMode="auto">
          <a:xfrm>
            <a:off x="7715250" y="6410325"/>
            <a:ext cx="1428750" cy="438150"/>
          </a:xfrm>
          <a:prstGeom prst="round2SameRect">
            <a:avLst/>
          </a:prstGeom>
          <a:solidFill>
            <a:srgbClr val="C9D9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5" name="圓角化同側角落矩形 24">
            <a:extLst>
              <a:ext uri="{FF2B5EF4-FFF2-40B4-BE49-F238E27FC236}">
                <a16:creationId xmlns:a16="http://schemas.microsoft.com/office/drawing/2014/main" id="{292F56AF-3FE1-4B11-92FD-4E6C1AEFF6BC}"/>
              </a:ext>
            </a:extLst>
          </p:cNvPr>
          <p:cNvSpPr/>
          <p:nvPr/>
        </p:nvSpPr>
        <p:spPr bwMode="auto">
          <a:xfrm>
            <a:off x="8829675" y="4791075"/>
            <a:ext cx="295275" cy="1857375"/>
          </a:xfrm>
          <a:prstGeom prst="round2SameRect">
            <a:avLst/>
          </a:prstGeom>
          <a:solidFill>
            <a:srgbClr val="C9D9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6" name="圓角化同側角落矩形 25">
            <a:extLst>
              <a:ext uri="{FF2B5EF4-FFF2-40B4-BE49-F238E27FC236}">
                <a16:creationId xmlns:a16="http://schemas.microsoft.com/office/drawing/2014/main" id="{2F0E5050-A28A-42D7-A6A5-A986D7F6296F}"/>
              </a:ext>
            </a:extLst>
          </p:cNvPr>
          <p:cNvSpPr/>
          <p:nvPr/>
        </p:nvSpPr>
        <p:spPr bwMode="auto">
          <a:xfrm>
            <a:off x="8534400" y="4829175"/>
            <a:ext cx="295275" cy="609600"/>
          </a:xfrm>
          <a:prstGeom prst="round2Same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1279" name="Text Box 3">
            <a:extLst>
              <a:ext uri="{FF2B5EF4-FFF2-40B4-BE49-F238E27FC236}">
                <a16:creationId xmlns:a16="http://schemas.microsoft.com/office/drawing/2014/main" id="{C6DA5A80-E071-4185-86D4-F5967361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頁尾版面配置區 3">
            <a:extLst>
              <a:ext uri="{FF2B5EF4-FFF2-40B4-BE49-F238E27FC236}">
                <a16:creationId xmlns:a16="http://schemas.microsoft.com/office/drawing/2014/main" id="{F5F93118-5A8D-4763-B4B0-91EB8AFAA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23A270D-A534-42B9-9613-69D1AE59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7175"/>
            <a:ext cx="7848600" cy="609600"/>
          </a:xfrm>
        </p:spPr>
        <p:txBody>
          <a:bodyPr/>
          <a:lstStyle/>
          <a:p>
            <a:pPr eaLnBrk="1" hangingPunct="1"/>
            <a:r>
              <a:rPr lang="zh-TW" altLang="en-US" sz="4000" b="0" u="sng">
                <a:latin typeface="文鼎超黑" pitchFamily="49" charset="-120"/>
                <a:ea typeface="文鼎超黑" pitchFamily="49" charset="-120"/>
              </a:rPr>
              <a:t>三、護眼行動六招式</a:t>
            </a:r>
          </a:p>
        </p:txBody>
      </p:sp>
      <p:pic>
        <p:nvPicPr>
          <p:cNvPr id="12292" name="Picture 133" descr="dglxasset[2]">
            <a:extLst>
              <a:ext uri="{FF2B5EF4-FFF2-40B4-BE49-F238E27FC236}">
                <a16:creationId xmlns:a16="http://schemas.microsoft.com/office/drawing/2014/main" id="{E0C0F6BD-B923-45F7-B236-E1CFEF1A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119688"/>
            <a:ext cx="1849438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20" name="Rectangle 136">
            <a:extLst>
              <a:ext uri="{FF2B5EF4-FFF2-40B4-BE49-F238E27FC236}">
                <a16:creationId xmlns:a16="http://schemas.microsoft.com/office/drawing/2014/main" id="{6F33B93D-2DA6-419E-AD2D-1C57FB1E4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71563"/>
            <a:ext cx="8347075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TW" altLang="en-US" sz="2500" b="1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護眼行動第六招</a:t>
            </a:r>
            <a:r>
              <a:rPr lang="en-US" altLang="zh-TW" sz="2500" b="1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----</a:t>
            </a:r>
            <a:r>
              <a:rPr lang="zh-TW" altLang="en-US" sz="2500" b="1" u="heavy" dirty="0">
                <a:solidFill>
                  <a:srgbClr val="FF0066"/>
                </a:solidFill>
                <a:uFill>
                  <a:solidFill>
                    <a:srgbClr val="FFC000"/>
                  </a:solidFill>
                </a:uFill>
                <a:latin typeface="文鼎粗圓" pitchFamily="49" charset="-120"/>
                <a:ea typeface="文鼎粗圓" pitchFamily="49" charset="-120"/>
              </a:rPr>
              <a:t>定 期 檢 查 要 知 道 </a:t>
            </a:r>
            <a:endParaRPr lang="zh-TW" altLang="en-US" sz="2500" b="1" u="heavy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Fill>
                <a:solidFill>
                  <a:srgbClr val="FFC000"/>
                </a:solidFill>
              </a:uFill>
              <a:latin typeface="文鼎粗圓" pitchFamily="49" charset="-120"/>
              <a:ea typeface="文鼎粗圓" pitchFamily="49" charset="-120"/>
            </a:endParaRPr>
          </a:p>
          <a:p>
            <a:pPr eaLnBrk="1" hangingPunct="1">
              <a:defRPr/>
            </a:pPr>
            <a:endParaRPr lang="zh-TW" alt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每年定期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1-2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次，眼部常規檢查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。</a:t>
            </a:r>
            <a:b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◎當接到通知，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視力未達合格標準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，需至合格眼科醫師處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複檢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。</a:t>
            </a:r>
            <a:b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◎不要直接去眼鏡行，要讓眼科醫師檢查後再經聽從其專業建議。</a:t>
            </a:r>
          </a:p>
          <a:p>
            <a:pPr>
              <a:defRPr/>
            </a:pPr>
            <a:endParaRPr lang="zh-TW" altLang="en-US" sz="2000" dirty="0">
              <a:ea typeface="新細明體" pitchFamily="18" charset="-120"/>
            </a:endParaRPr>
          </a:p>
        </p:txBody>
      </p:sp>
      <p:pic>
        <p:nvPicPr>
          <p:cNvPr id="12294" name="Picture 13" descr="C:\Users\Emily\AppData\Local\Microsoft\Windows\Temporary Internet Files\Content.IE5\LL2BX18B\MC900212133[1].wmf">
            <a:extLst>
              <a:ext uri="{FF2B5EF4-FFF2-40B4-BE49-F238E27FC236}">
                <a16:creationId xmlns:a16="http://schemas.microsoft.com/office/drawing/2014/main" id="{DAAC7673-0BFE-46B7-A887-C8771C3F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3952875"/>
            <a:ext cx="31162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 descr="C:\Users\Emily\AppData\Local\Microsoft\Windows\Temporary Internet Files\Content.IE5\66T82JOF\MC900280519[1].wmf">
            <a:extLst>
              <a:ext uri="{FF2B5EF4-FFF2-40B4-BE49-F238E27FC236}">
                <a16:creationId xmlns:a16="http://schemas.microsoft.com/office/drawing/2014/main" id="{D2452E18-4AE6-46D9-9370-D715D181F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3659188"/>
            <a:ext cx="20272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3" descr="C:\Users\Emily\AppData\Local\Microsoft\Windows\Temporary Internet Files\Content.IE5\BC4SFT8D\MC900339854[1].wmf">
            <a:extLst>
              <a:ext uri="{FF2B5EF4-FFF2-40B4-BE49-F238E27FC236}">
                <a16:creationId xmlns:a16="http://schemas.microsoft.com/office/drawing/2014/main" id="{E96976BA-3DB0-4D34-81A4-244E0ACD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687">
            <a:off x="6396038" y="4541838"/>
            <a:ext cx="147796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3">
            <a:extLst>
              <a:ext uri="{FF2B5EF4-FFF2-40B4-BE49-F238E27FC236}">
                <a16:creationId xmlns:a16="http://schemas.microsoft.com/office/drawing/2014/main" id="{BD5A36D4-2D82-4AD4-9511-4EAF7414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86125" cy="338138"/>
          </a:xfrm>
          <a:prstGeom prst="rect">
            <a:avLst/>
          </a:prstGeom>
          <a:solidFill>
            <a:srgbClr val="DBD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[</a:t>
            </a:r>
            <a:r>
              <a:rPr lang="zh-TW" altLang="en-US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視力保健宣導</a:t>
            </a:r>
            <a:r>
              <a:rPr lang="en-US" altLang="zh-TW" sz="1600" u="sng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绿色抽象PPT模板">
  <a:themeElements>
    <a:clrScheme name="绿色抽象PPT模板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绿色抽象PPT模板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绿色抽象PPT模板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绿色抽象PPT模板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绿色抽象PPT模板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绿色抽象PPT模板</Template>
  <TotalTime>649</TotalTime>
  <Words>1467</Words>
  <Application>Microsoft Office PowerPoint</Application>
  <PresentationFormat>如螢幕大小 (4:3)</PresentationFormat>
  <Paragraphs>147</Paragraphs>
  <Slides>15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32" baseType="lpstr">
      <vt:lpstr>굴림</vt:lpstr>
      <vt:lpstr>굴림</vt:lpstr>
      <vt:lpstr>YouTube Sans</vt:lpstr>
      <vt:lpstr>文鼎中黑</vt:lpstr>
      <vt:lpstr>文鼎粗圓</vt:lpstr>
      <vt:lpstr>文鼎超黑</vt:lpstr>
      <vt:lpstr>華康中黑體</vt:lpstr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Wingdings 3</vt:lpstr>
      <vt:lpstr>绿色抽象PPT模板</vt:lpstr>
      <vt:lpstr>愛護自己的身體， 從『眼』開始</vt:lpstr>
      <vt:lpstr>一、認識眼睛</vt:lpstr>
      <vt:lpstr>二、近視的原因</vt:lpstr>
      <vt:lpstr>三、護眼行動六招式</vt:lpstr>
      <vt:lpstr>三、護眼行動六招式</vt:lpstr>
      <vt:lpstr>三、護眼行動六招式</vt:lpstr>
      <vt:lpstr>三、護眼行動六招式</vt:lpstr>
      <vt:lpstr>三、護眼行動六招式</vt:lpstr>
      <vt:lpstr>三、護眼行動六招式</vt:lpstr>
      <vt:lpstr>四、眼睛急救小常識篇</vt:lpstr>
      <vt:lpstr>五、相關影片</vt:lpstr>
      <vt:lpstr>五、相關影片</vt:lpstr>
      <vt:lpstr>五、相關影片</vt:lpstr>
      <vt:lpstr>桃園市112學年度「視力保健」海報設計比賽 </vt:lpstr>
      <vt:lpstr>向近視眼說BYE 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keke</dc:creator>
  <cp:lastModifiedBy>教學組專用電腦</cp:lastModifiedBy>
  <cp:revision>53</cp:revision>
  <dcterms:created xsi:type="dcterms:W3CDTF">2008-12-13T03:18:13Z</dcterms:created>
  <dcterms:modified xsi:type="dcterms:W3CDTF">2023-11-22T02:12:25Z</dcterms:modified>
</cp:coreProperties>
</file>