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96" r:id="rId1"/>
  </p:sldMasterIdLst>
  <p:notesMasterIdLst>
    <p:notesMasterId r:id="rId18"/>
  </p:notesMasterIdLst>
  <p:sldIdLst>
    <p:sldId id="257" r:id="rId2"/>
    <p:sldId id="256" r:id="rId3"/>
    <p:sldId id="258" r:id="rId4"/>
    <p:sldId id="261" r:id="rId5"/>
    <p:sldId id="259" r:id="rId6"/>
    <p:sldId id="265" r:id="rId7"/>
    <p:sldId id="266" r:id="rId8"/>
    <p:sldId id="267" r:id="rId9"/>
    <p:sldId id="268" r:id="rId10"/>
    <p:sldId id="260" r:id="rId11"/>
    <p:sldId id="269" r:id="rId12"/>
    <p:sldId id="272" r:id="rId13"/>
    <p:sldId id="270" r:id="rId14"/>
    <p:sldId id="271" r:id="rId15"/>
    <p:sldId id="273" r:id="rId16"/>
    <p:sldId id="274" r:id="rId1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6600"/>
    <a:srgbClr val="0000FF"/>
    <a:srgbClr val="006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等深淺樣式 2 - 輔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A111915-BE36-4E01-A7E5-04B1672EAD32}" styleName="淺色樣式 2 - 輔色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5940675A-B579-460E-94D1-54222C63F5DA}" styleName="無樣式、表格格線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87" autoAdjust="0"/>
    <p:restoredTop sz="86737" autoAdjust="0"/>
  </p:normalViewPr>
  <p:slideViewPr>
    <p:cSldViewPr snapToGrid="0">
      <p:cViewPr varScale="1">
        <p:scale>
          <a:sx n="99" d="100"/>
          <a:sy n="99" d="100"/>
        </p:scale>
        <p:origin x="972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44774FB-C14F-477D-944A-898FD2F1D9A1}" type="datetimeFigureOut">
              <a:rPr lang="zh-TW" altLang="en-US" smtClean="0"/>
              <a:t>2024/12/3</a:t>
            </a:fld>
            <a:endParaRPr lang="zh-TW" altLang="en-US"/>
          </a:p>
        </p:txBody>
      </p:sp>
      <p:sp>
        <p:nvSpPr>
          <p:cNvPr id="4" name="投影片影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TW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DDC7D04-9B56-47FA-9075-3CA63E931117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8987886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TW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https://www.youtube.com/watch?v=KqBg2WZySak</a:t>
            </a:r>
            <a:endParaRPr lang="zh-TW" altLang="en-US" b="1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DDC7D04-9B56-47FA-9075-3CA63E931117}" type="slidenum">
              <a:rPr lang="zh-TW" altLang="en-US" smtClean="0"/>
              <a:t>2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02502477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DDC7D04-9B56-47FA-9075-3CA63E931117}" type="slidenum">
              <a:rPr lang="zh-TW" altLang="en-US" smtClean="0"/>
              <a:t>13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75568133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TW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https://www.youtube.com/watch?v=m1g4c0JhGBM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DDC7D04-9B56-47FA-9075-3CA63E931117}" type="slidenum">
              <a:rPr lang="zh-TW" altLang="en-US" smtClean="0"/>
              <a:t>14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72592830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TW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https://www.youtube.com/watch?v=254GepDJiXs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DDC7D04-9B56-47FA-9075-3CA63E931117}" type="slidenum">
              <a:rPr lang="zh-TW" altLang="en-US" smtClean="0"/>
              <a:t>15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03437161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zh-TW" altLang="en-US" sz="1200" b="1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DDC7D04-9B56-47FA-9075-3CA63E931117}" type="slidenum">
              <a:rPr lang="zh-TW" altLang="en-US" smtClean="0"/>
              <a:t>16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28006428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en-US" dirty="0"/>
              <a:t>資料來源：</a:t>
            </a:r>
            <a:r>
              <a:rPr lang="en-US" altLang="zh-TW" dirty="0"/>
              <a:t>https://www.toothclub.gov.hk/chi/adu_01_01_02.html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DDC7D04-9B56-47FA-9075-3CA63E931117}" type="slidenum">
              <a:rPr lang="zh-TW" altLang="en-US" smtClean="0"/>
              <a:t>5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39881875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DDC7D04-9B56-47FA-9075-3CA63E931117}" type="slidenum">
              <a:rPr lang="zh-TW" altLang="en-US" smtClean="0"/>
              <a:t>6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91724871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DDC7D04-9B56-47FA-9075-3CA63E931117}" type="slidenum">
              <a:rPr lang="zh-TW" altLang="en-US" smtClean="0"/>
              <a:t>7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39360533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DDC7D04-9B56-47FA-9075-3CA63E931117}" type="slidenum">
              <a:rPr lang="zh-TW" altLang="en-US" smtClean="0"/>
              <a:t>8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64830026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DDC7D04-9B56-47FA-9075-3CA63E931117}" type="slidenum">
              <a:rPr lang="zh-TW" altLang="en-US" smtClean="0"/>
              <a:t>9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00617149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DDC7D04-9B56-47FA-9075-3CA63E931117}" type="slidenum">
              <a:rPr lang="zh-TW" altLang="en-US" smtClean="0"/>
              <a:t>10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46451563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DDC7D04-9B56-47FA-9075-3CA63E931117}" type="slidenum">
              <a:rPr lang="zh-TW" altLang="en-US" smtClean="0"/>
              <a:t>11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17473435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DDC7D04-9B56-47FA-9075-3CA63E931117}" type="slidenum">
              <a:rPr lang="zh-TW" altLang="en-US" smtClean="0"/>
              <a:t>12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31759805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761999"/>
            <a:ext cx="9141619" cy="533400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9270263" y="761999"/>
            <a:ext cx="2925318" cy="5334001"/>
          </a:xfrm>
          <a:prstGeom prst="rect">
            <a:avLst/>
          </a:prstGeom>
          <a:solidFill>
            <a:srgbClr val="C8C8C8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69848" y="1298448"/>
            <a:ext cx="7315200" cy="3255264"/>
          </a:xfrm>
        </p:spPr>
        <p:txBody>
          <a:bodyPr anchor="b">
            <a:normAutofit/>
          </a:bodyPr>
          <a:lstStyle>
            <a:lvl1pPr algn="l">
              <a:defRPr sz="5900" spc="-100" baseline="0">
                <a:solidFill>
                  <a:srgbClr val="FFFFFF"/>
                </a:solidFill>
              </a:defRPr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15" y="4670246"/>
            <a:ext cx="7315200" cy="914400"/>
          </a:xfrm>
        </p:spPr>
        <p:txBody>
          <a:bodyPr anchor="t">
            <a:normAutofit/>
          </a:bodyPr>
          <a:lstStyle>
            <a:lvl1pPr marL="0" indent="0" algn="l">
              <a:buNone/>
              <a:defRPr sz="2200" cap="none" spc="0" baseline="0">
                <a:solidFill>
                  <a:schemeClr val="accent1">
                    <a:lumMod val="20000"/>
                    <a:lumOff val="80000"/>
                  </a:schemeClr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zh-TW" altLang="en-US"/>
              <a:t>按一下以編輯母片子標題樣式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54982D-0439-4061-B5BC-CC977093CAE3}" type="datetimeFigureOut">
              <a:rPr lang="zh-TW" altLang="en-US" smtClean="0"/>
              <a:t>2024/12/3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ED3DCC-1DC2-48C4-B0BA-6E15E0FC01D8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5833818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54982D-0439-4061-B5BC-CC977093CAE3}" type="datetimeFigureOut">
              <a:rPr lang="zh-TW" altLang="en-US" smtClean="0"/>
              <a:t>2024/12/3</a:t>
            </a:fld>
            <a:endParaRPr lang="zh-TW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ED3DCC-1DC2-48C4-B0BA-6E15E0FC01D8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512094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381000" y="990600"/>
            <a:ext cx="2819400" cy="4953000"/>
          </a:xfrm>
        </p:spPr>
        <p:txBody>
          <a:bodyPr vert="eaVert"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867912" y="868680"/>
            <a:ext cx="7315200" cy="5120640"/>
          </a:xfrm>
        </p:spPr>
        <p:txBody>
          <a:bodyPr vert="eaVert" anchor="t"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54982D-0439-4061-B5BC-CC977093CAE3}" type="datetimeFigureOut">
              <a:rPr lang="zh-TW" altLang="en-US" smtClean="0"/>
              <a:t>2024/12/3</a:t>
            </a:fld>
            <a:endParaRPr lang="zh-TW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ED3DCC-1DC2-48C4-B0BA-6E15E0FC01D8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9219647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54982D-0439-4061-B5BC-CC977093CAE3}" type="datetimeFigureOut">
              <a:rPr lang="zh-TW" altLang="en-US" smtClean="0"/>
              <a:t>2024/12/3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ED3DCC-1DC2-48C4-B0BA-6E15E0FC01D8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7083555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67912" y="1298448"/>
            <a:ext cx="7315200" cy="3255264"/>
          </a:xfrm>
        </p:spPr>
        <p:txBody>
          <a:bodyPr anchor="b">
            <a:normAutofit/>
          </a:bodyPr>
          <a:lstStyle>
            <a:lvl1pPr>
              <a:defRPr sz="5900" b="0" spc="-10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86200" y="4672584"/>
            <a:ext cx="7315200" cy="914400"/>
          </a:xfrm>
        </p:spPr>
        <p:txBody>
          <a:bodyPr anchor="t">
            <a:normAutofit/>
          </a:bodyPr>
          <a:lstStyle>
            <a:lvl1pPr marL="0" indent="0">
              <a:buNone/>
              <a:defRPr sz="2200" cap="none" spc="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54982D-0439-4061-B5BC-CC977093CAE3}" type="datetimeFigureOut">
              <a:rPr lang="zh-TW" altLang="en-US" smtClean="0"/>
              <a:t>2024/12/3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ED3DCC-1DC2-48C4-B0BA-6E15E0FC01D8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5375188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個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867912" y="868680"/>
            <a:ext cx="3474720" cy="5120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818120" y="868680"/>
            <a:ext cx="3474720" cy="5120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54982D-0439-4061-B5BC-CC977093CAE3}" type="datetimeFigureOut">
              <a:rPr lang="zh-TW" altLang="en-US" smtClean="0"/>
              <a:t>2024/12/3</a:t>
            </a:fld>
            <a:endParaRPr lang="zh-TW" alt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ED3DCC-1DC2-48C4-B0BA-6E15E0FC01D8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4737041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67912" y="1023586"/>
            <a:ext cx="3474720" cy="807720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0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67912" y="1930936"/>
            <a:ext cx="3474720" cy="402336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818463" y="1023586"/>
            <a:ext cx="3474720" cy="813171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0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818463" y="1930936"/>
            <a:ext cx="3474720" cy="402336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54982D-0439-4061-B5BC-CC977093CAE3}" type="datetimeFigureOut">
              <a:rPr lang="zh-TW" altLang="en-US" smtClean="0"/>
              <a:t>2024/12/3</a:t>
            </a:fld>
            <a:endParaRPr lang="zh-TW" altLang="en-US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ED3DCC-1DC2-48C4-B0BA-6E15E0FC01D8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3769608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54982D-0439-4061-B5BC-CC977093CAE3}" type="datetimeFigureOut">
              <a:rPr lang="zh-TW" altLang="en-US" smtClean="0"/>
              <a:t>2024/12/3</a:t>
            </a:fld>
            <a:endParaRPr lang="zh-TW" alt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ED3DCC-1DC2-48C4-B0BA-6E15E0FC01D8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7982551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54982D-0439-4061-B5BC-CC977093CAE3}" type="datetimeFigureOut">
              <a:rPr lang="zh-TW" altLang="en-US" smtClean="0"/>
              <a:t>2024/12/3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ED3DCC-1DC2-48C4-B0BA-6E15E0FC01D8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8389846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6032" y="1143000"/>
            <a:ext cx="2834640" cy="2377440"/>
          </a:xfrm>
        </p:spPr>
        <p:txBody>
          <a:bodyPr anchor="b">
            <a:normAutofit/>
          </a:bodyPr>
          <a:lstStyle>
            <a:lvl1pPr>
              <a:defRPr sz="3200" b="0" baseline="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67912" y="868680"/>
            <a:ext cx="7315200" cy="5120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6032" y="3494176"/>
            <a:ext cx="2834640" cy="2321990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54982D-0439-4061-B5BC-CC977093CAE3}" type="datetimeFigureOut">
              <a:rPr lang="zh-TW" altLang="en-US" smtClean="0"/>
              <a:t>2024/12/3</a:t>
            </a:fld>
            <a:endParaRPr lang="zh-TW" alt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ED3DCC-1DC2-48C4-B0BA-6E15E0FC01D8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1690942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6032" y="1143000"/>
            <a:ext cx="2834640" cy="2377440"/>
          </a:xfrm>
        </p:spPr>
        <p:txBody>
          <a:bodyPr anchor="b">
            <a:normAutofit/>
          </a:bodyPr>
          <a:lstStyle>
            <a:lvl1pPr>
              <a:defRPr sz="3200" b="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570644" y="767419"/>
            <a:ext cx="8115230" cy="5330952"/>
          </a:xfrm>
          <a:solidFill>
            <a:schemeClr val="bg1">
              <a:lumMod val="75000"/>
            </a:schemeClr>
          </a:solidFill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TW" altLang="en-US"/>
              <a:t>按一下圖示以新增圖片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6032" y="3493008"/>
            <a:ext cx="2834640" cy="2322576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54982D-0439-4061-B5BC-CC977093CAE3}" type="datetimeFigureOut">
              <a:rPr lang="zh-TW" altLang="en-US" smtClean="0"/>
              <a:t>2024/12/3</a:t>
            </a:fld>
            <a:endParaRPr lang="zh-TW" alt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3499101" y="6356350"/>
            <a:ext cx="5911517" cy="365125"/>
          </a:xfrm>
        </p:spPr>
        <p:txBody>
          <a:bodyPr/>
          <a:lstStyle/>
          <a:p>
            <a:endParaRPr lang="zh-TW" alt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ED3DCC-1DC2-48C4-B0BA-6E15E0FC01D8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9424522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758952"/>
            <a:ext cx="3443590" cy="533095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2919" y="1123837"/>
            <a:ext cx="2947482" cy="46011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8" name="Rectangle 37"/>
          <p:cNvSpPr/>
          <p:nvPr/>
        </p:nvSpPr>
        <p:spPr>
          <a:xfrm>
            <a:off x="11815864" y="758952"/>
            <a:ext cx="384048" cy="5330952"/>
          </a:xfrm>
          <a:prstGeom prst="rect">
            <a:avLst/>
          </a:prstGeom>
          <a:solidFill>
            <a:srgbClr val="C8C8C8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69268" y="864108"/>
            <a:ext cx="7315200" cy="512064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62465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0D54982D-0439-4061-B5BC-CC977093CAE3}" type="datetimeFigureOut">
              <a:rPr lang="zh-TW" altLang="en-US" smtClean="0"/>
              <a:t>2024/12/3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869268" y="6356350"/>
            <a:ext cx="59115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634135" y="6356350"/>
            <a:ext cx="153092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accent1"/>
                </a:solidFill>
              </a:defRPr>
            </a:lvl1pPr>
          </a:lstStyle>
          <a:p>
            <a:fld id="{E1ED3DCC-1DC2-48C4-B0BA-6E15E0FC01D8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6141841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7" r:id="rId1"/>
    <p:sldLayoutId id="2147483798" r:id="rId2"/>
    <p:sldLayoutId id="2147483799" r:id="rId3"/>
    <p:sldLayoutId id="2147483800" r:id="rId4"/>
    <p:sldLayoutId id="2147483801" r:id="rId5"/>
    <p:sldLayoutId id="2147483802" r:id="rId6"/>
    <p:sldLayoutId id="2147483803" r:id="rId7"/>
    <p:sldLayoutId id="2147483804" r:id="rId8"/>
    <p:sldLayoutId id="2147483805" r:id="rId9"/>
    <p:sldLayoutId id="2147483806" r:id="rId10"/>
    <p:sldLayoutId id="2147483807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 spc="-60" baseline="0">
          <a:solidFill>
            <a:srgbClr val="FFFFFF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buClr>
          <a:schemeClr val="accent1"/>
        </a:buClr>
        <a:buFont typeface="Wingdings 2" pitchFamily="18" charset="2"/>
        <a:buChar char="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6858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11430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6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6002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20574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17.png"/><Relationship Id="rId7" Type="http://schemas.openxmlformats.org/officeDocument/2006/relationships/image" Target="../media/image19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6" Type="http://schemas.microsoft.com/office/2007/relationships/hdphoto" Target="../media/hdphoto5.wdp"/><Relationship Id="rId5" Type="http://schemas.openxmlformats.org/officeDocument/2006/relationships/image" Target="../media/image18.png"/><Relationship Id="rId10" Type="http://schemas.openxmlformats.org/officeDocument/2006/relationships/image" Target="../media/image21.jpeg"/><Relationship Id="rId4" Type="http://schemas.microsoft.com/office/2007/relationships/hdphoto" Target="../media/hdphoto4.wdp"/><Relationship Id="rId9" Type="http://schemas.microsoft.com/office/2007/relationships/hdphoto" Target="../media/hdphoto6.wdp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7" Type="http://schemas.openxmlformats.org/officeDocument/2006/relationships/image" Target="../media/image25.em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4.png"/><Relationship Id="rId5" Type="http://schemas.microsoft.com/office/2007/relationships/hdphoto" Target="../media/hdphoto7.wdp"/><Relationship Id="rId4" Type="http://schemas.openxmlformats.org/officeDocument/2006/relationships/image" Target="../media/image2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7.png"/><Relationship Id="rId4" Type="http://schemas.openxmlformats.org/officeDocument/2006/relationships/hyperlink" Target="https://www.youtube.com/watch?v=m1g4c0JhGBM" TargetMode="Externa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8.png"/><Relationship Id="rId4" Type="http://schemas.openxmlformats.org/officeDocument/2006/relationships/hyperlink" Target="https://www.youtube.com/watch?v=254GepDJiXs" TargetMode="Externa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KqBg2WZySak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gif"/><Relationship Id="rId5" Type="http://schemas.openxmlformats.org/officeDocument/2006/relationships/image" Target="../media/image6.gif"/><Relationship Id="rId4" Type="http://schemas.openxmlformats.org/officeDocument/2006/relationships/image" Target="../media/image5.gi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5" Type="http://schemas.microsoft.com/office/2007/relationships/hdphoto" Target="../media/hdphoto1.wdp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microsoft.com/office/2007/relationships/hdphoto" Target="../media/hdphoto3.wdp"/><Relationship Id="rId5" Type="http://schemas.openxmlformats.org/officeDocument/2006/relationships/image" Target="../media/image11.png"/><Relationship Id="rId4" Type="http://schemas.microsoft.com/office/2007/relationships/hdphoto" Target="../media/hdphoto2.wdp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BB02582D-45BB-4B7B-81D5-F0ABCC91D84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07905" y="1012616"/>
            <a:ext cx="6737685" cy="3818605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</a:pPr>
            <a:r>
              <a:rPr lang="zh-TW" altLang="en-US" sz="8000" dirty="0">
                <a:latin typeface="標楷體" panose="03000509000000000000" pitchFamily="65" charset="-120"/>
                <a:ea typeface="標楷體" panose="03000509000000000000" pitchFamily="65" charset="-120"/>
              </a:rPr>
              <a:t>健康生活，</a:t>
            </a:r>
            <a:br>
              <a:rPr lang="en-US" altLang="zh-TW" sz="8000" dirty="0">
                <a:latin typeface="標楷體" panose="03000509000000000000" pitchFamily="65" charset="-120"/>
                <a:ea typeface="標楷體" panose="03000509000000000000" pitchFamily="65" charset="-120"/>
              </a:rPr>
            </a:br>
            <a:r>
              <a:rPr lang="zh-TW" altLang="en-US" sz="8000" dirty="0">
                <a:latin typeface="標楷體" panose="03000509000000000000" pitchFamily="65" charset="-120"/>
                <a:ea typeface="標楷體" panose="03000509000000000000" pitchFamily="65" charset="-120"/>
              </a:rPr>
              <a:t>從「齒」開始</a:t>
            </a:r>
          </a:p>
        </p:txBody>
      </p:sp>
      <p:sp>
        <p:nvSpPr>
          <p:cNvPr id="3" name="副標題 2">
            <a:extLst>
              <a:ext uri="{FF2B5EF4-FFF2-40B4-BE49-F238E27FC236}">
                <a16:creationId xmlns:a16="http://schemas.microsoft.com/office/drawing/2014/main" id="{F8080C0D-525C-4CA4-96BE-B6D3210D411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671531" y="6260350"/>
            <a:ext cx="3704254" cy="396521"/>
          </a:xfrm>
        </p:spPr>
        <p:txBody>
          <a:bodyPr>
            <a:normAutofit lnSpcReduction="10000"/>
          </a:bodyPr>
          <a:lstStyle/>
          <a:p>
            <a:pPr>
              <a:lnSpc>
                <a:spcPct val="100000"/>
              </a:lnSpc>
            </a:pPr>
            <a:r>
              <a:rPr lang="en-US" altLang="zh-TW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113</a:t>
            </a:r>
            <a:r>
              <a:rPr lang="zh-TW" altLang="en-US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學年度山豐國小學務處製</a:t>
            </a:r>
          </a:p>
        </p:txBody>
      </p:sp>
      <p:pic>
        <p:nvPicPr>
          <p:cNvPr id="1026" name="Picture 2" descr="免費矢量| 可愛的牙齒圖">
            <a:extLst>
              <a:ext uri="{FF2B5EF4-FFF2-40B4-BE49-F238E27FC236}">
                <a16:creationId xmlns:a16="http://schemas.microsoft.com/office/drawing/2014/main" id="{8869B230-C2EE-4C0C-BCD9-B4E964F45C1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8472682" y="1707303"/>
            <a:ext cx="3443394" cy="34433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1381158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文字方塊 7">
            <a:extLst>
              <a:ext uri="{FF2B5EF4-FFF2-40B4-BE49-F238E27FC236}">
                <a16:creationId xmlns:a16="http://schemas.microsoft.com/office/drawing/2014/main" id="{42A2D24A-1837-4E18-95DF-E44A4CAEA244}"/>
              </a:ext>
            </a:extLst>
          </p:cNvPr>
          <p:cNvSpPr txBox="1"/>
          <p:nvPr/>
        </p:nvSpPr>
        <p:spPr>
          <a:xfrm>
            <a:off x="954832" y="911150"/>
            <a:ext cx="10341293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7200" dirty="0">
                <a:latin typeface="標楷體" panose="03000509000000000000" pitchFamily="65" charset="-120"/>
                <a:ea typeface="標楷體" panose="03000509000000000000" pitchFamily="65" charset="-120"/>
              </a:rPr>
              <a:t>哪些食物</a:t>
            </a:r>
            <a:r>
              <a:rPr lang="zh-TW" altLang="en-US" sz="72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容易</a:t>
            </a:r>
            <a:r>
              <a:rPr lang="zh-TW" altLang="en-US" sz="7200" dirty="0">
                <a:latin typeface="標楷體" panose="03000509000000000000" pitchFamily="65" charset="-120"/>
                <a:ea typeface="標楷體" panose="03000509000000000000" pitchFamily="65" charset="-120"/>
              </a:rPr>
              <a:t>造成蛀牙？</a:t>
            </a:r>
            <a:endParaRPr lang="en-US" altLang="zh-TW" sz="72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pic>
        <p:nvPicPr>
          <p:cNvPr id="10" name="Picture 2" descr="D:\Users\pegyin\Desktop\Scientific Affair\BSBF\2012 Relaunch-Global\2\gum drops.jpg">
            <a:extLst>
              <a:ext uri="{FF2B5EF4-FFF2-40B4-BE49-F238E27FC236}">
                <a16:creationId xmlns:a16="http://schemas.microsoft.com/office/drawing/2014/main" id="{CFD45517-DB63-4204-92D4-F7886AA58C4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email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3085" b="93316" l="3737" r="97160">
                        <a14:foregroundMark x1="24514" y1="45887" x2="24514" y2="45887"/>
                        <a14:foregroundMark x1="30717" y1="57455" x2="30717" y2="57455"/>
                        <a14:foregroundMark x1="24514" y1="61311" x2="24514" y2="61311"/>
                        <a14:foregroundMark x1="14948" y1="55527" x2="14948" y2="55527"/>
                        <a14:foregroundMark x1="21151" y1="37147" x2="21151" y2="37147"/>
                        <a14:foregroundMark x1="27952" y1="33290" x2="27952" y2="33290"/>
                        <a14:foregroundMark x1="34679" y1="53599" x2="34679" y2="53599"/>
                        <a14:foregroundMark x1="32436" y1="64267" x2="32436" y2="64267"/>
                        <a14:foregroundMark x1="83632" y1="52699" x2="83632" y2="52699"/>
                        <a14:foregroundMark x1="82511" y1="41003" x2="82511" y2="41003"/>
                        <a14:foregroundMark x1="85949" y1="56555" x2="85949" y2="56555"/>
                        <a14:foregroundMark x1="16368" y1="34319" x2="16368" y2="34319"/>
                        <a14:foregroundMark x1="16816" y1="30463" x2="16816" y2="30463"/>
                        <a14:foregroundMark x1="15022" y1="38946" x2="15022" y2="38946"/>
                        <a14:foregroundMark x1="21400" y1="60185" x2="21400" y2="6018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87851" y="2085062"/>
            <a:ext cx="2550962" cy="14835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4" descr="D:\Users\pegyin\Desktop\Scientific Affair\BSBF\2012 Relaunch-Global\2\soda.jpg">
            <a:extLst>
              <a:ext uri="{FF2B5EF4-FFF2-40B4-BE49-F238E27FC236}">
                <a16:creationId xmlns:a16="http://schemas.microsoft.com/office/drawing/2014/main" id="{2BCAE0CD-3719-4FE6-85F1-28C02425250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email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446" b="94699" l="2059" r="82059">
                        <a14:foregroundMark x1="46324" y1="18973" x2="46324" y2="18973"/>
                        <a14:foregroundMark x1="53750" y1="12444" x2="53750" y2="12444"/>
                        <a14:foregroundMark x1="66324" y1="8594" x2="66324" y2="8594"/>
                        <a14:foregroundMark x1="71397" y1="6864" x2="71397" y2="6864"/>
                        <a14:foregroundMark x1="62279" y1="8594" x2="62279" y2="8594"/>
                        <a14:foregroundMark x1="60000" y1="9431" x2="60000" y2="9431"/>
                        <a14:foregroundMark x1="56618" y1="9877" x2="56618" y2="9877"/>
                        <a14:foregroundMark x1="50368" y1="11607" x2="50368" y2="11607"/>
                        <a14:foregroundMark x1="48603" y1="12444" x2="48603" y2="12444"/>
                        <a14:foregroundMark x1="47500" y1="14174" x2="47500" y2="14174"/>
                        <a14:foregroundMark x1="47500" y1="14174" x2="47500" y2="14174"/>
                        <a14:foregroundMark x1="46912" y1="16797" x2="46912" y2="16797"/>
                        <a14:foregroundMark x1="46912" y1="19810" x2="46912" y2="19810"/>
                        <a14:foregroundMark x1="46324" y1="14174" x2="46324" y2="14174"/>
                        <a14:foregroundMark x1="48088" y1="12891" x2="48088" y2="12891"/>
                        <a14:foregroundMark x1="50882" y1="11607" x2="50882" y2="11607"/>
                        <a14:foregroundMark x1="51471" y1="10714" x2="51471" y2="10714"/>
                        <a14:foregroundMark x1="52647" y1="9431" x2="52647" y2="9431"/>
                        <a14:foregroundMark x1="52647" y1="9431" x2="52647" y2="9431"/>
                        <a14:foregroundMark x1="58309" y1="9431" x2="58309" y2="9431"/>
                        <a14:foregroundMark x1="61765" y1="8594" x2="61765" y2="8594"/>
                        <a14:foregroundMark x1="64044" y1="8594" x2="64044" y2="8594"/>
                        <a14:foregroundMark x1="67426" y1="7310" x2="67426" y2="7310"/>
                        <a14:foregroundMark x1="68603" y1="6864" x2="68603" y2="6864"/>
                        <a14:foregroundMark x1="46912" y1="21094" x2="46912" y2="2109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48844" y="3524154"/>
            <a:ext cx="1819310" cy="26179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5" descr="D:\Users\pegyin\Desktop\Scientific Affair\BSBF\2012 Relaunch-Global\2\cookie.jpg">
            <a:extLst>
              <a:ext uri="{FF2B5EF4-FFF2-40B4-BE49-F238E27FC236}">
                <a16:creationId xmlns:a16="http://schemas.microsoft.com/office/drawing/2014/main" id="{D820BF64-402D-4731-A0DE-7B7C4B7D0B0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2261008">
            <a:off x="6956453" y="2241810"/>
            <a:ext cx="1494804" cy="16154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6" descr="D:\Users\pegyin\Desktop\Scientific Affair\BSBF\2012 Relaunch-Global\2\cupcake.jpg">
            <a:extLst>
              <a:ext uri="{FF2B5EF4-FFF2-40B4-BE49-F238E27FC236}">
                <a16:creationId xmlns:a16="http://schemas.microsoft.com/office/drawing/2014/main" id="{D104270F-1004-4DCA-8F70-75AA3338DE5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email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2667" b="90000" l="4000" r="9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285784" y="1881135"/>
            <a:ext cx="2232834" cy="20841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7" descr="D:\Users\pegyin\Desktop\Scientific Affair\BSBF\2012 Relaunch-Global\2\Potato chips [Converted].jpg">
            <a:extLst>
              <a:ext uri="{FF2B5EF4-FFF2-40B4-BE49-F238E27FC236}">
                <a16:creationId xmlns:a16="http://schemas.microsoft.com/office/drawing/2014/main" id="{8FA8FCE8-5BB9-4F55-A1CA-A0B231336B7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079542" y="3679070"/>
            <a:ext cx="1999649" cy="23958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文字方塊 15">
            <a:extLst>
              <a:ext uri="{FF2B5EF4-FFF2-40B4-BE49-F238E27FC236}">
                <a16:creationId xmlns:a16="http://schemas.microsoft.com/office/drawing/2014/main" id="{635FCC19-CDAD-43CE-AD1C-9AC5092327EA}"/>
              </a:ext>
            </a:extLst>
          </p:cNvPr>
          <p:cNvSpPr txBox="1"/>
          <p:nvPr/>
        </p:nvSpPr>
        <p:spPr>
          <a:xfrm>
            <a:off x="7703855" y="3965313"/>
            <a:ext cx="3689684" cy="20046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zh-TW" altLang="en-US" sz="4400" b="1" dirty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黏牙的零食 </a:t>
            </a:r>
            <a:endParaRPr lang="en-US" altLang="zh-TW" sz="4400" b="1" dirty="0">
              <a:solidFill>
                <a:srgbClr val="0070C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zh-TW" altLang="en-US" sz="4400" b="1" dirty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碳酸飲料</a:t>
            </a:r>
          </a:p>
        </p:txBody>
      </p:sp>
    </p:spTree>
    <p:extLst>
      <p:ext uri="{BB962C8B-B14F-4D97-AF65-F5344CB8AC3E}">
        <p14:creationId xmlns:p14="http://schemas.microsoft.com/office/powerpoint/2010/main" val="1037592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文字方塊 7">
            <a:extLst>
              <a:ext uri="{FF2B5EF4-FFF2-40B4-BE49-F238E27FC236}">
                <a16:creationId xmlns:a16="http://schemas.microsoft.com/office/drawing/2014/main" id="{42A2D24A-1837-4E18-95DF-E44A4CAEA244}"/>
              </a:ext>
            </a:extLst>
          </p:cNvPr>
          <p:cNvSpPr txBox="1"/>
          <p:nvPr/>
        </p:nvSpPr>
        <p:spPr>
          <a:xfrm>
            <a:off x="629207" y="783226"/>
            <a:ext cx="11264622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7200" dirty="0">
                <a:latin typeface="標楷體" panose="03000509000000000000" pitchFamily="65" charset="-120"/>
                <a:ea typeface="標楷體" panose="03000509000000000000" pitchFamily="65" charset="-120"/>
              </a:rPr>
              <a:t>猜猜看，</a:t>
            </a:r>
            <a:r>
              <a:rPr lang="zh-TW" altLang="en-US" sz="72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潔牙四寶</a:t>
            </a:r>
            <a:r>
              <a:rPr lang="zh-TW" altLang="en-US" sz="7200" dirty="0">
                <a:latin typeface="標楷體" panose="03000509000000000000" pitchFamily="65" charset="-120"/>
                <a:ea typeface="標楷體" panose="03000509000000000000" pitchFamily="65" charset="-120"/>
              </a:rPr>
              <a:t>有哪些？</a:t>
            </a:r>
            <a:endParaRPr lang="en-US" altLang="zh-TW" sz="72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grpSp>
        <p:nvGrpSpPr>
          <p:cNvPr id="5" name="群組 4">
            <a:extLst>
              <a:ext uri="{FF2B5EF4-FFF2-40B4-BE49-F238E27FC236}">
                <a16:creationId xmlns:a16="http://schemas.microsoft.com/office/drawing/2014/main" id="{F0878999-7710-4098-907B-D6554D4EA5F3}"/>
              </a:ext>
            </a:extLst>
          </p:cNvPr>
          <p:cNvGrpSpPr/>
          <p:nvPr/>
        </p:nvGrpSpPr>
        <p:grpSpPr>
          <a:xfrm>
            <a:off x="3834693" y="2056052"/>
            <a:ext cx="1296144" cy="3931915"/>
            <a:chOff x="2771800" y="1801341"/>
            <a:chExt cx="1296144" cy="3931915"/>
          </a:xfrm>
        </p:grpSpPr>
        <p:pic>
          <p:nvPicPr>
            <p:cNvPr id="6" name="Picture 2">
              <a:extLst>
                <a:ext uri="{FF2B5EF4-FFF2-40B4-BE49-F238E27FC236}">
                  <a16:creationId xmlns:a16="http://schemas.microsoft.com/office/drawing/2014/main" id="{E3B1F84E-33E3-44DE-A65A-7238808FDF9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71800" y="1801341"/>
              <a:ext cx="1147695" cy="349357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7" name="文字方塊 6">
              <a:extLst>
                <a:ext uri="{FF2B5EF4-FFF2-40B4-BE49-F238E27FC236}">
                  <a16:creationId xmlns:a16="http://schemas.microsoft.com/office/drawing/2014/main" id="{B883D9C9-40A8-4D26-934D-AE7AEB0A2BFD}"/>
                </a:ext>
              </a:extLst>
            </p:cNvPr>
            <p:cNvSpPr txBox="1"/>
            <p:nvPr/>
          </p:nvSpPr>
          <p:spPr>
            <a:xfrm>
              <a:off x="2849580" y="5320322"/>
              <a:ext cx="1218364" cy="41293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>
                <a:lnSpc>
                  <a:spcPts val="2500"/>
                </a:lnSpc>
              </a:pPr>
              <a:r>
                <a:rPr lang="zh-TW" altLang="en-US" sz="2400" b="1" dirty="0">
                  <a:latin typeface="標楷體" panose="03000509000000000000" pitchFamily="65" charset="-120"/>
                  <a:ea typeface="標楷體" panose="03000509000000000000" pitchFamily="65" charset="-120"/>
                </a:rPr>
                <a:t>牙 刷</a:t>
              </a:r>
            </a:p>
          </p:txBody>
        </p:sp>
      </p:grpSp>
      <p:grpSp>
        <p:nvGrpSpPr>
          <p:cNvPr id="9" name="群組 8">
            <a:extLst>
              <a:ext uri="{FF2B5EF4-FFF2-40B4-BE49-F238E27FC236}">
                <a16:creationId xmlns:a16="http://schemas.microsoft.com/office/drawing/2014/main" id="{B00A2590-58BC-4C08-A2C0-5DCB14491D14}"/>
              </a:ext>
            </a:extLst>
          </p:cNvPr>
          <p:cNvGrpSpPr/>
          <p:nvPr/>
        </p:nvGrpSpPr>
        <p:grpSpPr>
          <a:xfrm>
            <a:off x="5375920" y="3108221"/>
            <a:ext cx="2564580" cy="2816528"/>
            <a:chOff x="3764249" y="2891326"/>
            <a:chExt cx="2564580" cy="2816528"/>
          </a:xfrm>
        </p:grpSpPr>
        <p:pic>
          <p:nvPicPr>
            <p:cNvPr id="10" name="Picture 4">
              <a:extLst>
                <a:ext uri="{FF2B5EF4-FFF2-40B4-BE49-F238E27FC236}">
                  <a16:creationId xmlns:a16="http://schemas.microsoft.com/office/drawing/2014/main" id="{57A47F42-C498-461E-BAF3-D8616989784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0" b="98485" l="3750" r="96875">
                          <a14:foregroundMark x1="81875" y1="51515" x2="81875" y2="51515"/>
                          <a14:foregroundMark x1="86875" y1="36364" x2="86875" y2="36364"/>
                          <a14:foregroundMark x1="87500" y1="18182" x2="87500" y2="18182"/>
                          <a14:foregroundMark x1="81250" y1="17424" x2="81250" y2="17424"/>
                          <a14:foregroundMark x1="75625" y1="14394" x2="75625" y2="14394"/>
                          <a14:foregroundMark x1="83750" y1="61364" x2="83750" y2="61364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 rot="1022043">
              <a:off x="3764249" y="2891326"/>
              <a:ext cx="2564580" cy="22436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1" name="文字方塊 10">
              <a:extLst>
                <a:ext uri="{FF2B5EF4-FFF2-40B4-BE49-F238E27FC236}">
                  <a16:creationId xmlns:a16="http://schemas.microsoft.com/office/drawing/2014/main" id="{04F5ED61-7BA0-44BD-BC24-2A2EDA5B242A}"/>
                </a:ext>
              </a:extLst>
            </p:cNvPr>
            <p:cNvSpPr txBox="1"/>
            <p:nvPr/>
          </p:nvSpPr>
          <p:spPr>
            <a:xfrm>
              <a:off x="4433756" y="5294920"/>
              <a:ext cx="1218364" cy="41293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>
                <a:lnSpc>
                  <a:spcPts val="2500"/>
                </a:lnSpc>
              </a:pPr>
              <a:r>
                <a:rPr lang="zh-TW" altLang="en-US" sz="2400" b="1" dirty="0">
                  <a:latin typeface="標楷體" panose="03000509000000000000" pitchFamily="65" charset="-120"/>
                  <a:ea typeface="標楷體" panose="03000509000000000000" pitchFamily="65" charset="-120"/>
                </a:rPr>
                <a:t>牙 線</a:t>
              </a:r>
            </a:p>
          </p:txBody>
        </p:sp>
      </p:grpSp>
      <p:grpSp>
        <p:nvGrpSpPr>
          <p:cNvPr id="12" name="群組 11">
            <a:extLst>
              <a:ext uri="{FF2B5EF4-FFF2-40B4-BE49-F238E27FC236}">
                <a16:creationId xmlns:a16="http://schemas.microsoft.com/office/drawing/2014/main" id="{F474F15D-AB2E-466F-A7CF-35A62A6A2F1A}"/>
              </a:ext>
            </a:extLst>
          </p:cNvPr>
          <p:cNvGrpSpPr/>
          <p:nvPr/>
        </p:nvGrpSpPr>
        <p:grpSpPr>
          <a:xfrm>
            <a:off x="8509535" y="2521369"/>
            <a:ext cx="1788823" cy="3375433"/>
            <a:chOff x="6300192" y="2341414"/>
            <a:chExt cx="1788823" cy="3375433"/>
          </a:xfrm>
        </p:grpSpPr>
        <p:pic>
          <p:nvPicPr>
            <p:cNvPr id="13" name="Picture 3">
              <a:extLst>
                <a:ext uri="{FF2B5EF4-FFF2-40B4-BE49-F238E27FC236}">
                  <a16:creationId xmlns:a16="http://schemas.microsoft.com/office/drawing/2014/main" id="{5AB11D5C-3BED-4B33-A759-9E2117ADDD5D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6300192" y="2341414"/>
              <a:ext cx="1788823" cy="267176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4" name="文字方塊 13">
              <a:extLst>
                <a:ext uri="{FF2B5EF4-FFF2-40B4-BE49-F238E27FC236}">
                  <a16:creationId xmlns:a16="http://schemas.microsoft.com/office/drawing/2014/main" id="{D7E61EF9-F69E-4A75-BEE9-A1152D85E6D7}"/>
                </a:ext>
              </a:extLst>
            </p:cNvPr>
            <p:cNvSpPr txBox="1"/>
            <p:nvPr/>
          </p:nvSpPr>
          <p:spPr>
            <a:xfrm>
              <a:off x="6300192" y="5303913"/>
              <a:ext cx="1753998" cy="41293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>
                <a:lnSpc>
                  <a:spcPts val="2500"/>
                </a:lnSpc>
              </a:pPr>
              <a:r>
                <a:rPr lang="zh-TW" altLang="en-US" sz="2400" b="1" dirty="0">
                  <a:latin typeface="標楷體" panose="03000509000000000000" pitchFamily="65" charset="-120"/>
                  <a:ea typeface="標楷體" panose="03000509000000000000" pitchFamily="65" charset="-120"/>
                </a:rPr>
                <a:t>含氟漱口水</a:t>
              </a:r>
            </a:p>
          </p:txBody>
        </p:sp>
      </p:grpSp>
      <p:grpSp>
        <p:nvGrpSpPr>
          <p:cNvPr id="15" name="群組 14">
            <a:extLst>
              <a:ext uri="{FF2B5EF4-FFF2-40B4-BE49-F238E27FC236}">
                <a16:creationId xmlns:a16="http://schemas.microsoft.com/office/drawing/2014/main" id="{D9A6E1A6-4827-4B96-9E0C-9D1AD720D5A0}"/>
              </a:ext>
            </a:extLst>
          </p:cNvPr>
          <p:cNvGrpSpPr/>
          <p:nvPr/>
        </p:nvGrpSpPr>
        <p:grpSpPr>
          <a:xfrm>
            <a:off x="1553405" y="2001537"/>
            <a:ext cx="1619111" cy="4012452"/>
            <a:chOff x="1111298" y="1746826"/>
            <a:chExt cx="1619111" cy="4012452"/>
          </a:xfrm>
        </p:grpSpPr>
        <p:sp>
          <p:nvSpPr>
            <p:cNvPr id="16" name="文字方塊 15">
              <a:extLst>
                <a:ext uri="{FF2B5EF4-FFF2-40B4-BE49-F238E27FC236}">
                  <a16:creationId xmlns:a16="http://schemas.microsoft.com/office/drawing/2014/main" id="{5D6614A8-D49A-47C2-A61F-6D3B861DB2F4}"/>
                </a:ext>
              </a:extLst>
            </p:cNvPr>
            <p:cNvSpPr txBox="1"/>
            <p:nvPr/>
          </p:nvSpPr>
          <p:spPr>
            <a:xfrm>
              <a:off x="1111298" y="5346344"/>
              <a:ext cx="1619111" cy="41293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>
                <a:lnSpc>
                  <a:spcPts val="2500"/>
                </a:lnSpc>
              </a:pPr>
              <a:r>
                <a:rPr lang="zh-TW" altLang="en-US" sz="2400" b="1" dirty="0">
                  <a:latin typeface="標楷體" panose="03000509000000000000" pitchFamily="65" charset="-120"/>
                  <a:ea typeface="標楷體" panose="03000509000000000000" pitchFamily="65" charset="-120"/>
                </a:rPr>
                <a:t>含氟牙膏</a:t>
              </a:r>
            </a:p>
          </p:txBody>
        </p:sp>
        <p:pic>
          <p:nvPicPr>
            <p:cNvPr id="17" name="Picture 9">
              <a:extLst>
                <a:ext uri="{FF2B5EF4-FFF2-40B4-BE49-F238E27FC236}">
                  <a16:creationId xmlns:a16="http://schemas.microsoft.com/office/drawing/2014/main" id="{8AE92D22-1EE2-4E6D-AE16-AEF03AF0C1C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107659" y="2898799"/>
              <a:ext cx="3626390" cy="132244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18" name="矩形 17">
            <a:extLst>
              <a:ext uri="{FF2B5EF4-FFF2-40B4-BE49-F238E27FC236}">
                <a16:creationId xmlns:a16="http://schemas.microsoft.com/office/drawing/2014/main" id="{51808781-CE7B-4D2C-BC7B-840AFA274F57}"/>
              </a:ext>
            </a:extLst>
          </p:cNvPr>
          <p:cNvSpPr/>
          <p:nvPr/>
        </p:nvSpPr>
        <p:spPr>
          <a:xfrm>
            <a:off x="2041563" y="3014804"/>
            <a:ext cx="642796" cy="202241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1071509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文字方塊 7">
            <a:extLst>
              <a:ext uri="{FF2B5EF4-FFF2-40B4-BE49-F238E27FC236}">
                <a16:creationId xmlns:a16="http://schemas.microsoft.com/office/drawing/2014/main" id="{42A2D24A-1837-4E18-95DF-E44A4CAEA244}"/>
              </a:ext>
            </a:extLst>
          </p:cNvPr>
          <p:cNvSpPr txBox="1"/>
          <p:nvPr/>
        </p:nvSpPr>
        <p:spPr>
          <a:xfrm>
            <a:off x="917965" y="783226"/>
            <a:ext cx="6186309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7200" dirty="0">
                <a:latin typeface="標楷體" panose="03000509000000000000" pitchFamily="65" charset="-120"/>
                <a:ea typeface="標楷體" panose="03000509000000000000" pitchFamily="65" charset="-120"/>
              </a:rPr>
              <a:t>預防蛀牙</a:t>
            </a:r>
            <a:r>
              <a:rPr lang="en-US" altLang="zh-TW" sz="72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3</a:t>
            </a:r>
            <a:r>
              <a:rPr lang="zh-TW" altLang="en-US" sz="72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重點</a:t>
            </a:r>
            <a:endParaRPr lang="en-US" altLang="zh-TW" sz="72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pic>
        <p:nvPicPr>
          <p:cNvPr id="20" name="Picture 10" descr="... 刷牙3次以上、在饭后3分钟以内、每次刷牙3分钟以上">
            <a:extLst>
              <a:ext uri="{FF2B5EF4-FFF2-40B4-BE49-F238E27FC236}">
                <a16:creationId xmlns:a16="http://schemas.microsoft.com/office/drawing/2014/main" id="{2743337D-0C46-4FA6-8F6B-2015C84283B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21316" y="3240504"/>
            <a:ext cx="3390900" cy="285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矩形 2">
            <a:extLst>
              <a:ext uri="{FF2B5EF4-FFF2-40B4-BE49-F238E27FC236}">
                <a16:creationId xmlns:a16="http://schemas.microsoft.com/office/drawing/2014/main" id="{BBC65925-72C5-4969-A3BE-C4146BCB3090}"/>
              </a:ext>
            </a:extLst>
          </p:cNvPr>
          <p:cNvSpPr/>
          <p:nvPr/>
        </p:nvSpPr>
        <p:spPr>
          <a:xfrm>
            <a:off x="776037" y="2434563"/>
            <a:ext cx="6616165" cy="646331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zh-TW" altLang="en-US" sz="3600" dirty="0">
                <a:latin typeface="標楷體" panose="03000509000000000000" pitchFamily="65" charset="-120"/>
                <a:ea typeface="標楷體" panose="03000509000000000000" pitchFamily="65" charset="-120"/>
              </a:rPr>
              <a:t>每天在</a:t>
            </a:r>
            <a:r>
              <a:rPr lang="zh-TW" altLang="en-US" sz="36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飯後</a:t>
            </a:r>
            <a:r>
              <a:rPr lang="zh-TW" altLang="en-US" sz="3600" dirty="0">
                <a:latin typeface="標楷體" panose="03000509000000000000" pitchFamily="65" charset="-120"/>
                <a:ea typeface="標楷體" panose="03000509000000000000" pitchFamily="65" charset="-120"/>
              </a:rPr>
              <a:t>及</a:t>
            </a:r>
            <a:r>
              <a:rPr lang="zh-TW" altLang="en-US" sz="36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睡前</a:t>
            </a:r>
            <a:r>
              <a:rPr lang="zh-TW" altLang="en-US" sz="3600" dirty="0">
                <a:latin typeface="標楷體" panose="03000509000000000000" pitchFamily="65" charset="-120"/>
                <a:ea typeface="標楷體" panose="03000509000000000000" pitchFamily="65" charset="-120"/>
              </a:rPr>
              <a:t>刷牙和</a:t>
            </a:r>
            <a:r>
              <a:rPr lang="zh-TW" altLang="en-US" sz="36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用牙線</a:t>
            </a:r>
          </a:p>
        </p:txBody>
      </p:sp>
      <p:sp>
        <p:nvSpPr>
          <p:cNvPr id="5" name="矩形 4">
            <a:extLst>
              <a:ext uri="{FF2B5EF4-FFF2-40B4-BE49-F238E27FC236}">
                <a16:creationId xmlns:a16="http://schemas.microsoft.com/office/drawing/2014/main" id="{5413613F-43CF-408A-A408-D09B6EDB2C83}"/>
              </a:ext>
            </a:extLst>
          </p:cNvPr>
          <p:cNvSpPr/>
          <p:nvPr/>
        </p:nvSpPr>
        <p:spPr>
          <a:xfrm>
            <a:off x="3458808" y="3855979"/>
            <a:ext cx="2954655" cy="49834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ctr">
              <a:lnSpc>
                <a:spcPts val="2500"/>
              </a:lnSpc>
            </a:pPr>
            <a:r>
              <a:rPr lang="zh-TW" altLang="en-US" sz="54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少吃</a:t>
            </a:r>
            <a:r>
              <a:rPr lang="zh-TW" altLang="en-US" sz="5400" dirty="0">
                <a:latin typeface="標楷體" panose="03000509000000000000" pitchFamily="65" charset="-120"/>
                <a:ea typeface="標楷體" panose="03000509000000000000" pitchFamily="65" charset="-120"/>
              </a:rPr>
              <a:t>零食</a:t>
            </a:r>
          </a:p>
        </p:txBody>
      </p:sp>
      <p:sp>
        <p:nvSpPr>
          <p:cNvPr id="6" name="矩形 5">
            <a:extLst>
              <a:ext uri="{FF2B5EF4-FFF2-40B4-BE49-F238E27FC236}">
                <a16:creationId xmlns:a16="http://schemas.microsoft.com/office/drawing/2014/main" id="{3417B4EF-CEA5-45FD-AE83-5C160C5FA622}"/>
              </a:ext>
            </a:extLst>
          </p:cNvPr>
          <p:cNvSpPr/>
          <p:nvPr/>
        </p:nvSpPr>
        <p:spPr>
          <a:xfrm>
            <a:off x="1789892" y="5487585"/>
            <a:ext cx="5724644" cy="49834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ctr">
              <a:lnSpc>
                <a:spcPts val="2500"/>
              </a:lnSpc>
            </a:pPr>
            <a:r>
              <a:rPr lang="zh-TW" altLang="en-US" sz="5400" dirty="0">
                <a:latin typeface="標楷體" panose="03000509000000000000" pitchFamily="65" charset="-120"/>
                <a:ea typeface="標楷體" panose="03000509000000000000" pitchFamily="65" charset="-120"/>
              </a:rPr>
              <a:t>每</a:t>
            </a:r>
            <a:r>
              <a:rPr lang="zh-TW" altLang="en-US" sz="54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半年</a:t>
            </a:r>
            <a:r>
              <a:rPr lang="zh-TW" altLang="en-US" sz="5400" dirty="0">
                <a:latin typeface="標楷體" panose="03000509000000000000" pitchFamily="65" charset="-120"/>
                <a:ea typeface="標楷體" panose="03000509000000000000" pitchFamily="65" charset="-120"/>
              </a:rPr>
              <a:t>定期看牙醫</a:t>
            </a:r>
          </a:p>
        </p:txBody>
      </p:sp>
    </p:spTree>
    <p:extLst>
      <p:ext uri="{BB962C8B-B14F-4D97-AF65-F5344CB8AC3E}">
        <p14:creationId xmlns:p14="http://schemas.microsoft.com/office/powerpoint/2010/main" val="366228848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文字方塊 7">
            <a:extLst>
              <a:ext uri="{FF2B5EF4-FFF2-40B4-BE49-F238E27FC236}">
                <a16:creationId xmlns:a16="http://schemas.microsoft.com/office/drawing/2014/main" id="{42A2D24A-1837-4E18-95DF-E44A4CAEA244}"/>
              </a:ext>
            </a:extLst>
          </p:cNvPr>
          <p:cNvSpPr txBox="1"/>
          <p:nvPr/>
        </p:nvSpPr>
        <p:spPr>
          <a:xfrm>
            <a:off x="917965" y="783226"/>
            <a:ext cx="6186309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72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333</a:t>
            </a:r>
            <a:r>
              <a:rPr lang="zh-TW" altLang="en-US" sz="7200" dirty="0">
                <a:latin typeface="標楷體" panose="03000509000000000000" pitchFamily="65" charset="-120"/>
                <a:ea typeface="標楷體" panose="03000509000000000000" pitchFamily="65" charset="-120"/>
              </a:rPr>
              <a:t>黃金刷牙法</a:t>
            </a:r>
            <a:endParaRPr lang="en-US" altLang="zh-TW" sz="72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pic>
        <p:nvPicPr>
          <p:cNvPr id="20" name="Picture 10" descr="... 刷牙3次以上、在饭后3分钟以内、每次刷牙3分钟以上">
            <a:extLst>
              <a:ext uri="{FF2B5EF4-FFF2-40B4-BE49-F238E27FC236}">
                <a16:creationId xmlns:a16="http://schemas.microsoft.com/office/drawing/2014/main" id="{2743337D-0C46-4FA6-8F6B-2015C84283B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21316" y="3240504"/>
            <a:ext cx="3390900" cy="285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矩形 1">
            <a:extLst>
              <a:ext uri="{FF2B5EF4-FFF2-40B4-BE49-F238E27FC236}">
                <a16:creationId xmlns:a16="http://schemas.microsoft.com/office/drawing/2014/main" id="{426AF08B-13DD-4047-98EB-5AF0CA313274}"/>
              </a:ext>
            </a:extLst>
          </p:cNvPr>
          <p:cNvSpPr/>
          <p:nvPr/>
        </p:nvSpPr>
        <p:spPr>
          <a:xfrm>
            <a:off x="789419" y="2145805"/>
            <a:ext cx="6840648" cy="36857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TW" altLang="en-US" sz="5400" dirty="0">
                <a:latin typeface="標楷體" panose="03000509000000000000" pitchFamily="65" charset="-120"/>
                <a:ea typeface="標楷體" panose="03000509000000000000" pitchFamily="65" charset="-120"/>
              </a:rPr>
              <a:t>每天</a:t>
            </a:r>
            <a:r>
              <a:rPr lang="zh-TW" altLang="en-US" sz="54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三餐後</a:t>
            </a:r>
            <a:r>
              <a:rPr lang="zh-TW" altLang="en-US" sz="5400" dirty="0">
                <a:latin typeface="標楷體" panose="03000509000000000000" pitchFamily="65" charset="-120"/>
                <a:ea typeface="標楷體" panose="03000509000000000000" pitchFamily="65" charset="-120"/>
              </a:rPr>
              <a:t>都刷牙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TW" altLang="en-US" sz="5400" dirty="0">
                <a:latin typeface="標楷體" panose="03000509000000000000" pitchFamily="65" charset="-120"/>
                <a:ea typeface="標楷體" panose="03000509000000000000" pitchFamily="65" charset="-120"/>
              </a:rPr>
              <a:t>用餐後</a:t>
            </a:r>
            <a:r>
              <a:rPr lang="zh-TW" altLang="en-US" sz="54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３分鐘內</a:t>
            </a:r>
            <a:r>
              <a:rPr lang="zh-TW" altLang="en-US" sz="5400" dirty="0">
                <a:latin typeface="標楷體" panose="03000509000000000000" pitchFamily="65" charset="-120"/>
                <a:ea typeface="標楷體" panose="03000509000000000000" pitchFamily="65" charset="-120"/>
              </a:rPr>
              <a:t>刷牙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TW" altLang="en-US" sz="5400" dirty="0">
                <a:latin typeface="標楷體" panose="03000509000000000000" pitchFamily="65" charset="-120"/>
                <a:ea typeface="標楷體" panose="03000509000000000000" pitchFamily="65" charset="-120"/>
              </a:rPr>
              <a:t>每次刷牙</a:t>
            </a:r>
            <a:r>
              <a:rPr lang="zh-TW" altLang="en-US" sz="54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至少３分鐘</a:t>
            </a:r>
          </a:p>
        </p:txBody>
      </p:sp>
    </p:spTree>
    <p:extLst>
      <p:ext uri="{BB962C8B-B14F-4D97-AF65-F5344CB8AC3E}">
        <p14:creationId xmlns:p14="http://schemas.microsoft.com/office/powerpoint/2010/main" val="372153357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文字方塊 7">
            <a:extLst>
              <a:ext uri="{FF2B5EF4-FFF2-40B4-BE49-F238E27FC236}">
                <a16:creationId xmlns:a16="http://schemas.microsoft.com/office/drawing/2014/main" id="{42A2D24A-1837-4E18-95DF-E44A4CAEA244}"/>
              </a:ext>
            </a:extLst>
          </p:cNvPr>
          <p:cNvSpPr txBox="1"/>
          <p:nvPr/>
        </p:nvSpPr>
        <p:spPr>
          <a:xfrm>
            <a:off x="1007809" y="516401"/>
            <a:ext cx="4801314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72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貝氏</a:t>
            </a:r>
            <a:r>
              <a:rPr lang="zh-TW" altLang="en-US" sz="7200" dirty="0">
                <a:latin typeface="標楷體" panose="03000509000000000000" pitchFamily="65" charset="-120"/>
                <a:ea typeface="標楷體" panose="03000509000000000000" pitchFamily="65" charset="-120"/>
              </a:rPr>
              <a:t>刷牙法</a:t>
            </a:r>
            <a:endParaRPr lang="en-US" altLang="zh-TW" sz="72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pic>
        <p:nvPicPr>
          <p:cNvPr id="20" name="Picture 10" descr="... 刷牙3次以上、在饭后3分钟以内、每次刷牙3分钟以上">
            <a:extLst>
              <a:ext uri="{FF2B5EF4-FFF2-40B4-BE49-F238E27FC236}">
                <a16:creationId xmlns:a16="http://schemas.microsoft.com/office/drawing/2014/main" id="{2743337D-0C46-4FA6-8F6B-2015C84283B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47678" y="3699309"/>
            <a:ext cx="2648470" cy="22318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圖片 1">
            <a:hlinkClick r:id="rId4"/>
            <a:extLst>
              <a:ext uri="{FF2B5EF4-FFF2-40B4-BE49-F238E27FC236}">
                <a16:creationId xmlns:a16="http://schemas.microsoft.com/office/drawing/2014/main" id="{B82E6F0D-6997-4462-841F-28FD75AC614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78638" y="1725527"/>
            <a:ext cx="8363120" cy="5052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969175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文字方塊 7">
            <a:extLst>
              <a:ext uri="{FF2B5EF4-FFF2-40B4-BE49-F238E27FC236}">
                <a16:creationId xmlns:a16="http://schemas.microsoft.com/office/drawing/2014/main" id="{42A2D24A-1837-4E18-95DF-E44A4CAEA244}"/>
              </a:ext>
            </a:extLst>
          </p:cNvPr>
          <p:cNvSpPr txBox="1"/>
          <p:nvPr/>
        </p:nvSpPr>
        <p:spPr>
          <a:xfrm>
            <a:off x="1007809" y="516401"/>
            <a:ext cx="6647974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7200" dirty="0">
                <a:latin typeface="標楷體" panose="03000509000000000000" pitchFamily="65" charset="-120"/>
                <a:ea typeface="標楷體" panose="03000509000000000000" pitchFamily="65" charset="-120"/>
              </a:rPr>
              <a:t>高年級</a:t>
            </a:r>
            <a:r>
              <a:rPr lang="zh-TW" altLang="en-US" sz="72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使用牙線</a:t>
            </a:r>
            <a:endParaRPr lang="en-US" altLang="zh-TW" sz="7200" dirty="0">
              <a:solidFill>
                <a:srgbClr val="FF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pic>
        <p:nvPicPr>
          <p:cNvPr id="20" name="Picture 10" descr="... 刷牙3次以上、在饭后3分钟以内、每次刷牙3分钟以上">
            <a:extLst>
              <a:ext uri="{FF2B5EF4-FFF2-40B4-BE49-F238E27FC236}">
                <a16:creationId xmlns:a16="http://schemas.microsoft.com/office/drawing/2014/main" id="{2743337D-0C46-4FA6-8F6B-2015C84283B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28428" y="3757060"/>
            <a:ext cx="2648470" cy="22318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圖片 2">
            <a:hlinkClick r:id="rId4"/>
            <a:extLst>
              <a:ext uri="{FF2B5EF4-FFF2-40B4-BE49-F238E27FC236}">
                <a16:creationId xmlns:a16="http://schemas.microsoft.com/office/drawing/2014/main" id="{96044A89-3254-438B-B72D-3EAF595EC41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59995" y="1798147"/>
            <a:ext cx="8298576" cy="49307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686410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0" descr="... 刷牙3次以上、在饭后3分钟以内、每次刷牙3分钟以上">
            <a:extLst>
              <a:ext uri="{FF2B5EF4-FFF2-40B4-BE49-F238E27FC236}">
                <a16:creationId xmlns:a16="http://schemas.microsoft.com/office/drawing/2014/main" id="{2743337D-0C46-4FA6-8F6B-2015C84283B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52665" y="939799"/>
            <a:ext cx="2648470" cy="22318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矩形 2">
            <a:extLst>
              <a:ext uri="{FF2B5EF4-FFF2-40B4-BE49-F238E27FC236}">
                <a16:creationId xmlns:a16="http://schemas.microsoft.com/office/drawing/2014/main" id="{3BA8E9F8-34DA-4D31-AC25-F5FD0AFE2237}"/>
              </a:ext>
            </a:extLst>
          </p:cNvPr>
          <p:cNvSpPr/>
          <p:nvPr/>
        </p:nvSpPr>
        <p:spPr>
          <a:xfrm>
            <a:off x="644892" y="736087"/>
            <a:ext cx="10876548" cy="7525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zh-TW" altLang="zh-TW" sz="3200" b="1" kern="100" dirty="0">
                <a:latin typeface="Calibri" panose="020F0502020204030204" pitchFamily="34" charset="0"/>
                <a:ea typeface="標楷體" panose="03000509000000000000" pitchFamily="65" charset="-120"/>
                <a:cs typeface="Times New Roman" panose="02020603050405020304" pitchFamily="18" charset="0"/>
              </a:rPr>
              <a:t>桃園市</a:t>
            </a:r>
            <a:r>
              <a:rPr lang="en-US" altLang="zh-TW" sz="3200" b="1" kern="100" dirty="0">
                <a:latin typeface="Calibri" panose="020F0502020204030204" pitchFamily="34" charset="0"/>
                <a:ea typeface="標楷體" panose="03000509000000000000" pitchFamily="65" charset="-120"/>
                <a:cs typeface="Times New Roman" panose="02020603050405020304" pitchFamily="18" charset="0"/>
              </a:rPr>
              <a:t>113</a:t>
            </a:r>
            <a:r>
              <a:rPr lang="zh-TW" altLang="zh-TW" sz="3200" b="1" kern="100" dirty="0">
                <a:latin typeface="Calibri" panose="020F0502020204030204" pitchFamily="34" charset="0"/>
                <a:ea typeface="標楷體" panose="03000509000000000000" pitchFamily="65" charset="-120"/>
                <a:cs typeface="Times New Roman" panose="02020603050405020304" pitchFamily="18" charset="0"/>
              </a:rPr>
              <a:t>學年度「口腔衛生」海報設計比賽</a:t>
            </a:r>
            <a:r>
              <a:rPr lang="en-US" altLang="zh-TW" sz="3200" b="1" kern="100" dirty="0">
                <a:latin typeface="Calibri" panose="020F0502020204030204" pitchFamily="34" charset="0"/>
                <a:ea typeface="標楷體" panose="03000509000000000000" pitchFamily="65" charset="-120"/>
                <a:cs typeface="Times New Roman" panose="02020603050405020304" pitchFamily="18" charset="0"/>
              </a:rPr>
              <a:t>             </a:t>
            </a:r>
          </a:p>
        </p:txBody>
      </p:sp>
      <p:sp>
        <p:nvSpPr>
          <p:cNvPr id="5" name="矩形 4">
            <a:extLst>
              <a:ext uri="{FF2B5EF4-FFF2-40B4-BE49-F238E27FC236}">
                <a16:creationId xmlns:a16="http://schemas.microsoft.com/office/drawing/2014/main" id="{B062B307-4C04-47EF-A59A-706071D48C63}"/>
              </a:ext>
            </a:extLst>
          </p:cNvPr>
          <p:cNvSpPr/>
          <p:nvPr/>
        </p:nvSpPr>
        <p:spPr>
          <a:xfrm>
            <a:off x="768457" y="1615089"/>
            <a:ext cx="7891514" cy="22493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zh-TW" altLang="zh-TW" sz="2400" kern="100" dirty="0">
                <a:latin typeface="Calibri" panose="020F0502020204030204" pitchFamily="34" charset="0"/>
                <a:ea typeface="標楷體" panose="03000509000000000000" pitchFamily="65" charset="-120"/>
                <a:cs typeface="Times New Roman" panose="02020603050405020304" pitchFamily="18" charset="0"/>
              </a:rPr>
              <a:t>各位老師好，為培養親師生口腔衛生教育核心能力，增強學生對口腔衛生議題的認知，建立正確維護口腔衛生的觀念，因此透過學藝競賽宣導視力保健之觀念，鼓勵學生參加「口腔衛生」海報設計比賽。</a:t>
            </a:r>
            <a:endParaRPr lang="zh-TW" altLang="zh-TW" sz="2000" kern="100" dirty="0">
              <a:latin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矩形 5">
            <a:extLst>
              <a:ext uri="{FF2B5EF4-FFF2-40B4-BE49-F238E27FC236}">
                <a16:creationId xmlns:a16="http://schemas.microsoft.com/office/drawing/2014/main" id="{31D5842D-9F92-4001-85D8-FEFDEC731B59}"/>
              </a:ext>
            </a:extLst>
          </p:cNvPr>
          <p:cNvSpPr/>
          <p:nvPr/>
        </p:nvSpPr>
        <p:spPr>
          <a:xfrm>
            <a:off x="996076" y="3972338"/>
            <a:ext cx="7436275" cy="25411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zh-TW" altLang="zh-TW" kern="100" dirty="0">
                <a:latin typeface="Calibri" panose="020F0502020204030204" pitchFamily="34" charset="0"/>
                <a:ea typeface="標楷體" panose="03000509000000000000" pitchFamily="65" charset="-120"/>
                <a:cs typeface="Times New Roman" panose="02020603050405020304" pitchFamily="18" charset="0"/>
              </a:rPr>
              <a:t>【以下為參賽注意事項】</a:t>
            </a:r>
            <a:endParaRPr lang="zh-TW" altLang="zh-TW" sz="1600" kern="100" dirty="0"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50000"/>
              </a:lnSpc>
              <a:spcAft>
                <a:spcPts val="0"/>
              </a:spcAft>
              <a:buFont typeface="+mj-lt"/>
              <a:buAutoNum type="arabicPeriod"/>
            </a:pPr>
            <a:r>
              <a:rPr lang="zh-TW" altLang="zh-TW" b="1" kern="100" dirty="0">
                <a:latin typeface="Calibri" panose="020F0502020204030204" pitchFamily="34" charset="0"/>
                <a:ea typeface="標楷體" panose="03000509000000000000" pitchFamily="65" charset="-120"/>
                <a:cs typeface="Times New Roman" panose="02020603050405020304" pitchFamily="18" charset="0"/>
              </a:rPr>
              <a:t>詳細作品格式請參閱附件</a:t>
            </a:r>
            <a:r>
              <a:rPr lang="zh-TW" altLang="zh-TW" kern="100" dirty="0">
                <a:latin typeface="Calibri" panose="020F0502020204030204" pitchFamily="34" charset="0"/>
                <a:ea typeface="標楷體" panose="03000509000000000000" pitchFamily="65" charset="-120"/>
                <a:cs typeface="Times New Roman" panose="02020603050405020304" pitchFamily="18" charset="0"/>
              </a:rPr>
              <a:t>。</a:t>
            </a:r>
            <a:endParaRPr lang="zh-TW" altLang="zh-TW" sz="1600" kern="100" dirty="0"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50000"/>
              </a:lnSpc>
              <a:spcAft>
                <a:spcPts val="0"/>
              </a:spcAft>
              <a:buFont typeface="+mj-lt"/>
              <a:buAutoNum type="arabicPeriod"/>
            </a:pPr>
            <a:r>
              <a:rPr lang="zh-TW" altLang="zh-TW" b="1" kern="100" dirty="0">
                <a:latin typeface="Calibri" panose="020F0502020204030204" pitchFamily="34" charset="0"/>
                <a:ea typeface="標楷體" panose="03000509000000000000" pitchFamily="65" charset="-120"/>
                <a:cs typeface="Times New Roman" panose="02020603050405020304" pitchFamily="18" charset="0"/>
              </a:rPr>
              <a:t>校內評選</a:t>
            </a:r>
            <a:r>
              <a:rPr lang="zh-TW" altLang="zh-TW" kern="100" dirty="0">
                <a:latin typeface="Calibri" panose="020F0502020204030204" pitchFamily="34" charset="0"/>
                <a:ea typeface="標楷體" panose="03000509000000000000" pitchFamily="65" charset="-120"/>
                <a:cs typeface="Times New Roman" panose="02020603050405020304" pitchFamily="18" charset="0"/>
              </a:rPr>
              <a:t>：由於每校每組</a:t>
            </a:r>
            <a:r>
              <a:rPr lang="en-US" altLang="zh-TW" kern="100" dirty="0">
                <a:latin typeface="Calibri" panose="020F0502020204030204" pitchFamily="34" charset="0"/>
                <a:ea typeface="標楷體" panose="03000509000000000000" pitchFamily="65" charset="-120"/>
                <a:cs typeface="Times New Roman" panose="02020603050405020304" pitchFamily="18" charset="0"/>
              </a:rPr>
              <a:t>(</a:t>
            </a:r>
            <a:r>
              <a:rPr lang="zh-TW" altLang="zh-TW" kern="100" dirty="0">
                <a:latin typeface="Calibri" panose="020F0502020204030204" pitchFamily="34" charset="0"/>
                <a:ea typeface="標楷體" panose="03000509000000000000" pitchFamily="65" charset="-120"/>
                <a:cs typeface="Times New Roman" panose="02020603050405020304" pitchFamily="18" charset="0"/>
              </a:rPr>
              <a:t>中、高年級</a:t>
            </a:r>
            <a:r>
              <a:rPr lang="en-US" altLang="zh-TW" kern="100" dirty="0">
                <a:latin typeface="Calibri" panose="020F0502020204030204" pitchFamily="34" charset="0"/>
                <a:ea typeface="標楷體" panose="03000509000000000000" pitchFamily="65" charset="-120"/>
                <a:cs typeface="Times New Roman" panose="02020603050405020304" pitchFamily="18" charset="0"/>
              </a:rPr>
              <a:t>)</a:t>
            </a:r>
            <a:r>
              <a:rPr lang="zh-TW" altLang="zh-TW" kern="100" dirty="0">
                <a:solidFill>
                  <a:srgbClr val="FF0000"/>
                </a:solidFill>
                <a:latin typeface="Calibri" panose="020F0502020204030204" pitchFamily="34" charset="0"/>
                <a:ea typeface="標楷體" panose="03000509000000000000" pitchFamily="65" charset="-120"/>
                <a:cs typeface="Times New Roman" panose="02020603050405020304" pitchFamily="18" charset="0"/>
              </a:rPr>
              <a:t>送件以各</a:t>
            </a:r>
            <a:r>
              <a:rPr lang="en-US" altLang="zh-TW" kern="100" dirty="0">
                <a:solidFill>
                  <a:srgbClr val="FF0000"/>
                </a:solidFill>
                <a:latin typeface="Calibri" panose="020F0502020204030204" pitchFamily="34" charset="0"/>
                <a:ea typeface="標楷體" panose="03000509000000000000" pitchFamily="65" charset="-120"/>
                <a:cs typeface="Times New Roman" panose="02020603050405020304" pitchFamily="18" charset="0"/>
              </a:rPr>
              <a:t>1</a:t>
            </a:r>
            <a:r>
              <a:rPr lang="zh-TW" altLang="zh-TW" kern="100" dirty="0">
                <a:solidFill>
                  <a:srgbClr val="FF0000"/>
                </a:solidFill>
                <a:latin typeface="Calibri" panose="020F0502020204030204" pitchFamily="34" charset="0"/>
                <a:ea typeface="標楷體" panose="03000509000000000000" pitchFamily="65" charset="-120"/>
                <a:cs typeface="Times New Roman" panose="02020603050405020304" pitchFamily="18" charset="0"/>
              </a:rPr>
              <a:t>件為上限，共</a:t>
            </a:r>
            <a:r>
              <a:rPr lang="en-US" altLang="zh-TW" kern="100" dirty="0">
                <a:solidFill>
                  <a:srgbClr val="FF0000"/>
                </a:solidFill>
                <a:latin typeface="Calibri" panose="020F0502020204030204" pitchFamily="34" charset="0"/>
                <a:ea typeface="標楷體" panose="03000509000000000000" pitchFamily="65" charset="-120"/>
                <a:cs typeface="Times New Roman" panose="02020603050405020304" pitchFamily="18" charset="0"/>
              </a:rPr>
              <a:t>2</a:t>
            </a:r>
            <a:r>
              <a:rPr lang="zh-TW" altLang="zh-TW" kern="100" dirty="0">
                <a:solidFill>
                  <a:srgbClr val="FF0000"/>
                </a:solidFill>
                <a:latin typeface="Calibri" panose="020F0502020204030204" pitchFamily="34" charset="0"/>
                <a:ea typeface="標楷體" panose="03000509000000000000" pitchFamily="65" charset="-120"/>
                <a:cs typeface="Times New Roman" panose="02020603050405020304" pitchFamily="18" charset="0"/>
              </a:rPr>
              <a:t>件</a:t>
            </a:r>
            <a:r>
              <a:rPr lang="zh-TW" altLang="zh-TW" kern="100" dirty="0">
                <a:latin typeface="Calibri" panose="020F0502020204030204" pitchFamily="34" charset="0"/>
                <a:ea typeface="標楷體" panose="03000509000000000000" pitchFamily="65" charset="-120"/>
                <a:cs typeface="Times New Roman" panose="02020603050405020304" pitchFamily="18" charset="0"/>
              </a:rPr>
              <a:t>，因此校內會先進行評選，擇優送件。</a:t>
            </a:r>
            <a:endParaRPr lang="zh-TW" altLang="zh-TW" sz="1600" kern="100" dirty="0"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50000"/>
              </a:lnSpc>
              <a:spcAft>
                <a:spcPts val="0"/>
              </a:spcAft>
              <a:buFont typeface="+mj-lt"/>
              <a:buAutoNum type="arabicPeriod"/>
            </a:pPr>
            <a:r>
              <a:rPr lang="zh-TW" altLang="zh-TW" b="1" kern="100" dirty="0">
                <a:latin typeface="Calibri" panose="020F0502020204030204" pitchFamily="34" charset="0"/>
                <a:ea typeface="標楷體" panose="03000509000000000000" pitchFamily="65" charset="-120"/>
                <a:cs typeface="Times New Roman" panose="02020603050405020304" pitchFamily="18" charset="0"/>
              </a:rPr>
              <a:t>學校統一收件日期</a:t>
            </a:r>
            <a:r>
              <a:rPr lang="zh-TW" altLang="zh-TW" kern="100" dirty="0">
                <a:latin typeface="Calibri" panose="020F0502020204030204" pitchFamily="34" charset="0"/>
                <a:ea typeface="標楷體" panose="03000509000000000000" pitchFamily="65" charset="-120"/>
                <a:cs typeface="Times New Roman" panose="02020603050405020304" pitchFamily="18" charset="0"/>
              </a:rPr>
              <a:t>：</a:t>
            </a:r>
            <a:r>
              <a:rPr lang="en-US" altLang="zh-TW" kern="100" dirty="0">
                <a:solidFill>
                  <a:srgbClr val="FF0000"/>
                </a:solidFill>
                <a:latin typeface="Calibri" panose="020F0502020204030204" pitchFamily="34" charset="0"/>
                <a:ea typeface="標楷體" panose="03000509000000000000" pitchFamily="65" charset="-120"/>
                <a:cs typeface="Times New Roman" panose="02020603050405020304" pitchFamily="18" charset="0"/>
              </a:rPr>
              <a:t>114</a:t>
            </a:r>
            <a:r>
              <a:rPr lang="zh-TW" altLang="zh-TW" kern="100" dirty="0">
                <a:solidFill>
                  <a:srgbClr val="FF0000"/>
                </a:solidFill>
                <a:latin typeface="Calibri" panose="020F0502020204030204" pitchFamily="34" charset="0"/>
                <a:ea typeface="標楷體" panose="03000509000000000000" pitchFamily="65" charset="-120"/>
                <a:cs typeface="Times New Roman" panose="02020603050405020304" pitchFamily="18" charset="0"/>
              </a:rPr>
              <a:t>年</a:t>
            </a:r>
            <a:r>
              <a:rPr lang="en-US" altLang="zh-TW" kern="100" dirty="0">
                <a:solidFill>
                  <a:srgbClr val="FF0000"/>
                </a:solidFill>
                <a:latin typeface="Calibri" panose="020F0502020204030204" pitchFamily="34" charset="0"/>
                <a:ea typeface="標楷體" panose="03000509000000000000" pitchFamily="65" charset="-120"/>
                <a:cs typeface="Times New Roman" panose="02020603050405020304" pitchFamily="18" charset="0"/>
              </a:rPr>
              <a:t>2</a:t>
            </a:r>
            <a:r>
              <a:rPr lang="zh-TW" altLang="zh-TW" kern="100" dirty="0">
                <a:solidFill>
                  <a:srgbClr val="FF0000"/>
                </a:solidFill>
                <a:latin typeface="Calibri" panose="020F0502020204030204" pitchFamily="34" charset="0"/>
                <a:ea typeface="標楷體" panose="03000509000000000000" pitchFamily="65" charset="-120"/>
                <a:cs typeface="Times New Roman" panose="02020603050405020304" pitchFamily="18" charset="0"/>
              </a:rPr>
              <a:t>月</a:t>
            </a:r>
            <a:r>
              <a:rPr lang="en-US" altLang="zh-TW" kern="100" dirty="0">
                <a:solidFill>
                  <a:srgbClr val="FF0000"/>
                </a:solidFill>
                <a:latin typeface="Calibri" panose="020F0502020204030204" pitchFamily="34" charset="0"/>
                <a:ea typeface="標楷體" panose="03000509000000000000" pitchFamily="65" charset="-120"/>
                <a:cs typeface="Times New Roman" panose="02020603050405020304" pitchFamily="18" charset="0"/>
              </a:rPr>
              <a:t>27</a:t>
            </a:r>
            <a:r>
              <a:rPr lang="zh-TW" altLang="zh-TW" kern="100" dirty="0">
                <a:solidFill>
                  <a:srgbClr val="FF0000"/>
                </a:solidFill>
                <a:latin typeface="Calibri" panose="020F0502020204030204" pitchFamily="34" charset="0"/>
                <a:ea typeface="標楷體" panose="03000509000000000000" pitchFamily="65" charset="-120"/>
                <a:cs typeface="Times New Roman" panose="02020603050405020304" pitchFamily="18" charset="0"/>
              </a:rPr>
              <a:t>日。</a:t>
            </a:r>
            <a:endParaRPr lang="zh-TW" altLang="zh-TW" sz="1600" kern="100" dirty="0">
              <a:solidFill>
                <a:srgbClr val="FF0000"/>
              </a:solidFill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50000"/>
              </a:lnSpc>
            </a:pPr>
            <a:r>
              <a:rPr lang="zh-TW" altLang="zh-TW" b="1" dirty="0">
                <a:ea typeface="標楷體" panose="03000509000000000000" pitchFamily="65" charset="-120"/>
                <a:cs typeface="Times New Roman" panose="02020603050405020304" pitchFamily="18" charset="0"/>
              </a:rPr>
              <a:t>★☆★參加者可參加抽獎，獲得精美小禮</a:t>
            </a:r>
            <a:r>
              <a:rPr lang="en-US" altLang="zh-TW" b="1" dirty="0">
                <a:ea typeface="標楷體" panose="03000509000000000000" pitchFamily="65" charset="-120"/>
                <a:cs typeface="Times New Roman" panose="02020603050405020304" pitchFamily="18" charset="0"/>
              </a:rPr>
              <a:t>1</a:t>
            </a:r>
            <a:r>
              <a:rPr lang="zh-TW" altLang="zh-TW" b="1" dirty="0">
                <a:ea typeface="標楷體" panose="03000509000000000000" pitchFamily="65" charset="-120"/>
                <a:cs typeface="Times New Roman" panose="02020603050405020304" pitchFamily="18" charset="0"/>
              </a:rPr>
              <a:t>份</a:t>
            </a:r>
            <a:r>
              <a:rPr lang="en-US" altLang="zh-TW" b="1" dirty="0">
                <a:ea typeface="標楷體" panose="03000509000000000000" pitchFamily="65" charset="-120"/>
                <a:cs typeface="Times New Roman" panose="02020603050405020304" pitchFamily="18" charset="0"/>
              </a:rPr>
              <a:t>(</a:t>
            </a:r>
            <a:r>
              <a:rPr lang="zh-TW" altLang="zh-TW" b="1" dirty="0">
                <a:ea typeface="標楷體" panose="03000509000000000000" pitchFamily="65" charset="-120"/>
                <a:cs typeface="Times New Roman" panose="02020603050405020304" pitchFamily="18" charset="0"/>
              </a:rPr>
              <a:t>共</a:t>
            </a:r>
            <a:r>
              <a:rPr lang="en-US" altLang="zh-TW" b="1" dirty="0">
                <a:ea typeface="標楷體" panose="03000509000000000000" pitchFamily="65" charset="-120"/>
                <a:cs typeface="Times New Roman" panose="02020603050405020304" pitchFamily="18" charset="0"/>
              </a:rPr>
              <a:t>10</a:t>
            </a:r>
            <a:r>
              <a:rPr lang="zh-TW" altLang="zh-TW" b="1" dirty="0">
                <a:ea typeface="標楷體" panose="03000509000000000000" pitchFamily="65" charset="-120"/>
                <a:cs typeface="Times New Roman" panose="02020603050405020304" pitchFamily="18" charset="0"/>
              </a:rPr>
              <a:t>名</a:t>
            </a:r>
            <a:r>
              <a:rPr lang="en-US" altLang="zh-TW" b="1" dirty="0">
                <a:ea typeface="標楷體" panose="03000509000000000000" pitchFamily="65" charset="-120"/>
                <a:cs typeface="Times New Roman" panose="02020603050405020304" pitchFamily="18" charset="0"/>
              </a:rPr>
              <a:t>)</a:t>
            </a:r>
            <a:r>
              <a:rPr lang="zh-TW" altLang="zh-TW" b="1" dirty="0">
                <a:ea typeface="標楷體" panose="03000509000000000000" pitchFamily="65" charset="-120"/>
                <a:cs typeface="Times New Roman" panose="02020603050405020304" pitchFamily="18" charset="0"/>
              </a:rPr>
              <a:t>★☆★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23819213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>
            <a:hlinkClick r:id="rId3"/>
            <a:extLst>
              <a:ext uri="{FF2B5EF4-FFF2-40B4-BE49-F238E27FC236}">
                <a16:creationId xmlns:a16="http://schemas.microsoft.com/office/drawing/2014/main" id="{4F181ED5-8C33-4A9D-9975-97E3DE562C5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3556" y="0"/>
            <a:ext cx="1120488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077803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免費矢量| 可愛的牙齒圖">
            <a:extLst>
              <a:ext uri="{FF2B5EF4-FFF2-40B4-BE49-F238E27FC236}">
                <a16:creationId xmlns:a16="http://schemas.microsoft.com/office/drawing/2014/main" id="{8869B230-C2EE-4C0C-BCD9-B4E964F45C1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771" y="4494384"/>
            <a:ext cx="1604866" cy="16048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文字方塊 10">
            <a:extLst>
              <a:ext uri="{FF2B5EF4-FFF2-40B4-BE49-F238E27FC236}">
                <a16:creationId xmlns:a16="http://schemas.microsoft.com/office/drawing/2014/main" id="{74EDE5E6-E2B6-46D4-8EA9-D79EF20DDD8A}"/>
              </a:ext>
            </a:extLst>
          </p:cNvPr>
          <p:cNvSpPr txBox="1"/>
          <p:nvPr/>
        </p:nvSpPr>
        <p:spPr>
          <a:xfrm>
            <a:off x="802432" y="758750"/>
            <a:ext cx="7122463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72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請你想一想</a:t>
            </a:r>
            <a:r>
              <a:rPr lang="en-US" altLang="zh-TW" sz="72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…… </a:t>
            </a:r>
            <a:endParaRPr lang="en-US" altLang="zh-TW" sz="72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14" name="內容版面配置區 2">
            <a:extLst>
              <a:ext uri="{FF2B5EF4-FFF2-40B4-BE49-F238E27FC236}">
                <a16:creationId xmlns:a16="http://schemas.microsoft.com/office/drawing/2014/main" id="{7849C34C-BFBB-4C57-9BFC-F922F428D5C1}"/>
              </a:ext>
            </a:extLst>
          </p:cNvPr>
          <p:cNvSpPr txBox="1">
            <a:spLocks/>
          </p:cNvSpPr>
          <p:nvPr/>
        </p:nvSpPr>
        <p:spPr>
          <a:xfrm>
            <a:off x="802433" y="2566814"/>
            <a:ext cx="7860562" cy="216634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4" algn="l"/>
            <a:r>
              <a:rPr lang="zh-TW" altLang="en-US" dirty="0"/>
              <a:t> </a:t>
            </a:r>
            <a:endParaRPr lang="en-US" altLang="zh-TW" dirty="0"/>
          </a:p>
        </p:txBody>
      </p:sp>
      <p:sp>
        <p:nvSpPr>
          <p:cNvPr id="16" name="文字方塊 15">
            <a:extLst>
              <a:ext uri="{FF2B5EF4-FFF2-40B4-BE49-F238E27FC236}">
                <a16:creationId xmlns:a16="http://schemas.microsoft.com/office/drawing/2014/main" id="{76081FCC-6F38-401B-B527-6A6B3524EE85}"/>
              </a:ext>
            </a:extLst>
          </p:cNvPr>
          <p:cNvSpPr txBox="1"/>
          <p:nvPr/>
        </p:nvSpPr>
        <p:spPr>
          <a:xfrm>
            <a:off x="2719437" y="2566814"/>
            <a:ext cx="5570756" cy="270003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TW" altLang="en-US" sz="6000" dirty="0">
                <a:latin typeface="標楷體" panose="03000509000000000000" pitchFamily="65" charset="-120"/>
                <a:ea typeface="標楷體" panose="03000509000000000000" pitchFamily="65" charset="-120"/>
              </a:rPr>
              <a:t>你有幾顆牙齒？</a:t>
            </a:r>
            <a:endParaRPr lang="en-US" altLang="zh-TW" sz="60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>
              <a:lnSpc>
                <a:spcPct val="150000"/>
              </a:lnSpc>
            </a:pPr>
            <a:r>
              <a:rPr lang="zh-TW" altLang="en-US" sz="6000" dirty="0">
                <a:latin typeface="標楷體" panose="03000509000000000000" pitchFamily="65" charset="-120"/>
                <a:ea typeface="標楷體" panose="03000509000000000000" pitchFamily="65" charset="-120"/>
              </a:rPr>
              <a:t>你認識它們嗎？</a:t>
            </a:r>
            <a:endParaRPr lang="en-US" altLang="zh-TW" sz="60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6128324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免費矢量| 可愛的牙齒圖">
            <a:extLst>
              <a:ext uri="{FF2B5EF4-FFF2-40B4-BE49-F238E27FC236}">
                <a16:creationId xmlns:a16="http://schemas.microsoft.com/office/drawing/2014/main" id="{8869B230-C2EE-4C0C-BCD9-B4E964F45C1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771" y="4494384"/>
            <a:ext cx="1604866" cy="16048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圖片 9">
            <a:extLst>
              <a:ext uri="{FF2B5EF4-FFF2-40B4-BE49-F238E27FC236}">
                <a16:creationId xmlns:a16="http://schemas.microsoft.com/office/drawing/2014/main" id="{49A926FF-F41F-4824-8455-D55EE7A6F16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41675" y="601918"/>
            <a:ext cx="5601917" cy="5601917"/>
          </a:xfrm>
          <a:prstGeom prst="rect">
            <a:avLst/>
          </a:prstGeom>
        </p:spPr>
      </p:pic>
      <p:sp>
        <p:nvSpPr>
          <p:cNvPr id="11" name="文字方塊 10">
            <a:extLst>
              <a:ext uri="{FF2B5EF4-FFF2-40B4-BE49-F238E27FC236}">
                <a16:creationId xmlns:a16="http://schemas.microsoft.com/office/drawing/2014/main" id="{74EDE5E6-E2B6-46D4-8EA9-D79EF20DDD8A}"/>
              </a:ext>
            </a:extLst>
          </p:cNvPr>
          <p:cNvSpPr txBox="1"/>
          <p:nvPr/>
        </p:nvSpPr>
        <p:spPr>
          <a:xfrm>
            <a:off x="802432" y="758750"/>
            <a:ext cx="3877985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7200" dirty="0">
                <a:latin typeface="標楷體" panose="03000509000000000000" pitchFamily="65" charset="-120"/>
                <a:ea typeface="標楷體" panose="03000509000000000000" pitchFamily="65" charset="-120"/>
              </a:rPr>
              <a:t>認識牙齒</a:t>
            </a:r>
            <a:endParaRPr lang="en-US" altLang="zh-TW" sz="72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02582647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" name="表格 11">
            <a:extLst>
              <a:ext uri="{FF2B5EF4-FFF2-40B4-BE49-F238E27FC236}">
                <a16:creationId xmlns:a16="http://schemas.microsoft.com/office/drawing/2014/main" id="{0E9F7DF9-72D1-41BC-8754-9B4614DC84F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87804329"/>
              </p:ext>
            </p:extLst>
          </p:nvPr>
        </p:nvGraphicFramePr>
        <p:xfrm>
          <a:off x="1006475" y="485276"/>
          <a:ext cx="10179050" cy="5887447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346326">
                  <a:extLst>
                    <a:ext uri="{9D8B030D-6E8A-4147-A177-3AD203B41FA5}">
                      <a16:colId xmlns:a16="http://schemas.microsoft.com/office/drawing/2014/main" val="1525792351"/>
                    </a:ext>
                  </a:extLst>
                </a:gridCol>
                <a:gridCol w="2561662">
                  <a:extLst>
                    <a:ext uri="{9D8B030D-6E8A-4147-A177-3AD203B41FA5}">
                      <a16:colId xmlns:a16="http://schemas.microsoft.com/office/drawing/2014/main" val="3821786956"/>
                    </a:ext>
                  </a:extLst>
                </a:gridCol>
                <a:gridCol w="3552942">
                  <a:extLst>
                    <a:ext uri="{9D8B030D-6E8A-4147-A177-3AD203B41FA5}">
                      <a16:colId xmlns:a16="http://schemas.microsoft.com/office/drawing/2014/main" val="1927120830"/>
                    </a:ext>
                  </a:extLst>
                </a:gridCol>
                <a:gridCol w="1718120">
                  <a:extLst>
                    <a:ext uri="{9D8B030D-6E8A-4147-A177-3AD203B41FA5}">
                      <a16:colId xmlns:a16="http://schemas.microsoft.com/office/drawing/2014/main" val="928393576"/>
                    </a:ext>
                  </a:extLst>
                </a:gridCol>
              </a:tblGrid>
              <a:tr h="558725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800" b="1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圖示</a:t>
                      </a:r>
                      <a:endParaRPr lang="zh-TW" altLang="en-US" sz="2800" b="1" dirty="0">
                        <a:solidFill>
                          <a:schemeClr val="tx1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zh-TW" altLang="en-US" sz="2800" b="1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名稱</a:t>
                      </a:r>
                      <a:endParaRPr lang="zh-TW" altLang="en-US" sz="2800" b="1" dirty="0">
                        <a:solidFill>
                          <a:schemeClr val="tx1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76200" marR="76200" marT="76200" marB="762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zh-TW" altLang="en-US" sz="2800" b="1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形狀</a:t>
                      </a:r>
                      <a:endParaRPr lang="zh-TW" altLang="en-US" sz="2800" b="1" dirty="0">
                        <a:solidFill>
                          <a:schemeClr val="tx1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76200" marR="76200" marT="76200" marB="762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zh-TW" altLang="en-US" sz="2800" b="1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功用</a:t>
                      </a:r>
                      <a:endParaRPr lang="zh-TW" altLang="en-US" sz="2800" b="1" dirty="0">
                        <a:solidFill>
                          <a:schemeClr val="tx1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76200" marR="76200" marT="76200" marB="762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33128706"/>
                  </a:ext>
                </a:extLst>
              </a:tr>
              <a:tr h="1246829">
                <a:tc>
                  <a:txBody>
                    <a:bodyPr/>
                    <a:lstStyle/>
                    <a:p>
                      <a:pPr algn="ctr"/>
                      <a:endParaRPr lang="zh-TW" altLang="en-US" sz="2800" dirty="0">
                        <a:solidFill>
                          <a:schemeClr val="tx1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zh-TW" altLang="en-US" sz="28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門牙</a:t>
                      </a:r>
                      <a:endParaRPr lang="zh-TW" altLang="en-US" sz="2800" b="0" dirty="0">
                        <a:solidFill>
                          <a:schemeClr val="tx1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76200" marR="76200" marT="76200" marB="762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zh-TW" altLang="en-US" sz="28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鑿形</a:t>
                      </a:r>
                      <a:endParaRPr lang="zh-TW" altLang="en-US" sz="2800" b="0" dirty="0">
                        <a:solidFill>
                          <a:schemeClr val="tx1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76200" marR="76200" marT="76200" marB="762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zh-TW" altLang="en-US" sz="28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切開食物</a:t>
                      </a:r>
                      <a:endParaRPr lang="zh-TW" altLang="en-US" sz="2800" b="0" dirty="0">
                        <a:solidFill>
                          <a:schemeClr val="tx1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76200" marR="76200" marT="76200" marB="762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70313674"/>
                  </a:ext>
                </a:extLst>
              </a:tr>
              <a:tr h="1246829">
                <a:tc>
                  <a:txBody>
                    <a:bodyPr/>
                    <a:lstStyle/>
                    <a:p>
                      <a:pPr algn="ctr"/>
                      <a:endParaRPr lang="zh-TW" altLang="en-US" sz="2800" dirty="0">
                        <a:solidFill>
                          <a:schemeClr val="tx1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zh-TW" altLang="en-US" sz="28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犬齒</a:t>
                      </a:r>
                      <a:endParaRPr lang="zh-TW" altLang="en-US" sz="2800" b="0" dirty="0">
                        <a:solidFill>
                          <a:schemeClr val="tx1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76200" marR="76200" marT="76200" marB="762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zh-TW" altLang="en-US" sz="280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錐形、較尖銳</a:t>
                      </a:r>
                      <a:endParaRPr lang="zh-TW" altLang="en-US" sz="2800" b="0">
                        <a:solidFill>
                          <a:schemeClr val="tx1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76200" marR="76200" marT="76200" marB="762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zh-TW" altLang="en-US" sz="28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撕開食物</a:t>
                      </a:r>
                      <a:endParaRPr lang="zh-TW" altLang="en-US" sz="2800" b="0" dirty="0">
                        <a:solidFill>
                          <a:schemeClr val="tx1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76200" marR="76200" marT="76200" marB="762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77349021"/>
                  </a:ext>
                </a:extLst>
              </a:tr>
              <a:tr h="1382109">
                <a:tc>
                  <a:txBody>
                    <a:bodyPr/>
                    <a:lstStyle/>
                    <a:p>
                      <a:pPr algn="ctr" fontAlgn="t"/>
                      <a:endParaRPr lang="zh-TW" altLang="en-US" sz="2800" b="0" dirty="0">
                        <a:solidFill>
                          <a:schemeClr val="tx1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76200" marR="76200" marT="76200" marB="762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zh-TW" altLang="en-US" sz="28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小臼齒</a:t>
                      </a:r>
                      <a:endParaRPr lang="en-US" altLang="zh-TW" sz="2800" dirty="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  <a:p>
                      <a:pPr algn="ctr" fontAlgn="t"/>
                      <a:r>
                        <a:rPr lang="zh-TW" altLang="en-US" sz="20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（乳齒沒有這種類）</a:t>
                      </a:r>
                      <a:endParaRPr lang="zh-TW" altLang="en-US" sz="2400" b="0" dirty="0">
                        <a:solidFill>
                          <a:schemeClr val="tx1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76200" marR="76200" marT="76200" marB="762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zh-TW" altLang="en-US" sz="28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咀嚼面闊大成菱形並凹凸不平，並有坑紋</a:t>
                      </a:r>
                      <a:endParaRPr lang="zh-TW" altLang="en-US" sz="2800" b="0" dirty="0">
                        <a:solidFill>
                          <a:schemeClr val="tx1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76200" marR="76200" marT="76200" marB="762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zh-TW" altLang="en-US" sz="28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磨碎食物</a:t>
                      </a:r>
                      <a:endParaRPr lang="zh-TW" altLang="en-US" sz="2800" b="0" dirty="0">
                        <a:solidFill>
                          <a:schemeClr val="tx1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76200" marR="76200" marT="76200" marB="762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90431929"/>
                  </a:ext>
                </a:extLst>
              </a:tr>
              <a:tr h="1382109">
                <a:tc>
                  <a:txBody>
                    <a:bodyPr/>
                    <a:lstStyle/>
                    <a:p>
                      <a:pPr algn="ctr"/>
                      <a:endParaRPr lang="zh-TW" altLang="en-US" sz="2800" dirty="0">
                        <a:solidFill>
                          <a:schemeClr val="tx1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zh-TW" altLang="en-US" sz="28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大臼齒</a:t>
                      </a:r>
                      <a:endParaRPr lang="zh-TW" altLang="en-US" sz="2800" b="0" dirty="0">
                        <a:solidFill>
                          <a:schemeClr val="tx1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76200" marR="76200" marT="76200" marB="762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zh-TW" altLang="en-US" sz="28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咀嚼面闊大成方形，凹凸不平，並有坑紋，體積比小臼齒大</a:t>
                      </a:r>
                      <a:endParaRPr lang="zh-TW" altLang="en-US" sz="2800" b="0" dirty="0">
                        <a:solidFill>
                          <a:schemeClr val="tx1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76200" marR="76200" marT="76200" marB="762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zh-TW" altLang="en-US" sz="28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磨碎食物</a:t>
                      </a:r>
                      <a:endParaRPr lang="zh-TW" altLang="en-US" sz="2800" b="0" dirty="0">
                        <a:solidFill>
                          <a:schemeClr val="tx1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76200" marR="76200" marT="76200" marB="762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80553209"/>
                  </a:ext>
                </a:extLst>
              </a:tr>
            </a:tbl>
          </a:graphicData>
        </a:graphic>
      </p:graphicFrame>
      <p:pic>
        <p:nvPicPr>
          <p:cNvPr id="4098" name="Picture 2" descr="動畫所見是一顆轉動的犬齒。">
            <a:extLst>
              <a:ext uri="{FF2B5EF4-FFF2-40B4-BE49-F238E27FC236}">
                <a16:creationId xmlns:a16="http://schemas.microsoft.com/office/drawing/2014/main" id="{2D4BD8DA-796D-45A4-8636-8F5DC19CC2B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8305" y="2363014"/>
            <a:ext cx="1714500" cy="1143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動畫所見是一顆轉動的門牙。">
            <a:extLst>
              <a:ext uri="{FF2B5EF4-FFF2-40B4-BE49-F238E27FC236}">
                <a16:creationId xmlns:a16="http://schemas.microsoft.com/office/drawing/2014/main" id="{99B706F4-E3D3-43BF-9C70-84DCCD21E70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8305" y="1092182"/>
            <a:ext cx="1714500" cy="1143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動畫所見是一顆轉動的小臼齒。">
            <a:extLst>
              <a:ext uri="{FF2B5EF4-FFF2-40B4-BE49-F238E27FC236}">
                <a16:creationId xmlns:a16="http://schemas.microsoft.com/office/drawing/2014/main" id="{E188ED70-1E35-4818-90D8-127195D6B2E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8305" y="3659072"/>
            <a:ext cx="1714500" cy="1143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4" name="Picture 8" descr="動畫所見是一顆轉動的大臼齒。">
            <a:extLst>
              <a:ext uri="{FF2B5EF4-FFF2-40B4-BE49-F238E27FC236}">
                <a16:creationId xmlns:a16="http://schemas.microsoft.com/office/drawing/2014/main" id="{6B5EEEAF-C79F-4FE8-8D41-2AA6E3F11E0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8305" y="5015897"/>
            <a:ext cx="1714500" cy="1143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3978015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文字方塊 7">
            <a:extLst>
              <a:ext uri="{FF2B5EF4-FFF2-40B4-BE49-F238E27FC236}">
                <a16:creationId xmlns:a16="http://schemas.microsoft.com/office/drawing/2014/main" id="{42A2D24A-1837-4E18-95DF-E44A4CAEA244}"/>
              </a:ext>
            </a:extLst>
          </p:cNvPr>
          <p:cNvSpPr txBox="1"/>
          <p:nvPr/>
        </p:nvSpPr>
        <p:spPr>
          <a:xfrm>
            <a:off x="954832" y="911150"/>
            <a:ext cx="6647974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7200" dirty="0">
                <a:latin typeface="標楷體" panose="03000509000000000000" pitchFamily="65" charset="-120"/>
                <a:ea typeface="標楷體" panose="03000509000000000000" pitchFamily="65" charset="-120"/>
              </a:rPr>
              <a:t>什麼是</a:t>
            </a:r>
            <a:r>
              <a:rPr lang="zh-TW" altLang="en-US" sz="7200" dirty="0">
                <a:solidFill>
                  <a:srgbClr val="FF66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牙菌斑</a:t>
            </a:r>
            <a:r>
              <a:rPr lang="zh-TW" altLang="en-US" sz="7200" dirty="0">
                <a:latin typeface="標楷體" panose="03000509000000000000" pitchFamily="65" charset="-120"/>
                <a:ea typeface="標楷體" panose="03000509000000000000" pitchFamily="65" charset="-120"/>
              </a:rPr>
              <a:t>？</a:t>
            </a:r>
            <a:endParaRPr lang="en-US" altLang="zh-TW" sz="72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grpSp>
        <p:nvGrpSpPr>
          <p:cNvPr id="6" name="群組 5">
            <a:extLst>
              <a:ext uri="{FF2B5EF4-FFF2-40B4-BE49-F238E27FC236}">
                <a16:creationId xmlns:a16="http://schemas.microsoft.com/office/drawing/2014/main" id="{0CBFE6FE-208B-440C-99D7-6D2052110B19}"/>
              </a:ext>
            </a:extLst>
          </p:cNvPr>
          <p:cNvGrpSpPr/>
          <p:nvPr/>
        </p:nvGrpSpPr>
        <p:grpSpPr>
          <a:xfrm>
            <a:off x="3495328" y="2111479"/>
            <a:ext cx="7998172" cy="907493"/>
            <a:chOff x="2267744" y="1995805"/>
            <a:chExt cx="7450418" cy="907493"/>
          </a:xfrm>
        </p:grpSpPr>
        <p:sp>
          <p:nvSpPr>
            <p:cNvPr id="7" name="文字方塊 6">
              <a:extLst>
                <a:ext uri="{FF2B5EF4-FFF2-40B4-BE49-F238E27FC236}">
                  <a16:creationId xmlns:a16="http://schemas.microsoft.com/office/drawing/2014/main" id="{C528852B-8969-48CA-948C-873F830A6F7F}"/>
                </a:ext>
              </a:extLst>
            </p:cNvPr>
            <p:cNvSpPr txBox="1"/>
            <p:nvPr/>
          </p:nvSpPr>
          <p:spPr>
            <a:xfrm>
              <a:off x="2267744" y="1995805"/>
              <a:ext cx="7450418" cy="90749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342900" indent="-342900">
                <a:lnSpc>
                  <a:spcPct val="150000"/>
                </a:lnSpc>
                <a:buFont typeface="Wingdings" panose="05000000000000000000" pitchFamily="2" charset="2"/>
                <a:buChar char="ü"/>
              </a:pPr>
              <a:r>
                <a:rPr lang="zh-TW" altLang="en-US" sz="3200" dirty="0">
                  <a:latin typeface="標楷體" panose="03000509000000000000" pitchFamily="65" charset="-120"/>
                  <a:ea typeface="標楷體" panose="03000509000000000000" pitchFamily="65" charset="-120"/>
                </a:rPr>
                <a:t>食物殘渣</a:t>
              </a:r>
              <a:r>
                <a:rPr lang="en-US" altLang="zh-TW" sz="3200" dirty="0">
                  <a:latin typeface="標楷體" panose="03000509000000000000" pitchFamily="65" charset="-120"/>
                  <a:ea typeface="標楷體" panose="03000509000000000000" pitchFamily="65" charset="-120"/>
                </a:rPr>
                <a:t>+</a:t>
              </a:r>
              <a:r>
                <a:rPr lang="zh-TW" altLang="en-US" sz="3200" dirty="0">
                  <a:latin typeface="標楷體" panose="03000509000000000000" pitchFamily="65" charset="-120"/>
                  <a:ea typeface="標楷體" panose="03000509000000000000" pitchFamily="65" charset="-120"/>
                </a:rPr>
                <a:t>唾液</a:t>
              </a:r>
              <a:r>
                <a:rPr lang="en-US" altLang="zh-TW" sz="3200" dirty="0">
                  <a:latin typeface="標楷體" panose="03000509000000000000" pitchFamily="65" charset="-120"/>
                  <a:ea typeface="標楷體" panose="03000509000000000000" pitchFamily="65" charset="-120"/>
                </a:rPr>
                <a:t>+</a:t>
              </a:r>
              <a:r>
                <a:rPr lang="zh-TW" altLang="en-US" sz="3200" dirty="0">
                  <a:latin typeface="標楷體" panose="03000509000000000000" pitchFamily="65" charset="-120"/>
                  <a:ea typeface="標楷體" panose="03000509000000000000" pitchFamily="65" charset="-120"/>
                </a:rPr>
                <a:t>細菌        </a:t>
              </a:r>
              <a:r>
                <a:rPr lang="zh-TW" altLang="en-US" sz="4000" b="1" u="sng" dirty="0">
                  <a:solidFill>
                    <a:srgbClr val="0070C0"/>
                  </a:solidFill>
                  <a:latin typeface="標楷體" panose="03000509000000000000" pitchFamily="65" charset="-120"/>
                  <a:ea typeface="標楷體" panose="03000509000000000000" pitchFamily="65" charset="-120"/>
                </a:rPr>
                <a:t>牙菌斑</a:t>
              </a:r>
              <a:endParaRPr lang="zh-TW" altLang="en-US" sz="2800" b="1" u="sng" dirty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</a:endParaRPr>
            </a:p>
          </p:txBody>
        </p:sp>
        <p:sp>
          <p:nvSpPr>
            <p:cNvPr id="9" name="向右箭號 6">
              <a:extLst>
                <a:ext uri="{FF2B5EF4-FFF2-40B4-BE49-F238E27FC236}">
                  <a16:creationId xmlns:a16="http://schemas.microsoft.com/office/drawing/2014/main" id="{E853AC37-2258-449C-B2D5-7BB4860169CD}"/>
                </a:ext>
              </a:extLst>
            </p:cNvPr>
            <p:cNvSpPr/>
            <p:nvPr/>
          </p:nvSpPr>
          <p:spPr>
            <a:xfrm>
              <a:off x="6560643" y="2449551"/>
              <a:ext cx="576064" cy="278880"/>
            </a:xfrm>
            <a:prstGeom prst="rightArrow">
              <a:avLst/>
            </a:prstGeom>
            <a:solidFill>
              <a:srgbClr val="FF0000"/>
            </a:solidFill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 sz="2000" b="1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endParaRPr>
            </a:p>
          </p:txBody>
        </p:sp>
      </p:grpSp>
      <p:pic>
        <p:nvPicPr>
          <p:cNvPr id="10" name="Picture 3">
            <a:extLst>
              <a:ext uri="{FF2B5EF4-FFF2-40B4-BE49-F238E27FC236}">
                <a16:creationId xmlns:a16="http://schemas.microsoft.com/office/drawing/2014/main" id="{E9DA1BEA-C2C4-4D88-8D82-97FA284CB08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103840" y="3908132"/>
            <a:ext cx="3168352" cy="22974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內容版面配置區 3">
            <a:extLst>
              <a:ext uri="{FF2B5EF4-FFF2-40B4-BE49-F238E27FC236}">
                <a16:creationId xmlns:a16="http://schemas.microsoft.com/office/drawing/2014/main" id="{2C392C3C-9483-4F23-B98F-4C9AB4D02EAA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3233" b="100000" l="3831" r="9717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804602" y="2255867"/>
            <a:ext cx="2199753" cy="3545190"/>
          </a:xfrm>
          <a:prstGeom prst="rect">
            <a:avLst/>
          </a:prstGeom>
        </p:spPr>
      </p:pic>
      <p:sp>
        <p:nvSpPr>
          <p:cNvPr id="12" name="文字方塊 11">
            <a:extLst>
              <a:ext uri="{FF2B5EF4-FFF2-40B4-BE49-F238E27FC236}">
                <a16:creationId xmlns:a16="http://schemas.microsoft.com/office/drawing/2014/main" id="{6675C522-A43A-4072-9006-C11424C5D0FE}"/>
              </a:ext>
            </a:extLst>
          </p:cNvPr>
          <p:cNvSpPr txBox="1"/>
          <p:nvPr/>
        </p:nvSpPr>
        <p:spPr>
          <a:xfrm>
            <a:off x="3495328" y="3270903"/>
            <a:ext cx="5903466" cy="20607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ts val="3700"/>
              </a:lnSpc>
              <a:buFont typeface="Wingdings" panose="05000000000000000000" pitchFamily="2" charset="2"/>
              <a:buChar char="ü"/>
            </a:pPr>
            <a:r>
              <a:rPr lang="zh-TW" altLang="en-US" sz="3200" dirty="0">
                <a:latin typeface="標楷體" panose="03000509000000000000" pitchFamily="65" charset="-120"/>
                <a:ea typeface="標楷體" panose="03000509000000000000" pitchFamily="65" charset="-120"/>
              </a:rPr>
              <a:t>黃白色、軟軟黏黏的</a:t>
            </a:r>
            <a:endParaRPr lang="en-US" altLang="zh-TW" sz="32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zh-TW" altLang="en-US" sz="3200" dirty="0">
                <a:latin typeface="標楷體" panose="03000509000000000000" pitchFamily="65" charset="-120"/>
                <a:ea typeface="標楷體" panose="03000509000000000000" pitchFamily="65" charset="-120"/>
              </a:rPr>
              <a:t>用</a:t>
            </a:r>
            <a:r>
              <a:rPr lang="zh-TW" altLang="en-US" sz="4000" b="1" u="sng" dirty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牙刷</a:t>
            </a:r>
            <a:r>
              <a:rPr lang="zh-TW" altLang="en-US" sz="3200" dirty="0">
                <a:latin typeface="標楷體" panose="03000509000000000000" pitchFamily="65" charset="-120"/>
                <a:ea typeface="標楷體" panose="03000509000000000000" pitchFamily="65" charset="-120"/>
              </a:rPr>
              <a:t>及</a:t>
            </a:r>
            <a:r>
              <a:rPr lang="zh-TW" altLang="en-US" sz="4000" b="1" u="sng" dirty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牙線</a:t>
            </a:r>
            <a:r>
              <a:rPr lang="zh-TW" altLang="en-US" sz="3200" dirty="0">
                <a:latin typeface="標楷體" panose="03000509000000000000" pitchFamily="65" charset="-120"/>
                <a:ea typeface="標楷體" panose="03000509000000000000" pitchFamily="65" charset="-120"/>
              </a:rPr>
              <a:t>才能去除</a:t>
            </a:r>
            <a:endParaRPr lang="en-US" altLang="zh-TW" sz="32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>
              <a:lnSpc>
                <a:spcPct val="150000"/>
              </a:lnSpc>
            </a:pPr>
            <a:endParaRPr lang="zh-TW" altLang="en-US" sz="28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41322637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文字方塊 7">
            <a:extLst>
              <a:ext uri="{FF2B5EF4-FFF2-40B4-BE49-F238E27FC236}">
                <a16:creationId xmlns:a16="http://schemas.microsoft.com/office/drawing/2014/main" id="{42A2D24A-1837-4E18-95DF-E44A4CAEA244}"/>
              </a:ext>
            </a:extLst>
          </p:cNvPr>
          <p:cNvSpPr txBox="1"/>
          <p:nvPr/>
        </p:nvSpPr>
        <p:spPr>
          <a:xfrm>
            <a:off x="954832" y="911150"/>
            <a:ext cx="6647974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7200" dirty="0">
                <a:latin typeface="標楷體" panose="03000509000000000000" pitchFamily="65" charset="-120"/>
                <a:ea typeface="標楷體" panose="03000509000000000000" pitchFamily="65" charset="-120"/>
              </a:rPr>
              <a:t>什麼是</a:t>
            </a:r>
            <a:r>
              <a:rPr lang="zh-TW" altLang="en-US" sz="7200" dirty="0">
                <a:solidFill>
                  <a:srgbClr val="FF66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牙結石</a:t>
            </a:r>
            <a:r>
              <a:rPr lang="zh-TW" altLang="en-US" sz="7200" dirty="0">
                <a:latin typeface="標楷體" panose="03000509000000000000" pitchFamily="65" charset="-120"/>
                <a:ea typeface="標楷體" panose="03000509000000000000" pitchFamily="65" charset="-120"/>
              </a:rPr>
              <a:t>？</a:t>
            </a:r>
            <a:endParaRPr lang="en-US" altLang="zh-TW" sz="72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grpSp>
        <p:nvGrpSpPr>
          <p:cNvPr id="13" name="群組 12">
            <a:extLst>
              <a:ext uri="{FF2B5EF4-FFF2-40B4-BE49-F238E27FC236}">
                <a16:creationId xmlns:a16="http://schemas.microsoft.com/office/drawing/2014/main" id="{9E2D26E3-D4A5-4EF6-A152-104754A4F2CA}"/>
              </a:ext>
            </a:extLst>
          </p:cNvPr>
          <p:cNvGrpSpPr/>
          <p:nvPr/>
        </p:nvGrpSpPr>
        <p:grpSpPr>
          <a:xfrm>
            <a:off x="1059088" y="2136238"/>
            <a:ext cx="5690283" cy="988989"/>
            <a:chOff x="537901" y="1861805"/>
            <a:chExt cx="5690283" cy="988989"/>
          </a:xfrm>
        </p:grpSpPr>
        <p:sp>
          <p:nvSpPr>
            <p:cNvPr id="14" name="文字方塊 13">
              <a:extLst>
                <a:ext uri="{FF2B5EF4-FFF2-40B4-BE49-F238E27FC236}">
                  <a16:creationId xmlns:a16="http://schemas.microsoft.com/office/drawing/2014/main" id="{DD752A0A-25C7-4C1E-8ED8-7E65599D883B}"/>
                </a:ext>
              </a:extLst>
            </p:cNvPr>
            <p:cNvSpPr txBox="1"/>
            <p:nvPr/>
          </p:nvSpPr>
          <p:spPr>
            <a:xfrm>
              <a:off x="537901" y="1861805"/>
              <a:ext cx="5690283" cy="98898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342900" indent="-342900">
                <a:lnSpc>
                  <a:spcPct val="150000"/>
                </a:lnSpc>
                <a:buFont typeface="Wingdings" panose="05000000000000000000" pitchFamily="2" charset="2"/>
                <a:buChar char="ü"/>
              </a:pPr>
              <a:r>
                <a:rPr lang="zh-TW" altLang="en-US" sz="3600" dirty="0">
                  <a:latin typeface="標楷體" panose="03000509000000000000" pitchFamily="65" charset="-120"/>
                  <a:ea typeface="標楷體" panose="03000509000000000000" pitchFamily="65" charset="-120"/>
                </a:rPr>
                <a:t>牙菌斑         </a:t>
              </a:r>
              <a:r>
                <a:rPr lang="zh-TW" altLang="en-US" sz="4400" b="1" u="sng" dirty="0">
                  <a:solidFill>
                    <a:srgbClr val="0070C0"/>
                  </a:solidFill>
                  <a:latin typeface="標楷體" panose="03000509000000000000" pitchFamily="65" charset="-120"/>
                  <a:ea typeface="標楷體" panose="03000509000000000000" pitchFamily="65" charset="-120"/>
                </a:rPr>
                <a:t>牙結石</a:t>
              </a:r>
              <a:endParaRPr lang="zh-TW" altLang="en-US" sz="4000" dirty="0">
                <a:latin typeface="標楷體" panose="03000509000000000000" pitchFamily="65" charset="-120"/>
                <a:ea typeface="標楷體" panose="03000509000000000000" pitchFamily="65" charset="-120"/>
              </a:endParaRPr>
            </a:p>
          </p:txBody>
        </p:sp>
        <p:sp>
          <p:nvSpPr>
            <p:cNvPr id="15" name="向右箭號 9">
              <a:extLst>
                <a:ext uri="{FF2B5EF4-FFF2-40B4-BE49-F238E27FC236}">
                  <a16:creationId xmlns:a16="http://schemas.microsoft.com/office/drawing/2014/main" id="{0FF1A85E-76A2-427F-98CA-4D996A8AD3D1}"/>
                </a:ext>
              </a:extLst>
            </p:cNvPr>
            <p:cNvSpPr/>
            <p:nvPr/>
          </p:nvSpPr>
          <p:spPr>
            <a:xfrm>
              <a:off x="2647911" y="2392579"/>
              <a:ext cx="1325339" cy="260563"/>
            </a:xfrm>
            <a:prstGeom prst="rightArrow">
              <a:avLst/>
            </a:prstGeom>
            <a:solidFill>
              <a:srgbClr val="FF0000"/>
            </a:solidFill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 sz="2400" b="1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endParaRPr>
            </a:p>
          </p:txBody>
        </p:sp>
        <p:sp>
          <p:nvSpPr>
            <p:cNvPr id="16" name="文字方塊 15">
              <a:extLst>
                <a:ext uri="{FF2B5EF4-FFF2-40B4-BE49-F238E27FC236}">
                  <a16:creationId xmlns:a16="http://schemas.microsoft.com/office/drawing/2014/main" id="{BBF4CF13-B381-4320-AB5D-C38E013EC116}"/>
                </a:ext>
              </a:extLst>
            </p:cNvPr>
            <p:cNvSpPr txBox="1"/>
            <p:nvPr/>
          </p:nvSpPr>
          <p:spPr>
            <a:xfrm>
              <a:off x="2267743" y="1943134"/>
              <a:ext cx="2068468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TW" altLang="en-US" sz="2800" b="1" dirty="0">
                  <a:solidFill>
                    <a:srgbClr val="FF0000"/>
                  </a:solidFill>
                  <a:latin typeface="標楷體" panose="03000509000000000000" pitchFamily="65" charset="-120"/>
                  <a:ea typeface="標楷體" panose="03000509000000000000" pitchFamily="65" charset="-120"/>
                </a:rPr>
                <a:t>時間久了</a:t>
              </a:r>
              <a:r>
                <a:rPr lang="zh-TW" altLang="en-US" sz="2800" dirty="0">
                  <a:latin typeface="標楷體" panose="03000509000000000000" pitchFamily="65" charset="-120"/>
                  <a:ea typeface="標楷體" panose="03000509000000000000" pitchFamily="65" charset="-120"/>
                </a:rPr>
                <a:t> </a:t>
              </a:r>
            </a:p>
          </p:txBody>
        </p:sp>
      </p:grpSp>
      <p:grpSp>
        <p:nvGrpSpPr>
          <p:cNvPr id="17" name="群組 16">
            <a:extLst>
              <a:ext uri="{FF2B5EF4-FFF2-40B4-BE49-F238E27FC236}">
                <a16:creationId xmlns:a16="http://schemas.microsoft.com/office/drawing/2014/main" id="{3E7BDDB8-922E-4D17-94FE-41881F5DC8EE}"/>
              </a:ext>
            </a:extLst>
          </p:cNvPr>
          <p:cNvGrpSpPr/>
          <p:nvPr/>
        </p:nvGrpSpPr>
        <p:grpSpPr>
          <a:xfrm>
            <a:off x="1059088" y="3173421"/>
            <a:ext cx="6647973" cy="3146201"/>
            <a:chOff x="755575" y="2924944"/>
            <a:chExt cx="6647973" cy="3146201"/>
          </a:xfrm>
        </p:grpSpPr>
        <p:pic>
          <p:nvPicPr>
            <p:cNvPr id="18" name="Picture 2" descr="K:\Professional Library\GAD Materials\From Y&amp;R\2013\Asia Professional Image bank\Perio\illustration\PeriodDisease004.jpg">
              <a:extLst>
                <a:ext uri="{FF2B5EF4-FFF2-40B4-BE49-F238E27FC236}">
                  <a16:creationId xmlns:a16="http://schemas.microsoft.com/office/drawing/2014/main" id="{2E22EF32-96BF-4B86-B255-59FBDFC4B54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email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4446" b="100000" l="1778" r="95111"/>
                      </a14:imgEffect>
                      <a14:imgEffect>
                        <a14:brightnessContrast bright="-20000"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39751" y="3876253"/>
              <a:ext cx="2657087" cy="219489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9" name="橢圓 18">
              <a:extLst>
                <a:ext uri="{FF2B5EF4-FFF2-40B4-BE49-F238E27FC236}">
                  <a16:creationId xmlns:a16="http://schemas.microsoft.com/office/drawing/2014/main" id="{64788D05-0C5A-4838-AC1B-8547FB6A2F1F}"/>
                </a:ext>
              </a:extLst>
            </p:cNvPr>
            <p:cNvSpPr/>
            <p:nvPr/>
          </p:nvSpPr>
          <p:spPr>
            <a:xfrm>
              <a:off x="3382218" y="4653136"/>
              <a:ext cx="1188132" cy="1080120"/>
            </a:xfrm>
            <a:prstGeom prst="ellipse">
              <a:avLst/>
            </a:prstGeom>
            <a:noFill/>
            <a:ln w="381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 sz="2400">
                <a:latin typeface="標楷體" panose="03000509000000000000" pitchFamily="65" charset="-120"/>
                <a:ea typeface="標楷體" panose="03000509000000000000" pitchFamily="65" charset="-120"/>
              </a:endParaRPr>
            </a:p>
          </p:txBody>
        </p:sp>
        <p:sp>
          <p:nvSpPr>
            <p:cNvPr id="20" name="文字方塊 19">
              <a:extLst>
                <a:ext uri="{FF2B5EF4-FFF2-40B4-BE49-F238E27FC236}">
                  <a16:creationId xmlns:a16="http://schemas.microsoft.com/office/drawing/2014/main" id="{491A2ACB-4071-452A-B323-DB9CC58866AB}"/>
                </a:ext>
              </a:extLst>
            </p:cNvPr>
            <p:cNvSpPr txBox="1"/>
            <p:nvPr/>
          </p:nvSpPr>
          <p:spPr>
            <a:xfrm>
              <a:off x="755575" y="2924944"/>
              <a:ext cx="6647973" cy="98898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342900" indent="-342900">
                <a:lnSpc>
                  <a:spcPct val="150000"/>
                </a:lnSpc>
                <a:buFont typeface="Wingdings" panose="05000000000000000000" pitchFamily="2" charset="2"/>
                <a:buChar char="ü"/>
              </a:pPr>
              <a:r>
                <a:rPr lang="zh-TW" altLang="en-US" sz="3600" dirty="0">
                  <a:latin typeface="標楷體" panose="03000509000000000000" pitchFamily="65" charset="-120"/>
                  <a:ea typeface="標楷體" panose="03000509000000000000" pitchFamily="65" charset="-120"/>
                </a:rPr>
                <a:t>必須靠</a:t>
              </a:r>
              <a:r>
                <a:rPr lang="zh-TW" altLang="en-US" sz="4400" b="1" u="sng" dirty="0">
                  <a:solidFill>
                    <a:srgbClr val="0070C0"/>
                  </a:solidFill>
                  <a:latin typeface="標楷體" panose="03000509000000000000" pitchFamily="65" charset="-120"/>
                  <a:ea typeface="標楷體" panose="03000509000000000000" pitchFamily="65" charset="-120"/>
                </a:rPr>
                <a:t>牙醫師洗牙</a:t>
              </a:r>
              <a:r>
                <a:rPr lang="zh-TW" altLang="en-US" sz="3600" dirty="0">
                  <a:latin typeface="標楷體" panose="03000509000000000000" pitchFamily="65" charset="-120"/>
                  <a:ea typeface="標楷體" panose="03000509000000000000" pitchFamily="65" charset="-120"/>
                </a:rPr>
                <a:t>才能清除</a:t>
              </a:r>
            </a:p>
          </p:txBody>
        </p:sp>
      </p:grpSp>
      <p:pic>
        <p:nvPicPr>
          <p:cNvPr id="21" name="內容版面配置區 11">
            <a:extLst>
              <a:ext uri="{FF2B5EF4-FFF2-40B4-BE49-F238E27FC236}">
                <a16:creationId xmlns:a16="http://schemas.microsoft.com/office/drawing/2014/main" id="{07851F33-9C89-40BA-B2D1-D78FA0E082E1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809" b="97933" l="4111" r="97222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80695" y="520567"/>
            <a:ext cx="4413134" cy="39172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75211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文字方塊 7">
            <a:extLst>
              <a:ext uri="{FF2B5EF4-FFF2-40B4-BE49-F238E27FC236}">
                <a16:creationId xmlns:a16="http://schemas.microsoft.com/office/drawing/2014/main" id="{42A2D24A-1837-4E18-95DF-E44A4CAEA244}"/>
              </a:ext>
            </a:extLst>
          </p:cNvPr>
          <p:cNvSpPr txBox="1"/>
          <p:nvPr/>
        </p:nvSpPr>
        <p:spPr>
          <a:xfrm>
            <a:off x="835765" y="456853"/>
            <a:ext cx="5570756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6000" dirty="0">
                <a:latin typeface="標楷體" panose="03000509000000000000" pitchFamily="65" charset="-120"/>
                <a:ea typeface="標楷體" panose="03000509000000000000" pitchFamily="65" charset="-120"/>
              </a:rPr>
              <a:t>容易蛀牙的位置</a:t>
            </a:r>
            <a:endParaRPr lang="en-US" altLang="zh-TW" sz="60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pic>
        <p:nvPicPr>
          <p:cNvPr id="22" name="Picture 2" descr="K:\Professional Library\GAD Materials\From Y&amp;R\2013\Asia Professional Image bank\Caries\illustration\DecayStep01.jpg">
            <a:extLst>
              <a:ext uri="{FF2B5EF4-FFF2-40B4-BE49-F238E27FC236}">
                <a16:creationId xmlns:a16="http://schemas.microsoft.com/office/drawing/2014/main" id="{46A48781-494F-412D-A436-9A58E6AB7A2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6395" r="8904" b="38353"/>
          <a:stretch/>
        </p:blipFill>
        <p:spPr bwMode="auto">
          <a:xfrm>
            <a:off x="6556279" y="1688540"/>
            <a:ext cx="4253560" cy="12144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3" descr="K:\Professional Library\GAD Materials\From Y&amp;R\2013\Asia Professional Image bank\Caries\illustration\DecayStep02.jpg">
            <a:extLst>
              <a:ext uri="{FF2B5EF4-FFF2-40B4-BE49-F238E27FC236}">
                <a16:creationId xmlns:a16="http://schemas.microsoft.com/office/drawing/2014/main" id="{EF9D21B5-5FEF-4E5E-B330-D13F8998967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4822" r="10751" b="40715"/>
          <a:stretch/>
        </p:blipFill>
        <p:spPr bwMode="auto">
          <a:xfrm>
            <a:off x="6545105" y="3343786"/>
            <a:ext cx="4264734" cy="11435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4" descr="K:\Professional Library\GAD Materials\From Y&amp;R\2013\Asia Professional Image bank\Caries\illustration\DecayStep03.jpg">
            <a:extLst>
              <a:ext uri="{FF2B5EF4-FFF2-40B4-BE49-F238E27FC236}">
                <a16:creationId xmlns:a16="http://schemas.microsoft.com/office/drawing/2014/main" id="{E6795DC9-EBDB-4A64-A916-135E05EE0BC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4133" r="12133" b="30795"/>
          <a:stretch/>
        </p:blipFill>
        <p:spPr bwMode="auto">
          <a:xfrm>
            <a:off x="6431184" y="4888450"/>
            <a:ext cx="4378655" cy="12957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5" name="文字方塊 24">
            <a:extLst>
              <a:ext uri="{FF2B5EF4-FFF2-40B4-BE49-F238E27FC236}">
                <a16:creationId xmlns:a16="http://schemas.microsoft.com/office/drawing/2014/main" id="{04BF22FC-879C-4671-AB58-330C1C3D23FA}"/>
              </a:ext>
            </a:extLst>
          </p:cNvPr>
          <p:cNvSpPr txBox="1"/>
          <p:nvPr/>
        </p:nvSpPr>
        <p:spPr>
          <a:xfrm>
            <a:off x="4117474" y="1927427"/>
            <a:ext cx="2449822" cy="584775"/>
          </a:xfrm>
          <a:prstGeom prst="rect">
            <a:avLst/>
          </a:prstGeom>
          <a:noFill/>
          <a:ln w="57150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zh-TW" altLang="en-US" sz="3200" b="1" dirty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咬 合 面</a:t>
            </a:r>
          </a:p>
        </p:txBody>
      </p:sp>
      <p:sp>
        <p:nvSpPr>
          <p:cNvPr id="26" name="文字方塊 25">
            <a:extLst>
              <a:ext uri="{FF2B5EF4-FFF2-40B4-BE49-F238E27FC236}">
                <a16:creationId xmlns:a16="http://schemas.microsoft.com/office/drawing/2014/main" id="{394D44AB-CD55-4CA0-B344-DB5EED97C933}"/>
              </a:ext>
            </a:extLst>
          </p:cNvPr>
          <p:cNvSpPr txBox="1"/>
          <p:nvPr/>
        </p:nvSpPr>
        <p:spPr>
          <a:xfrm>
            <a:off x="4117474" y="3434020"/>
            <a:ext cx="2449822" cy="584775"/>
          </a:xfrm>
          <a:prstGeom prst="rect">
            <a:avLst/>
          </a:prstGeom>
          <a:noFill/>
          <a:ln w="57150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zh-TW" altLang="en-US" sz="3200" b="1" dirty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鄰 接 面</a:t>
            </a:r>
          </a:p>
        </p:txBody>
      </p:sp>
      <p:sp>
        <p:nvSpPr>
          <p:cNvPr id="27" name="文字方塊 26">
            <a:extLst>
              <a:ext uri="{FF2B5EF4-FFF2-40B4-BE49-F238E27FC236}">
                <a16:creationId xmlns:a16="http://schemas.microsoft.com/office/drawing/2014/main" id="{D0B537F4-E77D-49BE-BA06-CFF4160D9F1F}"/>
              </a:ext>
            </a:extLst>
          </p:cNvPr>
          <p:cNvSpPr txBox="1"/>
          <p:nvPr/>
        </p:nvSpPr>
        <p:spPr>
          <a:xfrm>
            <a:off x="4300217" y="5198290"/>
            <a:ext cx="2449822" cy="584775"/>
          </a:xfrm>
          <a:prstGeom prst="rect">
            <a:avLst/>
          </a:prstGeom>
          <a:noFill/>
          <a:ln w="57150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zh-TW" altLang="en-US" sz="3200" b="1" dirty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牙 齦 邊 緣</a:t>
            </a:r>
          </a:p>
        </p:txBody>
      </p:sp>
      <p:sp>
        <p:nvSpPr>
          <p:cNvPr id="28" name="矩形 27">
            <a:extLst>
              <a:ext uri="{FF2B5EF4-FFF2-40B4-BE49-F238E27FC236}">
                <a16:creationId xmlns:a16="http://schemas.microsoft.com/office/drawing/2014/main" id="{765CDE2E-9072-40FB-8D31-9745BA4EB158}"/>
              </a:ext>
            </a:extLst>
          </p:cNvPr>
          <p:cNvSpPr/>
          <p:nvPr/>
        </p:nvSpPr>
        <p:spPr>
          <a:xfrm>
            <a:off x="4319678" y="1472516"/>
            <a:ext cx="6617915" cy="1459607"/>
          </a:xfrm>
          <a:prstGeom prst="rect">
            <a:avLst/>
          </a:prstGeom>
          <a:noFill/>
          <a:ln w="57150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9" name="矩形 28">
            <a:extLst>
              <a:ext uri="{FF2B5EF4-FFF2-40B4-BE49-F238E27FC236}">
                <a16:creationId xmlns:a16="http://schemas.microsoft.com/office/drawing/2014/main" id="{92231D9A-AA90-49BE-A463-355255F7647D}"/>
              </a:ext>
            </a:extLst>
          </p:cNvPr>
          <p:cNvSpPr/>
          <p:nvPr/>
        </p:nvSpPr>
        <p:spPr>
          <a:xfrm>
            <a:off x="4300217" y="3139391"/>
            <a:ext cx="6637376" cy="1459607"/>
          </a:xfrm>
          <a:prstGeom prst="rect">
            <a:avLst/>
          </a:prstGeom>
          <a:noFill/>
          <a:ln w="57150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30" name="矩形 29">
            <a:extLst>
              <a:ext uri="{FF2B5EF4-FFF2-40B4-BE49-F238E27FC236}">
                <a16:creationId xmlns:a16="http://schemas.microsoft.com/office/drawing/2014/main" id="{6AB1A589-1DB3-462C-950A-0FF7C9A6D79E}"/>
              </a:ext>
            </a:extLst>
          </p:cNvPr>
          <p:cNvSpPr/>
          <p:nvPr/>
        </p:nvSpPr>
        <p:spPr>
          <a:xfrm>
            <a:off x="4314504" y="4789472"/>
            <a:ext cx="6608801" cy="1459607"/>
          </a:xfrm>
          <a:prstGeom prst="rect">
            <a:avLst/>
          </a:prstGeom>
          <a:noFill/>
          <a:ln w="57150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31" name="橢圓 30">
            <a:extLst>
              <a:ext uri="{FF2B5EF4-FFF2-40B4-BE49-F238E27FC236}">
                <a16:creationId xmlns:a16="http://schemas.microsoft.com/office/drawing/2014/main" id="{04D8D58D-EE4C-4579-AE6A-2ED3015E2ACC}"/>
              </a:ext>
            </a:extLst>
          </p:cNvPr>
          <p:cNvSpPr/>
          <p:nvPr/>
        </p:nvSpPr>
        <p:spPr>
          <a:xfrm>
            <a:off x="7754488" y="1616532"/>
            <a:ext cx="2016224" cy="679227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32" name="橢圓 31">
            <a:extLst>
              <a:ext uri="{FF2B5EF4-FFF2-40B4-BE49-F238E27FC236}">
                <a16:creationId xmlns:a16="http://schemas.microsoft.com/office/drawing/2014/main" id="{E16E8F3B-FE45-4415-BC4D-ADEC35761DB4}"/>
              </a:ext>
            </a:extLst>
          </p:cNvPr>
          <p:cNvSpPr/>
          <p:nvPr/>
        </p:nvSpPr>
        <p:spPr>
          <a:xfrm>
            <a:off x="7826496" y="3601601"/>
            <a:ext cx="2016224" cy="679227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33" name="橢圓 32">
            <a:extLst>
              <a:ext uri="{FF2B5EF4-FFF2-40B4-BE49-F238E27FC236}">
                <a16:creationId xmlns:a16="http://schemas.microsoft.com/office/drawing/2014/main" id="{89255F28-8CB6-418E-8F6C-878BBECA42E5}"/>
              </a:ext>
            </a:extLst>
          </p:cNvPr>
          <p:cNvSpPr/>
          <p:nvPr/>
        </p:nvSpPr>
        <p:spPr>
          <a:xfrm>
            <a:off x="7906888" y="5504964"/>
            <a:ext cx="2016224" cy="679227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381849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 animBg="1"/>
      <p:bldP spid="32" grpId="0" animBg="1"/>
      <p:bldP spid="3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文字方塊 7">
            <a:extLst>
              <a:ext uri="{FF2B5EF4-FFF2-40B4-BE49-F238E27FC236}">
                <a16:creationId xmlns:a16="http://schemas.microsoft.com/office/drawing/2014/main" id="{42A2D24A-1837-4E18-95DF-E44A4CAEA244}"/>
              </a:ext>
            </a:extLst>
          </p:cNvPr>
          <p:cNvSpPr txBox="1"/>
          <p:nvPr/>
        </p:nvSpPr>
        <p:spPr>
          <a:xfrm>
            <a:off x="835765" y="456853"/>
            <a:ext cx="5570756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6000" dirty="0">
                <a:latin typeface="標楷體" panose="03000509000000000000" pitchFamily="65" charset="-120"/>
                <a:ea typeface="標楷體" panose="03000509000000000000" pitchFamily="65" charset="-120"/>
              </a:rPr>
              <a:t>為什麼會</a:t>
            </a:r>
            <a:r>
              <a:rPr lang="zh-TW" altLang="en-US" sz="6000" dirty="0">
                <a:solidFill>
                  <a:srgbClr val="FF66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蛀牙</a:t>
            </a:r>
            <a:r>
              <a:rPr lang="zh-TW" altLang="en-US" sz="6000" dirty="0">
                <a:latin typeface="標楷體" panose="03000509000000000000" pitchFamily="65" charset="-120"/>
                <a:ea typeface="標楷體" panose="03000509000000000000" pitchFamily="65" charset="-120"/>
              </a:rPr>
              <a:t>？</a:t>
            </a:r>
            <a:endParaRPr lang="en-US" altLang="zh-TW" sz="60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grpSp>
        <p:nvGrpSpPr>
          <p:cNvPr id="16" name="群組 15">
            <a:extLst>
              <a:ext uri="{FF2B5EF4-FFF2-40B4-BE49-F238E27FC236}">
                <a16:creationId xmlns:a16="http://schemas.microsoft.com/office/drawing/2014/main" id="{D06BD4BF-166A-4FF6-B38D-B07DC02C948E}"/>
              </a:ext>
            </a:extLst>
          </p:cNvPr>
          <p:cNvGrpSpPr/>
          <p:nvPr/>
        </p:nvGrpSpPr>
        <p:grpSpPr>
          <a:xfrm>
            <a:off x="3448472" y="2009371"/>
            <a:ext cx="6336704" cy="1800200"/>
            <a:chOff x="1619672" y="2420888"/>
            <a:chExt cx="6336704" cy="1800200"/>
          </a:xfrm>
        </p:grpSpPr>
        <p:pic>
          <p:nvPicPr>
            <p:cNvPr id="17" name="Picture 2" descr="D:\Users\pegyin\Desktop\Scientific Affair\BSBF\2012 Relaunch-Global\1\PlaqueEquation.jpg">
              <a:extLst>
                <a:ext uri="{FF2B5EF4-FFF2-40B4-BE49-F238E27FC236}">
                  <a16:creationId xmlns:a16="http://schemas.microsoft.com/office/drawing/2014/main" id="{DE0D770A-0232-4148-8FE5-F4D0487E1E7A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1763688" y="2420888"/>
              <a:ext cx="5961927" cy="18002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8" name="文字方塊 17">
              <a:extLst>
                <a:ext uri="{FF2B5EF4-FFF2-40B4-BE49-F238E27FC236}">
                  <a16:creationId xmlns:a16="http://schemas.microsoft.com/office/drawing/2014/main" id="{0658C866-E258-4D43-8FCE-BE47F458E5F6}"/>
                </a:ext>
              </a:extLst>
            </p:cNvPr>
            <p:cNvSpPr txBox="1"/>
            <p:nvPr/>
          </p:nvSpPr>
          <p:spPr>
            <a:xfrm>
              <a:off x="1619672" y="3645024"/>
              <a:ext cx="1800200" cy="367858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>
                <a:lnSpc>
                  <a:spcPts val="2100"/>
                </a:lnSpc>
              </a:pPr>
              <a:r>
                <a:rPr lang="zh-TW" altLang="en-US" sz="2400" b="1" dirty="0">
                  <a:latin typeface="標楷體" panose="03000509000000000000" pitchFamily="65" charset="-120"/>
                  <a:ea typeface="標楷體" panose="03000509000000000000" pitchFamily="65" charset="-120"/>
                </a:rPr>
                <a:t> 牙 菌 斑</a:t>
              </a:r>
            </a:p>
          </p:txBody>
        </p:sp>
        <p:sp>
          <p:nvSpPr>
            <p:cNvPr id="19" name="文字方塊 18">
              <a:extLst>
                <a:ext uri="{FF2B5EF4-FFF2-40B4-BE49-F238E27FC236}">
                  <a16:creationId xmlns:a16="http://schemas.microsoft.com/office/drawing/2014/main" id="{DFD59317-D0DD-4109-BFA5-C85232A4956E}"/>
                </a:ext>
              </a:extLst>
            </p:cNvPr>
            <p:cNvSpPr txBox="1"/>
            <p:nvPr/>
          </p:nvSpPr>
          <p:spPr>
            <a:xfrm>
              <a:off x="4067944" y="3645024"/>
              <a:ext cx="1800200" cy="387286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>
                <a:lnSpc>
                  <a:spcPts val="2300"/>
                </a:lnSpc>
              </a:pPr>
              <a:r>
                <a:rPr lang="zh-TW" altLang="en-US" sz="2400" b="1" dirty="0">
                  <a:latin typeface="標楷體" panose="03000509000000000000" pitchFamily="65" charset="-120"/>
                  <a:ea typeface="標楷體" panose="03000509000000000000" pitchFamily="65" charset="-120"/>
                </a:rPr>
                <a:t>  糖 份</a:t>
              </a:r>
            </a:p>
          </p:txBody>
        </p:sp>
        <p:sp>
          <p:nvSpPr>
            <p:cNvPr id="20" name="文字方塊 19">
              <a:extLst>
                <a:ext uri="{FF2B5EF4-FFF2-40B4-BE49-F238E27FC236}">
                  <a16:creationId xmlns:a16="http://schemas.microsoft.com/office/drawing/2014/main" id="{2AABA034-5A98-48BB-A86F-DCB109D167F7}"/>
                </a:ext>
              </a:extLst>
            </p:cNvPr>
            <p:cNvSpPr txBox="1"/>
            <p:nvPr/>
          </p:nvSpPr>
          <p:spPr>
            <a:xfrm>
              <a:off x="5796136" y="3645024"/>
              <a:ext cx="2160240" cy="412934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>
                <a:lnSpc>
                  <a:spcPts val="2500"/>
                </a:lnSpc>
              </a:pPr>
              <a:r>
                <a:rPr lang="zh-TW" altLang="en-US" sz="2400" b="1" dirty="0">
                  <a:latin typeface="標楷體" panose="03000509000000000000" pitchFamily="65" charset="-120"/>
                  <a:ea typeface="標楷體" panose="03000509000000000000" pitchFamily="65" charset="-120"/>
                </a:rPr>
                <a:t> 酸 性 物 質</a:t>
              </a:r>
            </a:p>
          </p:txBody>
        </p:sp>
      </p:grpSp>
      <p:grpSp>
        <p:nvGrpSpPr>
          <p:cNvPr id="21" name="群組 20">
            <a:extLst>
              <a:ext uri="{FF2B5EF4-FFF2-40B4-BE49-F238E27FC236}">
                <a16:creationId xmlns:a16="http://schemas.microsoft.com/office/drawing/2014/main" id="{06F74D1A-0013-4253-8FD0-3340753955F9}"/>
              </a:ext>
            </a:extLst>
          </p:cNvPr>
          <p:cNvGrpSpPr/>
          <p:nvPr/>
        </p:nvGrpSpPr>
        <p:grpSpPr>
          <a:xfrm>
            <a:off x="3263331" y="3809571"/>
            <a:ext cx="6274937" cy="2179354"/>
            <a:chOff x="1403648" y="4221088"/>
            <a:chExt cx="6274937" cy="2179354"/>
          </a:xfrm>
        </p:grpSpPr>
        <p:pic>
          <p:nvPicPr>
            <p:cNvPr id="34" name="Picture 2" descr="D:\Users\pegyin\Desktop\Scientific Affair\BSBF\2012 Relaunch-Global\1\PlaqueEquation.jpg">
              <a:extLst>
                <a:ext uri="{FF2B5EF4-FFF2-40B4-BE49-F238E27FC236}">
                  <a16:creationId xmlns:a16="http://schemas.microsoft.com/office/drawing/2014/main" id="{61D7683E-628F-4E83-9B24-807BAEF69AD9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1810717" y="4221088"/>
              <a:ext cx="5867868" cy="217935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5" name="文字方塊 34">
              <a:extLst>
                <a:ext uri="{FF2B5EF4-FFF2-40B4-BE49-F238E27FC236}">
                  <a16:creationId xmlns:a16="http://schemas.microsoft.com/office/drawing/2014/main" id="{ECBDBB94-1B89-4AAD-BAC1-F0A5CC76924B}"/>
                </a:ext>
              </a:extLst>
            </p:cNvPr>
            <p:cNvSpPr txBox="1"/>
            <p:nvPr/>
          </p:nvSpPr>
          <p:spPr>
            <a:xfrm>
              <a:off x="1403648" y="5661248"/>
              <a:ext cx="2088232" cy="412934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>
                <a:lnSpc>
                  <a:spcPts val="2500"/>
                </a:lnSpc>
              </a:pPr>
              <a:r>
                <a:rPr lang="zh-TW" altLang="en-US" sz="2400" b="1" dirty="0">
                  <a:latin typeface="標楷體" panose="03000509000000000000" pitchFamily="65" charset="-120"/>
                  <a:ea typeface="標楷體" panose="03000509000000000000" pitchFamily="65" charset="-120"/>
                </a:rPr>
                <a:t> 酸 性 物 質</a:t>
              </a:r>
            </a:p>
          </p:txBody>
        </p:sp>
        <p:sp>
          <p:nvSpPr>
            <p:cNvPr id="36" name="文字方塊 35">
              <a:extLst>
                <a:ext uri="{FF2B5EF4-FFF2-40B4-BE49-F238E27FC236}">
                  <a16:creationId xmlns:a16="http://schemas.microsoft.com/office/drawing/2014/main" id="{E4F78672-2E96-4DCE-8623-258F6E77C37C}"/>
                </a:ext>
              </a:extLst>
            </p:cNvPr>
            <p:cNvSpPr txBox="1"/>
            <p:nvPr/>
          </p:nvSpPr>
          <p:spPr>
            <a:xfrm>
              <a:off x="3671900" y="5661248"/>
              <a:ext cx="1800200" cy="412934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>
                <a:lnSpc>
                  <a:spcPts val="2500"/>
                </a:lnSpc>
              </a:pPr>
              <a:r>
                <a:rPr lang="zh-TW" altLang="en-US" sz="2400" b="1" dirty="0">
                  <a:latin typeface="標楷體" panose="03000509000000000000" pitchFamily="65" charset="-120"/>
                  <a:ea typeface="標楷體" panose="03000509000000000000" pitchFamily="65" charset="-120"/>
                </a:rPr>
                <a:t>  牙齒表面</a:t>
              </a:r>
            </a:p>
          </p:txBody>
        </p:sp>
        <p:sp>
          <p:nvSpPr>
            <p:cNvPr id="37" name="文字方塊 36">
              <a:extLst>
                <a:ext uri="{FF2B5EF4-FFF2-40B4-BE49-F238E27FC236}">
                  <a16:creationId xmlns:a16="http://schemas.microsoft.com/office/drawing/2014/main" id="{9D81A8D3-4FEE-4A00-A30B-A4046C8B4AAE}"/>
                </a:ext>
              </a:extLst>
            </p:cNvPr>
            <p:cNvSpPr txBox="1"/>
            <p:nvPr/>
          </p:nvSpPr>
          <p:spPr>
            <a:xfrm>
              <a:off x="5965130" y="5651532"/>
              <a:ext cx="1713455" cy="412934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>
                <a:lnSpc>
                  <a:spcPts val="2500"/>
                </a:lnSpc>
              </a:pPr>
              <a:r>
                <a:rPr lang="zh-TW" altLang="en-US" sz="2400" b="1" dirty="0">
                  <a:latin typeface="標楷體" panose="03000509000000000000" pitchFamily="65" charset="-120"/>
                  <a:ea typeface="標楷體" panose="03000509000000000000" pitchFamily="65" charset="-120"/>
                </a:rPr>
                <a:t>   蛀  洞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2025281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框架">
  <a:themeElements>
    <a:clrScheme name="框架">
      <a:dk1>
        <a:srgbClr val="000000"/>
      </a:dk1>
      <a:lt1>
        <a:srgbClr val="FFFFFF"/>
      </a:lt1>
      <a:dk2>
        <a:srgbClr val="545454"/>
      </a:dk2>
      <a:lt2>
        <a:srgbClr val="BFBFBF"/>
      </a:lt2>
      <a:accent1>
        <a:srgbClr val="40BAD2"/>
      </a:accent1>
      <a:accent2>
        <a:srgbClr val="FAB900"/>
      </a:accent2>
      <a:accent3>
        <a:srgbClr val="90BB23"/>
      </a:accent3>
      <a:accent4>
        <a:srgbClr val="EE7008"/>
      </a:accent4>
      <a:accent5>
        <a:srgbClr val="1AB39F"/>
      </a:accent5>
      <a:accent6>
        <a:srgbClr val="D5393D"/>
      </a:accent6>
      <a:hlink>
        <a:srgbClr val="90BB23"/>
      </a:hlink>
      <a:folHlink>
        <a:srgbClr val="EE7008"/>
      </a:folHlink>
    </a:clrScheme>
    <a:fontScheme name="框架">
      <a:majorFont>
        <a:latin typeface="Corbel" panose="020B0503020204020204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框架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5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2700" h="25400" prst="coolSlan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20000"/>
                <a:lumMod val="102000"/>
              </a:schemeClr>
            </a:gs>
            <a:gs pos="48000">
              <a:schemeClr val="phClr">
                <a:tint val="98000"/>
                <a:shade val="90000"/>
                <a:satMod val="110000"/>
                <a:lumMod val="103000"/>
              </a:schemeClr>
            </a:gs>
            <a:gs pos="100000">
              <a:schemeClr val="phClr">
                <a:tint val="98000"/>
                <a:shade val="80000"/>
                <a:satMod val="10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rame" id="{F226E7A2-7162-461C-9490-D27D9DC04E43}" vid="{629A0216-3BBD-45C0-B63F-2683BEA18F60}"/>
    </a:ext>
  </a:extLst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框架</Template>
  <TotalTime>367</TotalTime>
  <Words>485</Words>
  <Application>Microsoft Office PowerPoint</Application>
  <PresentationFormat>寬螢幕</PresentationFormat>
  <Paragraphs>85</Paragraphs>
  <Slides>16</Slides>
  <Notes>13</Notes>
  <HiddenSlides>0</HiddenSlides>
  <MMClips>0</MMClips>
  <ScaleCrop>false</ScaleCrop>
  <HeadingPairs>
    <vt:vector size="6" baseType="variant">
      <vt:variant>
        <vt:lpstr>使用字型</vt:lpstr>
      </vt:variant>
      <vt:variant>
        <vt:i4>9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16</vt:i4>
      </vt:variant>
    </vt:vector>
  </HeadingPairs>
  <TitlesOfParts>
    <vt:vector size="26" baseType="lpstr">
      <vt:lpstr>微軟正黑體</vt:lpstr>
      <vt:lpstr>新細明體</vt:lpstr>
      <vt:lpstr>標楷體</vt:lpstr>
      <vt:lpstr>Arial</vt:lpstr>
      <vt:lpstr>Calibri</vt:lpstr>
      <vt:lpstr>Corbel</vt:lpstr>
      <vt:lpstr>Times New Roman</vt:lpstr>
      <vt:lpstr>Wingdings</vt:lpstr>
      <vt:lpstr>Wingdings 2</vt:lpstr>
      <vt:lpstr>框架</vt:lpstr>
      <vt:lpstr>健康生活， 從「齒」開始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天天勤潔牙， 健康好口腔！</dc:title>
  <dc:creator>教學組專用電腦</dc:creator>
  <cp:lastModifiedBy>教學組專用電腦</cp:lastModifiedBy>
  <cp:revision>16</cp:revision>
  <dcterms:created xsi:type="dcterms:W3CDTF">2023-11-28T01:54:38Z</dcterms:created>
  <dcterms:modified xsi:type="dcterms:W3CDTF">2024-12-03T03:34:10Z</dcterms:modified>
</cp:coreProperties>
</file>