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8288000" cy="10287000"/>
  <p:notesSz cx="6858000" cy="9144000"/>
  <p:embeddedFontLst>
    <p:embeddedFont>
      <p:font typeface="標楷體" panose="03000509000000000000" pitchFamily="65" charset="-12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veat Brush" panose="02020500000000000000" charset="0"/>
      <p:regular r:id="rId20"/>
    </p:embeddedFont>
    <p:embeddedFont>
      <p:font typeface="Glacial Indifference Bold" panose="02020500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4.svg"/><Relationship Id="rId3" Type="http://schemas.openxmlformats.org/officeDocument/2006/relationships/image" Target="../media/image38.svg"/><Relationship Id="rId7" Type="http://schemas.openxmlformats.org/officeDocument/2006/relationships/image" Target="../media/image4.svg"/><Relationship Id="rId12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2.svg"/><Relationship Id="rId5" Type="http://schemas.openxmlformats.org/officeDocument/2006/relationships/image" Target="../media/image40.sv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sv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.svg"/><Relationship Id="rId5" Type="http://schemas.openxmlformats.org/officeDocument/2006/relationships/image" Target="../media/image20.sv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27016" y="980869"/>
            <a:ext cx="3343012" cy="3093805"/>
          </a:xfrm>
          <a:custGeom>
            <a:avLst/>
            <a:gdLst/>
            <a:ahLst/>
            <a:cxnLst/>
            <a:rect l="l" t="t" r="r" b="b"/>
            <a:pathLst>
              <a:path w="3343012" h="3093805">
                <a:moveTo>
                  <a:pt x="0" y="0"/>
                </a:moveTo>
                <a:lnTo>
                  <a:pt x="3343012" y="0"/>
                </a:lnTo>
                <a:lnTo>
                  <a:pt x="3343012" y="3093805"/>
                </a:lnTo>
                <a:lnTo>
                  <a:pt x="0" y="3093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91973">
            <a:off x="-1623706" y="-2753677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591973" flipH="1" flipV="1">
            <a:off x="12364631" y="889596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7315200" y="3855720"/>
                </a:moveTo>
                <a:lnTo>
                  <a:pt x="0" y="3855720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5572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64722">
            <a:off x="308373" y="7373453"/>
            <a:ext cx="1913382" cy="4114800"/>
          </a:xfrm>
          <a:custGeom>
            <a:avLst/>
            <a:gdLst/>
            <a:ahLst/>
            <a:cxnLst/>
            <a:rect l="l" t="t" r="r" b="b"/>
            <a:pathLst>
              <a:path w="1913382" h="4114800">
                <a:moveTo>
                  <a:pt x="0" y="0"/>
                </a:moveTo>
                <a:lnTo>
                  <a:pt x="1913382" y="0"/>
                </a:lnTo>
                <a:lnTo>
                  <a:pt x="19133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275590" y="1153447"/>
            <a:ext cx="2339991" cy="2165556"/>
          </a:xfrm>
          <a:custGeom>
            <a:avLst/>
            <a:gdLst/>
            <a:ahLst/>
            <a:cxnLst/>
            <a:rect l="l" t="t" r="r" b="b"/>
            <a:pathLst>
              <a:path w="2339991" h="2165556">
                <a:moveTo>
                  <a:pt x="2339991" y="0"/>
                </a:moveTo>
                <a:lnTo>
                  <a:pt x="0" y="0"/>
                </a:lnTo>
                <a:lnTo>
                  <a:pt x="0" y="2165555"/>
                </a:lnTo>
                <a:lnTo>
                  <a:pt x="2339991" y="2165555"/>
                </a:lnTo>
                <a:lnTo>
                  <a:pt x="23399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572190">
            <a:off x="16285963" y="-750387"/>
            <a:ext cx="1946673" cy="4186394"/>
          </a:xfrm>
          <a:custGeom>
            <a:avLst/>
            <a:gdLst/>
            <a:ahLst/>
            <a:cxnLst/>
            <a:rect l="l" t="t" r="r" b="b"/>
            <a:pathLst>
              <a:path w="1946673" h="4186394">
                <a:moveTo>
                  <a:pt x="0" y="0"/>
                </a:moveTo>
                <a:lnTo>
                  <a:pt x="1946674" y="0"/>
                </a:lnTo>
                <a:lnTo>
                  <a:pt x="1946674" y="4186395"/>
                </a:lnTo>
                <a:lnTo>
                  <a:pt x="0" y="41863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70028" y="487266"/>
            <a:ext cx="7718222" cy="4081010"/>
          </a:xfrm>
          <a:custGeom>
            <a:avLst/>
            <a:gdLst/>
            <a:ahLst/>
            <a:cxnLst/>
            <a:rect l="l" t="t" r="r" b="b"/>
            <a:pathLst>
              <a:path w="7718222" h="4081010">
                <a:moveTo>
                  <a:pt x="0" y="0"/>
                </a:moveTo>
                <a:lnTo>
                  <a:pt x="7718222" y="0"/>
                </a:lnTo>
                <a:lnTo>
                  <a:pt x="7718222" y="4081009"/>
                </a:lnTo>
                <a:lnTo>
                  <a:pt x="0" y="40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65064" y="4677032"/>
            <a:ext cx="15776278" cy="400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98"/>
              </a:lnSpc>
            </a:pPr>
            <a:r>
              <a:rPr lang="zh-TW" altLang="en-US" sz="11300" dirty="0">
                <a:solidFill>
                  <a:srgbClr val="4062B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 Brush"/>
                <a:sym typeface="Caveat Brush"/>
              </a:rPr>
              <a:t>整理書包</a:t>
            </a:r>
            <a:endParaRPr lang="en-US" altLang="zh-TW" sz="11300" dirty="0">
              <a:solidFill>
                <a:srgbClr val="4062B7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 Brush"/>
              <a:sym typeface="Caveat Brush"/>
            </a:endParaRPr>
          </a:p>
          <a:p>
            <a:pPr algn="ctr">
              <a:lnSpc>
                <a:spcPts val="16298"/>
              </a:lnSpc>
            </a:pPr>
            <a:r>
              <a:rPr lang="zh-TW" altLang="en-US" sz="11300" dirty="0">
                <a:solidFill>
                  <a:srgbClr val="4062B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 Brush"/>
                <a:sym typeface="Caveat Brush"/>
              </a:rPr>
              <a:t>我最行</a:t>
            </a:r>
            <a:endParaRPr lang="en-US" sz="11300" dirty="0">
              <a:solidFill>
                <a:srgbClr val="4062B7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 Brush"/>
              <a:sym typeface="Caveat Brush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12913" y="9023618"/>
            <a:ext cx="8680579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zh-TW" altLang="en-US" sz="3899" b="1" spc="389" dirty="0">
                <a:solidFill>
                  <a:srgbClr val="3333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Glacial Indifference Bold"/>
                <a:sym typeface="Glacial Indifference Bold"/>
              </a:rPr>
              <a:t>山豐國小學務處</a:t>
            </a:r>
            <a:endParaRPr lang="en-US" sz="3899" b="1" spc="389" dirty="0">
              <a:solidFill>
                <a:srgbClr val="333331"/>
              </a:solidFill>
              <a:latin typeface="標楷體" panose="03000509000000000000" pitchFamily="65" charset="-120"/>
              <a:ea typeface="標楷體" panose="03000509000000000000" pitchFamily="65" charset="-120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097000" y="6819900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11400" y="490338"/>
            <a:ext cx="2605838" cy="2290962"/>
          </a:xfrm>
          <a:custGeom>
            <a:avLst/>
            <a:gdLst/>
            <a:ahLst/>
            <a:cxnLst/>
            <a:rect l="l" t="t" r="r" b="b"/>
            <a:pathLst>
              <a:path w="4891838" h="4527174">
                <a:moveTo>
                  <a:pt x="0" y="0"/>
                </a:moveTo>
                <a:lnTo>
                  <a:pt x="4891838" y="0"/>
                </a:lnTo>
                <a:lnTo>
                  <a:pt x="4891838" y="4527173"/>
                </a:lnTo>
                <a:lnTo>
                  <a:pt x="0" y="4527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92045">
            <a:off x="527643" y="6716554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03BACB1-2253-4FAF-924C-D76B246DCFD6}"/>
              </a:ext>
            </a:extLst>
          </p:cNvPr>
          <p:cNvSpPr txBox="1">
            <a:spLocks noChangeArrowheads="1"/>
          </p:cNvSpPr>
          <p:nvPr/>
        </p:nvSpPr>
        <p:spPr>
          <a:xfrm>
            <a:off x="4583873" y="520417"/>
            <a:ext cx="951312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如何背書包？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1/3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73D4E9B-8955-4927-BE2B-5CCD849C1275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734854"/>
            <a:ext cx="14859000" cy="8263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一、要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「抬頭挺胸」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：小朋友不要因為書包的重量，讓自己變得彎腰駝背，或是肚子凸出來。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二、背書包</a:t>
            </a:r>
            <a:r>
              <a:rPr lang="zh-TW" altLang="en-US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上緣應與肩膀同高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，書包</a:t>
            </a:r>
            <a:r>
              <a:rPr lang="zh-TW" altLang="en-US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下緣則在腰上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重的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物品要</a:t>
            </a:r>
            <a:r>
              <a:rPr lang="zh-TW" altLang="en-US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放在書包內側靠近自己的地方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輕的放在外側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indent="-540000" algn="just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860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097000" y="6819900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11400" y="490338"/>
            <a:ext cx="2605838" cy="2290962"/>
          </a:xfrm>
          <a:custGeom>
            <a:avLst/>
            <a:gdLst/>
            <a:ahLst/>
            <a:cxnLst/>
            <a:rect l="l" t="t" r="r" b="b"/>
            <a:pathLst>
              <a:path w="4891838" h="4527174">
                <a:moveTo>
                  <a:pt x="0" y="0"/>
                </a:moveTo>
                <a:lnTo>
                  <a:pt x="4891838" y="0"/>
                </a:lnTo>
                <a:lnTo>
                  <a:pt x="4891838" y="4527173"/>
                </a:lnTo>
                <a:lnTo>
                  <a:pt x="0" y="4527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92045">
            <a:off x="527643" y="6716554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458053A-2A0A-40BC-820E-06D9032E2DA6}"/>
              </a:ext>
            </a:extLst>
          </p:cNvPr>
          <p:cNvSpPr txBox="1">
            <a:spLocks noChangeArrowheads="1"/>
          </p:cNvSpPr>
          <p:nvPr/>
        </p:nvSpPr>
        <p:spPr>
          <a:xfrm>
            <a:off x="4419600" y="857250"/>
            <a:ext cx="908208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如何背書包？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2/3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3C4449B-6B36-4A75-913A-54A090F3A066}"/>
              </a:ext>
            </a:extLst>
          </p:cNvPr>
          <p:cNvSpPr txBox="1">
            <a:spLocks noChangeArrowheads="1"/>
          </p:cNvSpPr>
          <p:nvPr/>
        </p:nvSpPr>
        <p:spPr>
          <a:xfrm>
            <a:off x="1805393" y="2264928"/>
            <a:ext cx="13676556" cy="71432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四、如為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側背式的書包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，背書包的位置要多變，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避免重量老是放在同一邊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en-US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類似登機箱的拉桿式書包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，因為上下樓梯不方便，小朋友</a:t>
            </a:r>
            <a:r>
              <a:rPr lang="zh-TW" altLang="en-US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容易拉傷手臂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，也不建議使用。</a:t>
            </a:r>
          </a:p>
          <a:p>
            <a:pPr indent="-540000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540000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127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097000" y="6819900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11400" y="490338"/>
            <a:ext cx="2605838" cy="2290962"/>
          </a:xfrm>
          <a:custGeom>
            <a:avLst/>
            <a:gdLst/>
            <a:ahLst/>
            <a:cxnLst/>
            <a:rect l="l" t="t" r="r" b="b"/>
            <a:pathLst>
              <a:path w="4891838" h="4527174">
                <a:moveTo>
                  <a:pt x="0" y="0"/>
                </a:moveTo>
                <a:lnTo>
                  <a:pt x="4891838" y="0"/>
                </a:lnTo>
                <a:lnTo>
                  <a:pt x="4891838" y="4527173"/>
                </a:lnTo>
                <a:lnTo>
                  <a:pt x="0" y="4527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92045">
            <a:off x="527643" y="6716554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20F9CEE-DA57-448B-A2BD-1C5559D69EE9}"/>
              </a:ext>
            </a:extLst>
          </p:cNvPr>
          <p:cNvSpPr txBox="1">
            <a:spLocks noChangeArrowheads="1"/>
          </p:cNvSpPr>
          <p:nvPr/>
        </p:nvSpPr>
        <p:spPr>
          <a:xfrm>
            <a:off x="5115030" y="398161"/>
            <a:ext cx="7875588" cy="14398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如何背書包？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3/3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">
            <a:extLst>
              <a:ext uri="{FF2B5EF4-FFF2-40B4-BE49-F238E27FC236}">
                <a16:creationId xmlns:a16="http://schemas.microsoft.com/office/drawing/2014/main" id="{36433347-D405-460E-B8D0-702AA133A3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12000" r="12485" b="2669"/>
          <a:stretch>
            <a:fillRect/>
          </a:stretch>
        </p:blipFill>
        <p:spPr bwMode="auto">
          <a:xfrm>
            <a:off x="4591894" y="1736685"/>
            <a:ext cx="8267144" cy="80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4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14993712" y="6540447"/>
            <a:ext cx="1844802" cy="1931615"/>
          </a:xfrm>
          <a:custGeom>
            <a:avLst/>
            <a:gdLst/>
            <a:ahLst/>
            <a:cxnLst/>
            <a:rect l="l" t="t" r="r" b="b"/>
            <a:pathLst>
              <a:path w="1844802" h="1931615">
                <a:moveTo>
                  <a:pt x="0" y="0"/>
                </a:moveTo>
                <a:lnTo>
                  <a:pt x="1844802" y="0"/>
                </a:lnTo>
                <a:lnTo>
                  <a:pt x="1844802" y="1931615"/>
                </a:lnTo>
                <a:lnTo>
                  <a:pt x="0" y="1931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6320" t="-52491"/>
            </a:stretch>
          </a:blipFill>
        </p:spPr>
      </p:sp>
      <p:sp>
        <p:nvSpPr>
          <p:cNvPr id="4" name="Freeform 4"/>
          <p:cNvSpPr/>
          <p:nvPr/>
        </p:nvSpPr>
        <p:spPr>
          <a:xfrm rot="2583084" flipH="1">
            <a:off x="1307775" y="6499310"/>
            <a:ext cx="1844802" cy="1931615"/>
          </a:xfrm>
          <a:custGeom>
            <a:avLst/>
            <a:gdLst/>
            <a:ahLst/>
            <a:cxnLst/>
            <a:rect l="l" t="t" r="r" b="b"/>
            <a:pathLst>
              <a:path w="1844802" h="1931615">
                <a:moveTo>
                  <a:pt x="1844802" y="0"/>
                </a:moveTo>
                <a:lnTo>
                  <a:pt x="0" y="0"/>
                </a:lnTo>
                <a:lnTo>
                  <a:pt x="0" y="1931614"/>
                </a:lnTo>
                <a:lnTo>
                  <a:pt x="1844802" y="1931614"/>
                </a:lnTo>
                <a:lnTo>
                  <a:pt x="18448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6320" t="-5249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75215" y="1701428"/>
            <a:ext cx="7033846" cy="4114800"/>
          </a:xfrm>
          <a:custGeom>
            <a:avLst/>
            <a:gdLst/>
            <a:ahLst/>
            <a:cxnLst/>
            <a:rect l="l" t="t" r="r" b="b"/>
            <a:pathLst>
              <a:path w="7033846" h="4114800">
                <a:moveTo>
                  <a:pt x="0" y="0"/>
                </a:moveTo>
                <a:lnTo>
                  <a:pt x="7033846" y="0"/>
                </a:lnTo>
                <a:lnTo>
                  <a:pt x="7033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91973">
            <a:off x="-1623706" y="-2753677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91973" flipH="1" flipV="1">
            <a:off x="12364631" y="889596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7315200" y="3855720"/>
                </a:moveTo>
                <a:lnTo>
                  <a:pt x="0" y="3855720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5572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364722">
            <a:off x="308373" y="7373453"/>
            <a:ext cx="1913382" cy="4114800"/>
          </a:xfrm>
          <a:custGeom>
            <a:avLst/>
            <a:gdLst/>
            <a:ahLst/>
            <a:cxnLst/>
            <a:rect l="l" t="t" r="r" b="b"/>
            <a:pathLst>
              <a:path w="1913382" h="4114800">
                <a:moveTo>
                  <a:pt x="0" y="0"/>
                </a:moveTo>
                <a:lnTo>
                  <a:pt x="1913382" y="0"/>
                </a:lnTo>
                <a:lnTo>
                  <a:pt x="19133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572190">
            <a:off x="16168775" y="-1316514"/>
            <a:ext cx="2181049" cy="4690429"/>
          </a:xfrm>
          <a:custGeom>
            <a:avLst/>
            <a:gdLst/>
            <a:ahLst/>
            <a:cxnLst/>
            <a:rect l="l" t="t" r="r" b="b"/>
            <a:pathLst>
              <a:path w="2181049" h="4690429">
                <a:moveTo>
                  <a:pt x="0" y="0"/>
                </a:moveTo>
                <a:lnTo>
                  <a:pt x="2181050" y="0"/>
                </a:lnTo>
                <a:lnTo>
                  <a:pt x="2181050" y="4690428"/>
                </a:lnTo>
                <a:lnTo>
                  <a:pt x="0" y="4690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96703" y="1701428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815566" y="1701428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3775731" y="0"/>
                </a:moveTo>
                <a:lnTo>
                  <a:pt x="0" y="0"/>
                </a:lnTo>
                <a:lnTo>
                  <a:pt x="0" y="3178479"/>
                </a:lnTo>
                <a:lnTo>
                  <a:pt x="3775731" y="3178479"/>
                </a:lnTo>
                <a:lnTo>
                  <a:pt x="377573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250556" y="2487472"/>
            <a:ext cx="3483165" cy="2542711"/>
          </a:xfrm>
          <a:custGeom>
            <a:avLst/>
            <a:gdLst/>
            <a:ahLst/>
            <a:cxnLst/>
            <a:rect l="l" t="t" r="r" b="b"/>
            <a:pathLst>
              <a:path w="3483165" h="2542711">
                <a:moveTo>
                  <a:pt x="0" y="0"/>
                </a:moveTo>
                <a:lnTo>
                  <a:pt x="3483165" y="0"/>
                </a:lnTo>
                <a:lnTo>
                  <a:pt x="3483165" y="2542711"/>
                </a:lnTo>
                <a:lnTo>
                  <a:pt x="0" y="25427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B7BF530-2F15-49D2-820C-C98585D07F8A}"/>
              </a:ext>
            </a:extLst>
          </p:cNvPr>
          <p:cNvSpPr txBox="1">
            <a:spLocks noChangeArrowheads="1"/>
          </p:cNvSpPr>
          <p:nvPr/>
        </p:nvSpPr>
        <p:spPr>
          <a:xfrm>
            <a:off x="3563526" y="5922050"/>
            <a:ext cx="10836772" cy="3943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4000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別讓書包重量成為負擔！</a:t>
            </a:r>
            <a:endParaRPr lang="en-US" altLang="zh-TW" sz="5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zh-TW" altLang="en-US" sz="4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正常書包重量 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正確背書包方法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＝輕鬆上學</a:t>
            </a:r>
          </a:p>
          <a:p>
            <a:pPr indent="-54000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72190">
            <a:off x="15368078" y="-575753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65067" y="6962019"/>
            <a:ext cx="1805253" cy="1654269"/>
          </a:xfrm>
          <a:custGeom>
            <a:avLst/>
            <a:gdLst/>
            <a:ahLst/>
            <a:cxnLst/>
            <a:rect l="l" t="t" r="r" b="b"/>
            <a:pathLst>
              <a:path w="1805253" h="1654269">
                <a:moveTo>
                  <a:pt x="0" y="0"/>
                </a:moveTo>
                <a:lnTo>
                  <a:pt x="1805253" y="0"/>
                </a:lnTo>
                <a:lnTo>
                  <a:pt x="1805253" y="1654269"/>
                </a:lnTo>
                <a:lnTo>
                  <a:pt x="0" y="16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78875" y="2956174"/>
            <a:ext cx="1972661" cy="914597"/>
          </a:xfrm>
          <a:custGeom>
            <a:avLst/>
            <a:gdLst/>
            <a:ahLst/>
            <a:cxnLst/>
            <a:rect l="l" t="t" r="r" b="b"/>
            <a:pathLst>
              <a:path w="1972661" h="914597">
                <a:moveTo>
                  <a:pt x="0" y="0"/>
                </a:moveTo>
                <a:lnTo>
                  <a:pt x="1972661" y="0"/>
                </a:lnTo>
                <a:lnTo>
                  <a:pt x="1972661" y="914597"/>
                </a:lnTo>
                <a:lnTo>
                  <a:pt x="0" y="9145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39881" y="5509837"/>
            <a:ext cx="2400468" cy="2895600"/>
          </a:xfrm>
          <a:custGeom>
            <a:avLst/>
            <a:gdLst/>
            <a:ahLst/>
            <a:cxnLst/>
            <a:rect l="l" t="t" r="r" b="b"/>
            <a:pathLst>
              <a:path w="4191908" h="4823325">
                <a:moveTo>
                  <a:pt x="0" y="0"/>
                </a:moveTo>
                <a:lnTo>
                  <a:pt x="4191908" y="0"/>
                </a:lnTo>
                <a:lnTo>
                  <a:pt x="4191908" y="4823325"/>
                </a:lnTo>
                <a:lnTo>
                  <a:pt x="0" y="48233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40575" y="5509837"/>
            <a:ext cx="1805253" cy="1705725"/>
          </a:xfrm>
          <a:custGeom>
            <a:avLst/>
            <a:gdLst/>
            <a:ahLst/>
            <a:cxnLst/>
            <a:rect l="l" t="t" r="r" b="b"/>
            <a:pathLst>
              <a:path w="3354178" h="3354178">
                <a:moveTo>
                  <a:pt x="0" y="0"/>
                </a:moveTo>
                <a:lnTo>
                  <a:pt x="3354179" y="0"/>
                </a:lnTo>
                <a:lnTo>
                  <a:pt x="3354179" y="3354179"/>
                </a:lnTo>
                <a:lnTo>
                  <a:pt x="0" y="33541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132283">
            <a:off x="-444954" y="8629572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B684C35-E504-44EB-9FBB-C34C92F55429}"/>
              </a:ext>
            </a:extLst>
          </p:cNvPr>
          <p:cNvSpPr txBox="1">
            <a:spLocks noChangeArrowheads="1"/>
          </p:cNvSpPr>
          <p:nvPr/>
        </p:nvSpPr>
        <p:spPr>
          <a:xfrm>
            <a:off x="1357313" y="914400"/>
            <a:ext cx="106579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書包減重的重要性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43ADE41-1D5A-4A7D-AAF0-BEC654581111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2786613"/>
            <a:ext cx="13068381" cy="57889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根據醫學報導，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國小的學童正處於骨骼生長階段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此時若不良的背書包方式、書包超重</a:t>
            </a: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，都可能會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影響脊柱的發展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，嚴重的話還會造成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脊柱側彎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54866">
            <a:off x="424862" y="441511"/>
            <a:ext cx="2617335" cy="2121087"/>
          </a:xfrm>
          <a:custGeom>
            <a:avLst/>
            <a:gdLst/>
            <a:ahLst/>
            <a:cxnLst/>
            <a:rect l="l" t="t" r="r" b="b"/>
            <a:pathLst>
              <a:path w="4349599" h="4025356">
                <a:moveTo>
                  <a:pt x="0" y="0"/>
                </a:moveTo>
                <a:lnTo>
                  <a:pt x="4349599" y="0"/>
                </a:lnTo>
                <a:lnTo>
                  <a:pt x="4349599" y="4025356"/>
                </a:lnTo>
                <a:lnTo>
                  <a:pt x="0" y="402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78419" y="3274758"/>
            <a:ext cx="1488198" cy="1868742"/>
          </a:xfrm>
          <a:custGeom>
            <a:avLst/>
            <a:gdLst/>
            <a:ahLst/>
            <a:cxnLst/>
            <a:rect l="l" t="t" r="r" b="b"/>
            <a:pathLst>
              <a:path w="1488198" h="1868742">
                <a:moveTo>
                  <a:pt x="0" y="0"/>
                </a:moveTo>
                <a:lnTo>
                  <a:pt x="1488198" y="0"/>
                </a:lnTo>
                <a:lnTo>
                  <a:pt x="1488198" y="1868742"/>
                </a:lnTo>
                <a:lnTo>
                  <a:pt x="0" y="1868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38245">
            <a:off x="15208759" y="7707017"/>
            <a:ext cx="1827519" cy="1777678"/>
          </a:xfrm>
          <a:custGeom>
            <a:avLst/>
            <a:gdLst/>
            <a:ahLst/>
            <a:cxnLst/>
            <a:rect l="l" t="t" r="r" b="b"/>
            <a:pathLst>
              <a:path w="1827519" h="1777678">
                <a:moveTo>
                  <a:pt x="0" y="0"/>
                </a:moveTo>
                <a:lnTo>
                  <a:pt x="1827519" y="0"/>
                </a:lnTo>
                <a:lnTo>
                  <a:pt x="1827519" y="1777678"/>
                </a:lnTo>
                <a:lnTo>
                  <a:pt x="0" y="1777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399069">
            <a:off x="455780" y="6750943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53409">
            <a:off x="13032338" y="-1569619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6C0DAE-9D3C-4394-AAA5-CD1C228A2B1D}"/>
              </a:ext>
            </a:extLst>
          </p:cNvPr>
          <p:cNvSpPr txBox="1">
            <a:spLocks noChangeArrowheads="1"/>
          </p:cNvSpPr>
          <p:nvPr/>
        </p:nvSpPr>
        <p:spPr>
          <a:xfrm>
            <a:off x="4149725" y="889888"/>
            <a:ext cx="977265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什麼是脊椎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柱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側彎？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27AE81A-FFF3-485C-8C40-D8FDB9CE5024}"/>
              </a:ext>
            </a:extLst>
          </p:cNvPr>
          <p:cNvSpPr txBox="1">
            <a:spLocks noChangeArrowheads="1"/>
          </p:cNvSpPr>
          <p:nvPr/>
        </p:nvSpPr>
        <p:spPr>
          <a:xfrm>
            <a:off x="1413362" y="2176946"/>
            <a:ext cx="15187613" cy="9177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一個人的脊柱排列是接近一直線的。</a:t>
            </a:r>
            <a:endParaRPr lang="en-US" altLang="zh-TW" sz="4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如有向兩側 </a:t>
            </a: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左或右</a:t>
            </a: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成「</a:t>
            </a: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」型或 「</a:t>
            </a: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 型彎曲，則稱為脊椎側彎。</a:t>
            </a:r>
            <a:endParaRPr lang="en-US" altLang="zh-TW" sz="4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書包超重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將影響學齡兒童脊椎生長。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87D6C31B-FF64-422A-A8E4-1A279676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999" y="6079279"/>
            <a:ext cx="3788738" cy="36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226786" y="1239462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242228" y="870606"/>
            <a:ext cx="2156234" cy="1958096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3775731" y="0"/>
                </a:moveTo>
                <a:lnTo>
                  <a:pt x="0" y="0"/>
                </a:lnTo>
                <a:lnTo>
                  <a:pt x="0" y="3178479"/>
                </a:lnTo>
                <a:lnTo>
                  <a:pt x="3775731" y="3178479"/>
                </a:lnTo>
                <a:lnTo>
                  <a:pt x="37757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591973" flipH="1" flipV="1">
            <a:off x="11926968" y="8359140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7315200" y="3855720"/>
                </a:moveTo>
                <a:lnTo>
                  <a:pt x="0" y="3855720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5572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248363" flipV="1">
            <a:off x="-954168" y="8580178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3855720"/>
                </a:moveTo>
                <a:lnTo>
                  <a:pt x="7315200" y="3855720"/>
                </a:lnTo>
                <a:lnTo>
                  <a:pt x="7315200" y="0"/>
                </a:lnTo>
                <a:lnTo>
                  <a:pt x="0" y="0"/>
                </a:lnTo>
                <a:lnTo>
                  <a:pt x="0" y="385572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BD6F682-B8C7-4374-9FAF-5AEF812ADCB6}"/>
              </a:ext>
            </a:extLst>
          </p:cNvPr>
          <p:cNvSpPr txBox="1">
            <a:spLocks noChangeArrowheads="1"/>
          </p:cNvSpPr>
          <p:nvPr/>
        </p:nvSpPr>
        <p:spPr>
          <a:xfrm>
            <a:off x="3581400" y="870606"/>
            <a:ext cx="1052988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形成脊椎側彎的因素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37213CB-522B-4F35-9790-B270EC71567B}"/>
              </a:ext>
            </a:extLst>
          </p:cNvPr>
          <p:cNvSpPr txBox="1">
            <a:spLocks noChangeArrowheads="1"/>
          </p:cNvSpPr>
          <p:nvPr/>
        </p:nvSpPr>
        <p:spPr>
          <a:xfrm>
            <a:off x="2332039" y="2089806"/>
            <a:ext cx="13288962" cy="7721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活動量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不足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，導致肌力缺乏鍛練。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寫字時的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姿勢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書包的背法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桌椅的高度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不合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背個笨重的大書包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，把肩膀壓得一高一低，可能會使你的脊柱偏向。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6782" y="806604"/>
            <a:ext cx="2398826" cy="2094253"/>
          </a:xfrm>
          <a:custGeom>
            <a:avLst/>
            <a:gdLst/>
            <a:ahLst/>
            <a:cxnLst/>
            <a:rect l="l" t="t" r="r" b="b"/>
            <a:pathLst>
              <a:path w="3501039" h="3240052">
                <a:moveTo>
                  <a:pt x="0" y="0"/>
                </a:moveTo>
                <a:lnTo>
                  <a:pt x="3501039" y="0"/>
                </a:lnTo>
                <a:lnTo>
                  <a:pt x="3501039" y="3240052"/>
                </a:lnTo>
                <a:lnTo>
                  <a:pt x="0" y="3240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860891" y="882482"/>
            <a:ext cx="2900327" cy="2511338"/>
          </a:xfrm>
          <a:custGeom>
            <a:avLst/>
            <a:gdLst/>
            <a:ahLst/>
            <a:cxnLst/>
            <a:rect l="l" t="t" r="r" b="b"/>
            <a:pathLst>
              <a:path w="3787044" h="3504737">
                <a:moveTo>
                  <a:pt x="3787044" y="0"/>
                </a:moveTo>
                <a:lnTo>
                  <a:pt x="0" y="0"/>
                </a:lnTo>
                <a:lnTo>
                  <a:pt x="0" y="3504737"/>
                </a:lnTo>
                <a:lnTo>
                  <a:pt x="3787044" y="3504737"/>
                </a:lnTo>
                <a:lnTo>
                  <a:pt x="37870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399069">
            <a:off x="73759" y="6716554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1"/>
                </a:lnTo>
                <a:lnTo>
                  <a:pt x="0" y="5495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835223" flipH="1">
            <a:off x="15471975" y="6844357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2555501" y="0"/>
                </a:moveTo>
                <a:lnTo>
                  <a:pt x="0" y="0"/>
                </a:lnTo>
                <a:lnTo>
                  <a:pt x="0" y="5495701"/>
                </a:lnTo>
                <a:lnTo>
                  <a:pt x="2555501" y="5495701"/>
                </a:lnTo>
                <a:lnTo>
                  <a:pt x="255550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9F63FE63-EBC9-49B0-9FD6-1560D651E249}"/>
              </a:ext>
            </a:extLst>
          </p:cNvPr>
          <p:cNvSpPr txBox="1">
            <a:spLocks noChangeArrowheads="1"/>
          </p:cNvSpPr>
          <p:nvPr/>
        </p:nvSpPr>
        <p:spPr>
          <a:xfrm>
            <a:off x="3162504" y="806604"/>
            <a:ext cx="1190148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脊椎側彎對身體的影響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20F8C5B-89EE-40DB-9821-F82DBA3016D2}"/>
              </a:ext>
            </a:extLst>
          </p:cNvPr>
          <p:cNvSpPr/>
          <p:nvPr/>
        </p:nvSpPr>
        <p:spPr>
          <a:xfrm>
            <a:off x="2694035" y="2639100"/>
            <a:ext cx="12899929" cy="573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一、部分</a:t>
            </a:r>
            <a:r>
              <a:rPr kumimoji="0" lang="zh-TW" altLang="en-US" sz="4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肌肉過勞</a:t>
            </a:r>
            <a:r>
              <a:rPr kumimoji="0"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容易引起身體的疼痛，如：肩痛、腰痛、背部痛、椎間板突出</a:t>
            </a:r>
            <a:r>
              <a:rPr kumimoji="0"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kumimoji="0"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  <a:r>
              <a:rPr kumimoji="0"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kumimoji="0"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造成</a:t>
            </a:r>
            <a:r>
              <a:rPr kumimoji="0" lang="zh-TW" altLang="en-US" sz="4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肩膀傾斜一邊</a:t>
            </a:r>
            <a:r>
              <a:rPr kumimoji="0"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，外觀不好看外，將影響發育長不高。</a:t>
            </a:r>
          </a:p>
          <a:p>
            <a:pPr marL="609600" indent="-609600" eaLnBrk="1" hangingPunct="1">
              <a:lnSpc>
                <a:spcPct val="150000"/>
              </a:lnSpc>
              <a:defRPr/>
            </a:pPr>
            <a:endParaRPr kumimoji="0"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627142">
            <a:off x="15507404" y="-1196905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0" y="0"/>
                </a:lnTo>
                <a:lnTo>
                  <a:pt x="2555500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9208026">
            <a:off x="11902400" y="8918347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2492045">
            <a:off x="686121" y="7182227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939677">
            <a:off x="1341879" y="3130482"/>
            <a:ext cx="1358386" cy="2507089"/>
          </a:xfrm>
          <a:custGeom>
            <a:avLst/>
            <a:gdLst/>
            <a:ahLst/>
            <a:cxnLst/>
            <a:rect l="l" t="t" r="r" b="b"/>
            <a:pathLst>
              <a:path w="1358386" h="2507089">
                <a:moveTo>
                  <a:pt x="0" y="0"/>
                </a:moveTo>
                <a:lnTo>
                  <a:pt x="1358386" y="0"/>
                </a:lnTo>
                <a:lnTo>
                  <a:pt x="1358386" y="2507089"/>
                </a:lnTo>
                <a:lnTo>
                  <a:pt x="0" y="25070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1355460" flipH="1">
            <a:off x="15854110" y="5124654"/>
            <a:ext cx="1405271" cy="2593621"/>
          </a:xfrm>
          <a:custGeom>
            <a:avLst/>
            <a:gdLst/>
            <a:ahLst/>
            <a:cxnLst/>
            <a:rect l="l" t="t" r="r" b="b"/>
            <a:pathLst>
              <a:path w="1405271" h="2593621">
                <a:moveTo>
                  <a:pt x="1405271" y="0"/>
                </a:moveTo>
                <a:lnTo>
                  <a:pt x="0" y="0"/>
                </a:lnTo>
                <a:lnTo>
                  <a:pt x="0" y="2593621"/>
                </a:lnTo>
                <a:lnTo>
                  <a:pt x="1405271" y="2593621"/>
                </a:lnTo>
                <a:lnTo>
                  <a:pt x="140527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8D553C47-43D6-4B23-83B9-4E5A2AA17ACF}"/>
              </a:ext>
            </a:extLst>
          </p:cNvPr>
          <p:cNvSpPr txBox="1">
            <a:spLocks noChangeArrowheads="1"/>
          </p:cNvSpPr>
          <p:nvPr/>
        </p:nvSpPr>
        <p:spPr>
          <a:xfrm>
            <a:off x="3962302" y="878529"/>
            <a:ext cx="1006911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>
                <a:latin typeface="標楷體" panose="03000509000000000000" pitchFamily="65" charset="-120"/>
                <a:ea typeface="標楷體" panose="03000509000000000000" pitchFamily="65" charset="-120"/>
              </a:rPr>
              <a:t>書包重量標準</a:t>
            </a:r>
            <a:endParaRPr lang="en-US" altLang="zh-TW" sz="6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D4F25976-E85C-4458-BF2F-449D9C1C6052}"/>
              </a:ext>
            </a:extLst>
          </p:cNvPr>
          <p:cNvSpPr txBox="1">
            <a:spLocks noChangeArrowheads="1"/>
          </p:cNvSpPr>
          <p:nvPr/>
        </p:nvSpPr>
        <p:spPr>
          <a:xfrm>
            <a:off x="2691270" y="2585634"/>
            <a:ext cx="13168436" cy="73103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小孩如果背書包走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分鐘，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書包重量應以體重的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12.5%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為上限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書包重量不可以超過體重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÷8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，即 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1/8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  <a:endParaRPr lang="en-US" altLang="zh-TW" sz="48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TW" sz="4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4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公斤學生書包重量少於</a:t>
            </a:r>
            <a:r>
              <a:rPr lang="en-US" altLang="zh-TW" sz="4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2.5</a:t>
            </a:r>
            <a:r>
              <a:rPr lang="zh-TW" altLang="en-US" sz="4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TW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公斤學生書包重量少於</a:t>
            </a:r>
            <a:r>
              <a:rPr lang="en-US" altLang="zh-TW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indent="-540000" algn="just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492045">
            <a:off x="686121" y="7182227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672E190-298E-4232-9521-81ABAF0E9111}"/>
              </a:ext>
            </a:extLst>
          </p:cNvPr>
          <p:cNvSpPr txBox="1">
            <a:spLocks noChangeArrowheads="1"/>
          </p:cNvSpPr>
          <p:nvPr/>
        </p:nvSpPr>
        <p:spPr>
          <a:xfrm>
            <a:off x="4754617" y="742972"/>
            <a:ext cx="137965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書包減重注意事項 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DD84D79-7809-40FA-AE7A-F63A1EB5F9BA}"/>
              </a:ext>
            </a:extLst>
          </p:cNvPr>
          <p:cNvSpPr txBox="1">
            <a:spLocks noChangeArrowheads="1"/>
          </p:cNvSpPr>
          <p:nvPr/>
        </p:nvSpPr>
        <p:spPr>
          <a:xfrm>
            <a:off x="2214171" y="2539646"/>
            <a:ext cx="15568612" cy="9069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書包重量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含手提所有物品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不可超過體重的 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12.5%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（即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1/8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二、書包應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雙肩背負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，肩帶要寬。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空書包宜量輕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，材質佳。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重量接近骨盆、緊貼腰背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indent="-540000" algn="just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417219" y="3544411"/>
            <a:ext cx="4891838" cy="4527174"/>
          </a:xfrm>
          <a:custGeom>
            <a:avLst/>
            <a:gdLst/>
            <a:ahLst/>
            <a:cxnLst/>
            <a:rect l="l" t="t" r="r" b="b"/>
            <a:pathLst>
              <a:path w="4891838" h="4527174">
                <a:moveTo>
                  <a:pt x="0" y="0"/>
                </a:moveTo>
                <a:lnTo>
                  <a:pt x="4891838" y="0"/>
                </a:lnTo>
                <a:lnTo>
                  <a:pt x="4891838" y="4527174"/>
                </a:lnTo>
                <a:lnTo>
                  <a:pt x="0" y="4527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627142">
            <a:off x="15507404" y="-1196905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0" y="0"/>
                </a:lnTo>
                <a:lnTo>
                  <a:pt x="2555500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9208026">
            <a:off x="11954751" y="8914513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460CE571-50DC-4A6E-BC6B-EC82943A2629}"/>
              </a:ext>
            </a:extLst>
          </p:cNvPr>
          <p:cNvSpPr txBox="1">
            <a:spLocks noChangeArrowheads="1"/>
          </p:cNvSpPr>
          <p:nvPr/>
        </p:nvSpPr>
        <p:spPr>
          <a:xfrm>
            <a:off x="2488915" y="731109"/>
            <a:ext cx="12598685" cy="18126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書包減重注意事項 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2/2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F540E1E-380F-4BDD-99B7-0C1534EE94A5}"/>
              </a:ext>
            </a:extLst>
          </p:cNvPr>
          <p:cNvSpPr txBox="1">
            <a:spLocks noChangeArrowheads="1"/>
          </p:cNvSpPr>
          <p:nvPr/>
        </p:nvSpPr>
        <p:spPr>
          <a:xfrm>
            <a:off x="1729638" y="2033084"/>
            <a:ext cx="15087600" cy="75228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五、每日整理當日所需之文具、書籍， 其餘書籍及學用品請置於置物櫃。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六、簡化安親班的物品請另行處理，以免增加重量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七、儘量不要使用拖拉式書包。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（請考慮上、下樓梯之不便性。）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  <a:p>
            <a:pPr indent="-540000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097000" y="6819900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11400" y="490338"/>
            <a:ext cx="2605838" cy="2290962"/>
          </a:xfrm>
          <a:custGeom>
            <a:avLst/>
            <a:gdLst/>
            <a:ahLst/>
            <a:cxnLst/>
            <a:rect l="l" t="t" r="r" b="b"/>
            <a:pathLst>
              <a:path w="4891838" h="4527174">
                <a:moveTo>
                  <a:pt x="0" y="0"/>
                </a:moveTo>
                <a:lnTo>
                  <a:pt x="4891838" y="0"/>
                </a:lnTo>
                <a:lnTo>
                  <a:pt x="4891838" y="4527173"/>
                </a:lnTo>
                <a:lnTo>
                  <a:pt x="0" y="4527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92045">
            <a:off x="527643" y="6716554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797ABCD-BE77-4FDC-89EE-126CCECB9B97}"/>
              </a:ext>
            </a:extLst>
          </p:cNvPr>
          <p:cNvSpPr txBox="1">
            <a:spLocks noChangeArrowheads="1"/>
          </p:cNvSpPr>
          <p:nvPr/>
        </p:nvSpPr>
        <p:spPr>
          <a:xfrm>
            <a:off x="1357313" y="914400"/>
            <a:ext cx="1106328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7200" b="1">
                <a:latin typeface="標楷體" panose="03000509000000000000" pitchFamily="65" charset="-120"/>
                <a:ea typeface="標楷體" panose="03000509000000000000" pitchFamily="65" charset="-120"/>
              </a:rPr>
              <a:t>書包減重的方法 </a:t>
            </a:r>
            <a:r>
              <a:rPr lang="en-US" altLang="zh-TW" sz="3600" b="1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5AE10C6-C628-4B28-8D1A-260BCF20C470}"/>
              </a:ext>
            </a:extLst>
          </p:cNvPr>
          <p:cNvSpPr txBox="1">
            <a:spLocks noChangeArrowheads="1"/>
          </p:cNvSpPr>
          <p:nvPr/>
        </p:nvSpPr>
        <p:spPr>
          <a:xfrm>
            <a:off x="951668" y="2355370"/>
            <a:ext cx="16892989" cy="76430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臨睡前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依照課表整理書包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上學前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調整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書包</a:t>
            </a:r>
            <a:r>
              <a:rPr lang="zh-TW" altLang="en-US" sz="4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雙肩背負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緊貼腰背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放學前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：收拾書包，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回家沒複習的書不帶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，善用置物櫃。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經常使用到的用具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彩色筆、剪刀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等，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可放在置物櫃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540000" algn="just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632</Words>
  <Application>Microsoft Office PowerPoint</Application>
  <PresentationFormat>自訂</PresentationFormat>
  <Paragraphs>50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Glacial Indifference Bold</vt:lpstr>
      <vt:lpstr>標楷體</vt:lpstr>
      <vt:lpstr>Calibri</vt:lpstr>
      <vt:lpstr>Arial</vt:lpstr>
      <vt:lpstr>Caveat Brush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衛生組長</dc:creator>
  <cp:lastModifiedBy>教學組專用電腦</cp:lastModifiedBy>
  <cp:revision>6</cp:revision>
  <dcterms:created xsi:type="dcterms:W3CDTF">2006-08-16T00:00:00Z</dcterms:created>
  <dcterms:modified xsi:type="dcterms:W3CDTF">2024-09-12T10:38:36Z</dcterms:modified>
  <dc:identifier>DAGQim5fYIo</dc:identifier>
</cp:coreProperties>
</file>