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  <p:sldMasterId id="2147483952" r:id="rId2"/>
  </p:sldMasterIdLst>
  <p:notesMasterIdLst>
    <p:notesMasterId r:id="rId17"/>
  </p:notesMasterIdLst>
  <p:sldIdLst>
    <p:sldId id="286" r:id="rId3"/>
    <p:sldId id="274" r:id="rId4"/>
    <p:sldId id="257" r:id="rId5"/>
    <p:sldId id="277" r:id="rId6"/>
    <p:sldId id="278" r:id="rId7"/>
    <p:sldId id="279" r:id="rId8"/>
    <p:sldId id="294" r:id="rId9"/>
    <p:sldId id="295" r:id="rId10"/>
    <p:sldId id="296" r:id="rId11"/>
    <p:sldId id="297" r:id="rId12"/>
    <p:sldId id="298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99FF"/>
    <a:srgbClr val="CCCCFF"/>
    <a:srgbClr val="CC99FF"/>
    <a:srgbClr val="FF0066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87354" autoAdjust="0"/>
  </p:normalViewPr>
  <p:slideViewPr>
    <p:cSldViewPr snapToGrid="0">
      <p:cViewPr varScale="1">
        <p:scale>
          <a:sx n="100" d="100"/>
          <a:sy n="100" d="100"/>
        </p:scale>
        <p:origin x="23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271648A-02B0-46C7-9EB2-31BD2FE0AF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C7FEEC-E050-4EFF-98EE-3FA023B4FE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D8A485-53FD-40BE-BC27-2D900406951B}" type="datetimeFigureOut">
              <a:rPr lang="zh-TW" altLang="en-US"/>
              <a:pPr>
                <a:defRPr/>
              </a:pPr>
              <a:t>2024/12/23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53528288-7561-4AD5-AA01-BB188BBBF3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5DDA859A-1581-4EB4-94A2-0026CFF07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C27AA9E-CEB4-4D7B-8C78-2A819DB7DB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3C204C-F1D5-4C5C-96CC-F2DB910F2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59336E-CC52-4F4F-B9FB-F463D57A44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59336E-CC52-4F4F-B9FB-F463D57A4479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9336E-CC52-4F4F-B9FB-F463D57A447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11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影像版面配置區 1">
            <a:extLst>
              <a:ext uri="{FF2B5EF4-FFF2-40B4-BE49-F238E27FC236}">
                <a16:creationId xmlns:a16="http://schemas.microsoft.com/office/drawing/2014/main" id="{69F299A0-8F63-4DF3-A736-7073690B7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>
            <a:extLst>
              <a:ext uri="{FF2B5EF4-FFF2-40B4-BE49-F238E27FC236}">
                <a16:creationId xmlns:a16="http://schemas.microsoft.com/office/drawing/2014/main" id="{7CEA834D-A46C-4A3B-BAEF-318A76CD1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b="1" dirty="0"/>
              <a:t>Eye</a:t>
            </a:r>
            <a:r>
              <a:rPr lang="zh-TW" altLang="en-US" b="1" dirty="0"/>
              <a:t>護你我他 視界不分家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https://www.youtube.com/watch?v=2Wdji9T8OVI&amp;ab_channel=TheHealth99</a:t>
            </a:r>
            <a:endParaRPr lang="zh-TW" altLang="en-US" dirty="0"/>
          </a:p>
        </p:txBody>
      </p:sp>
      <p:sp>
        <p:nvSpPr>
          <p:cNvPr id="17412" name="投影片編號版面配置區 3">
            <a:extLst>
              <a:ext uri="{FF2B5EF4-FFF2-40B4-BE49-F238E27FC236}">
                <a16:creationId xmlns:a16="http://schemas.microsoft.com/office/drawing/2014/main" id="{6DAD7D3C-2827-43FB-B3CB-46B4D4BB8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380677-C70B-47C6-8FE3-21AC5D2FF748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影像版面配置區 1">
            <a:extLst>
              <a:ext uri="{FF2B5EF4-FFF2-40B4-BE49-F238E27FC236}">
                <a16:creationId xmlns:a16="http://schemas.microsoft.com/office/drawing/2014/main" id="{C07676E1-295B-4D5B-A9AD-379B97A900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>
            <a:extLst>
              <a:ext uri="{FF2B5EF4-FFF2-40B4-BE49-F238E27FC236}">
                <a16:creationId xmlns:a16="http://schemas.microsoft.com/office/drawing/2014/main" id="{E48C6A1B-7888-45B3-AA88-9858026E1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b="1" dirty="0"/>
              <a:t>眼球超人小教室 近視防治懶人包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https://www.youtube.com/watch?v=R9Bd-Q94gS8&amp;ab_channel=%E5%85%AC%E8%A6%96%E4%B8%BB%E9%A1%8C%E4%B9%8B%E5%A4%9CSHOW</a:t>
            </a:r>
            <a:endParaRPr lang="zh-TW" altLang="en-US" dirty="0"/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D021128B-711D-465F-8613-76998A045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78155E-8E61-4374-ADB3-124EDA7F8BF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影像版面配置區 1">
            <a:extLst>
              <a:ext uri="{FF2B5EF4-FFF2-40B4-BE49-F238E27FC236}">
                <a16:creationId xmlns:a16="http://schemas.microsoft.com/office/drawing/2014/main" id="{C07676E1-295B-4D5B-A9AD-379B97A900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>
            <a:extLst>
              <a:ext uri="{FF2B5EF4-FFF2-40B4-BE49-F238E27FC236}">
                <a16:creationId xmlns:a16="http://schemas.microsoft.com/office/drawing/2014/main" id="{E48C6A1B-7888-45B3-AA88-9858026E1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D021128B-711D-465F-8613-76998A045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78155E-8E61-4374-ADB3-124EDA7F8BF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46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709019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682079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72320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131350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56888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859438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33DE5-5579-406B-8D78-86ACCA5EE53C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7542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33EDB-F392-4F2D-8498-F8CD9DF132E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7717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089661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586602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616482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0081441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747763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3290054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3A6A9-1E96-4EED-8196-A32810B0299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139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545FF-0363-4FA1-92C4-40709AC2E6D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3776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531A6-72F5-4E4F-B6C1-29A7021250A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3503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7A530CE-DD0A-47FB-9B2C-4AFEA02FE1C5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6806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1798793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990025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2130917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98267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508122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9653531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33DE5-5579-406B-8D78-86ACCA5EE53C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9713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33EDB-F392-4F2D-8498-F8CD9DF132E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4454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23">
            <a:extLst>
              <a:ext uri="{FF2B5EF4-FFF2-40B4-BE49-F238E27FC236}">
                <a16:creationId xmlns:a16="http://schemas.microsoft.com/office/drawing/2014/main" id="{64E5A24E-B292-44D2-8EE2-7DD80D3D7E8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" name="Rectangle 24">
            <a:extLst>
              <a:ext uri="{FF2B5EF4-FFF2-40B4-BE49-F238E27FC236}">
                <a16:creationId xmlns:a16="http://schemas.microsoft.com/office/drawing/2014/main" id="{1058D806-A92D-4899-B257-959B6DA26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4" name="Rectangle 25">
            <a:extLst>
              <a:ext uri="{FF2B5EF4-FFF2-40B4-BE49-F238E27FC236}">
                <a16:creationId xmlns:a16="http://schemas.microsoft.com/office/drawing/2014/main" id="{CE3E3538-A67F-4F6B-8148-1AF485E2B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3CE824-4D5F-4518-917F-16610344A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206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285160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579552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3A6A9-1E96-4EED-8196-A32810B0299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781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545FF-0363-4FA1-92C4-40709AC2E6D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857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531A6-72F5-4E4F-B6C1-29A7021250A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348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7A530CE-DD0A-47FB-9B2C-4AFEA02FE1C5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605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183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89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val 402">
            <a:extLst>
              <a:ext uri="{FF2B5EF4-FFF2-40B4-BE49-F238E27FC236}">
                <a16:creationId xmlns:a16="http://schemas.microsoft.com/office/drawing/2014/main" id="{00241DC6-C2DB-4FF6-B678-F6194F7A6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0423" y="1504949"/>
            <a:ext cx="5522366" cy="52880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8" name="Rectangle 379">
            <a:extLst>
              <a:ext uri="{FF2B5EF4-FFF2-40B4-BE49-F238E27FC236}">
                <a16:creationId xmlns:a16="http://schemas.microsoft.com/office/drawing/2014/main" id="{AE20A6CD-1460-475E-9385-784C9C7CD34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571942" y="847723"/>
            <a:ext cx="3892927" cy="115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視力保健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Rectangle 380">
            <a:extLst>
              <a:ext uri="{FF2B5EF4-FFF2-40B4-BE49-F238E27FC236}">
                <a16:creationId xmlns:a16="http://schemas.microsoft.com/office/drawing/2014/main" id="{AE2BE8F5-1C4A-4CC8-8CF3-3C5D3FF5D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13" y="2490788"/>
            <a:ext cx="566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00" name="Rectangle 382">
            <a:extLst>
              <a:ext uri="{FF2B5EF4-FFF2-40B4-BE49-F238E27FC236}">
                <a16:creationId xmlns:a16="http://schemas.microsoft.com/office/drawing/2014/main" id="{87A1B4F5-9228-4A6C-86FD-92F6507A16DF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4866860" y="2464633"/>
            <a:ext cx="4002087" cy="1928733"/>
          </a:xfr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TW" altLang="en-US" sz="5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用眼 </a:t>
            </a:r>
            <a:r>
              <a:rPr lang="en-US" altLang="zh-TW" sz="5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3010</a:t>
            </a:r>
            <a:r>
              <a:rPr lang="zh-TW" altLang="en-US" sz="5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，你我一起！</a:t>
            </a:r>
            <a:endParaRPr lang="en-US" altLang="zh-TW" sz="5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102" name="Picture 401" descr="dglxasset[1]">
            <a:extLst>
              <a:ext uri="{FF2B5EF4-FFF2-40B4-BE49-F238E27FC236}">
                <a16:creationId xmlns:a16="http://schemas.microsoft.com/office/drawing/2014/main" id="{971A3D1F-4C32-4B0F-830B-CD1ECF1D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" y="1801089"/>
            <a:ext cx="4037391" cy="423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F2F57538-FCA9-4751-8CFC-ADD6BCC8A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8366" y="647700"/>
            <a:ext cx="581025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眼睛急救小常識篇</a:t>
            </a:r>
            <a:endParaRPr lang="en-US" altLang="ko-KR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D22D9E-8B7A-4774-B6F4-354E8BDC3785}"/>
              </a:ext>
            </a:extLst>
          </p:cNvPr>
          <p:cNvSpPr/>
          <p:nvPr/>
        </p:nvSpPr>
        <p:spPr>
          <a:xfrm>
            <a:off x="440179" y="1452146"/>
            <a:ext cx="6440723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化學藥品灼傷</a:t>
            </a:r>
            <a:r>
              <a:rPr kumimoji="0" lang="zh-TW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400" b="0" i="0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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大量的清水沖洗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眼睛至少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15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分鐘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Wingdings 3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用乾淨的布覆蓋，緊急送醫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Wingdings 3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異物侵入 </a:t>
            </a:r>
            <a:endParaRPr kumimoji="0" lang="en-US" altLang="zh-TW" sz="2400" b="1" i="0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Wingdings 3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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絕不可用手揉眼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 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Wingdings 3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閉眼讓異物隨眼淚自然流出 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Wingdings 3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用生理食鹽水將異物沖出 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Wingdings 3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若均無效，用乾淨的布覆蓋眼睛送急診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TW" sz="2400" b="1" i="0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外傷性傷害</a:t>
            </a:r>
            <a:endParaRPr kumimoji="0" lang="en-US" altLang="zh-TW" sz="2400" b="1" i="0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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勿碰壓或揉眼球，仰臥，並用紗布輕蓋眼部 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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因可能需全身麻醉開刀，應禁食任何食物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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儘速送醫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22E0A8-C670-43CB-A90E-5CDC2A263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653" y="1257300"/>
            <a:ext cx="1930636" cy="51667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700200-D5F6-4ADE-8EE4-D7548776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65" y="443135"/>
            <a:ext cx="5696293" cy="1976215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保護我們眼睛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b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一起來做</a:t>
            </a:r>
            <a:r>
              <a:rPr lang="zh-TW" altLang="en-US" sz="5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護眼操</a:t>
            </a: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723C98-A77B-4BAC-B782-1F6B6106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48" y="2928937"/>
            <a:ext cx="7324725" cy="16478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時間：每週一、三、五早自修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地點：各班教室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788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1">
            <a:extLst>
              <a:ext uri="{FF2B5EF4-FFF2-40B4-BE49-F238E27FC236}">
                <a16:creationId xmlns:a16="http://schemas.microsoft.com/office/drawing/2014/main" id="{CF394264-04D1-4DD0-93D2-46F388CE0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rgbClr val="0F0F0F"/>
              </a:solidFill>
              <a:latin typeface="YouTube Sans"/>
              <a:ea typeface="新細明體" panose="02020500000000000000" pitchFamily="18" charset="-120"/>
            </a:endParaRPr>
          </a:p>
        </p:txBody>
      </p:sp>
      <p:pic>
        <p:nvPicPr>
          <p:cNvPr id="16390" name="圖片 3">
            <a:extLst>
              <a:ext uri="{FF2B5EF4-FFF2-40B4-BE49-F238E27FC236}">
                <a16:creationId xmlns:a16="http://schemas.microsoft.com/office/drawing/2014/main" id="{B546F7C0-D69E-43A5-B634-0AC77725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84250"/>
            <a:ext cx="81343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矩形 1">
            <a:extLst>
              <a:ext uri="{FF2B5EF4-FFF2-40B4-BE49-F238E27FC236}">
                <a16:creationId xmlns:a16="http://schemas.microsoft.com/office/drawing/2014/main" id="{E13C9707-27D6-4CB9-8F14-23D42AA2A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rgbClr val="0F0F0F"/>
              </a:solidFill>
              <a:latin typeface="YouTube Sans"/>
              <a:ea typeface="新細明體" panose="02020500000000000000" pitchFamily="18" charset="-120"/>
            </a:endParaRPr>
          </a:p>
        </p:txBody>
      </p:sp>
      <p:pic>
        <p:nvPicPr>
          <p:cNvPr id="18438" name="圖片 2">
            <a:extLst>
              <a:ext uri="{FF2B5EF4-FFF2-40B4-BE49-F238E27FC236}">
                <a16:creationId xmlns:a16="http://schemas.microsoft.com/office/drawing/2014/main" id="{2B41D5E4-519C-4E63-8723-1D70245A0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027113"/>
            <a:ext cx="8197850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189269CA-680A-4877-97B3-8AB0EE4E9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2237" y="550863"/>
            <a:ext cx="7261860" cy="609600"/>
          </a:xfrm>
        </p:spPr>
        <p:txBody>
          <a:bodyPr/>
          <a:lstStyle/>
          <a:p>
            <a:pPr eaLnBrk="1" hangingPunct="1"/>
            <a:r>
              <a:rPr lang="zh-TW" altLang="en-US" sz="2800" b="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</a:t>
            </a:r>
            <a:r>
              <a:rPr lang="en-US" altLang="zh-TW" sz="2800" b="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800" b="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學年度「視力保健」海報設計比賽 </a:t>
            </a:r>
            <a:endParaRPr lang="en-US" altLang="zh-TW" sz="2800" b="0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7" name="矩形 1">
            <a:extLst>
              <a:ext uri="{FF2B5EF4-FFF2-40B4-BE49-F238E27FC236}">
                <a16:creationId xmlns:a16="http://schemas.microsoft.com/office/drawing/2014/main" id="{E13C9707-27D6-4CB9-8F14-23D42AA2A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1C90BA-2A75-4E84-BD0B-EEE1CC6C19BF}"/>
              </a:ext>
            </a:extLst>
          </p:cNvPr>
          <p:cNvSpPr/>
          <p:nvPr/>
        </p:nvSpPr>
        <p:spPr>
          <a:xfrm>
            <a:off x="893763" y="1698439"/>
            <a:ext cx="7848600" cy="46086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各位老師好，為培養親師生視力保健教育核心能力，瞭解維護與保健知能，因此透過學藝競賽宣導視力保健之觀念，鼓勵學生參加「視力保健」海報設計比賽。</a:t>
            </a:r>
            <a:endParaRPr lang="zh-TW" altLang="zh-TW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【以下為參賽注意事項】</a:t>
            </a:r>
            <a:endParaRPr lang="zh-TW" altLang="zh-TW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詳細作品格式請參閱附件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已發給各班級導師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校內評選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：由於每校每組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中、高年級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送件以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件為上限，因此校內會先進行評選，擇優送件。</a:t>
            </a:r>
            <a:endParaRPr lang="zh-TW" altLang="zh-TW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學校統一收件日期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27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日。</a:t>
            </a:r>
            <a:endParaRPr lang="en-US" altLang="zh-TW" sz="20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zh-TW" altLang="zh-TW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★☆★參加者可參加抽獎，獲得精美小禮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份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★☆★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443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089DB285-FB1C-4137-AF51-8D453D4A1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6863" y="447797"/>
            <a:ext cx="2943224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近視的原因</a:t>
            </a:r>
            <a:endParaRPr lang="en-US" altLang="ko-KR" sz="4000" b="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7D44F2-C69D-4D52-AA57-BA7837260CF3}"/>
              </a:ext>
            </a:extLst>
          </p:cNvPr>
          <p:cNvSpPr/>
          <p:nvPr/>
        </p:nvSpPr>
        <p:spPr>
          <a:xfrm>
            <a:off x="341708" y="1227456"/>
            <a:ext cx="8707041" cy="5503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400" dirty="0">
                <a:solidFill>
                  <a:srgbClr val="8D3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★近視─就是看不清楚遠的東西。</a:t>
            </a:r>
          </a:p>
          <a:p>
            <a:pPr eaLnBrk="1" hangingPunct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原因是因為遠方的影像，進了眼睛後，影像沒有正確的投射在視網膜上，反而投射在視網膜前面，使眼睛失焦，就看不清遠方的影像。</a:t>
            </a:r>
            <a:endParaRPr lang="en-US" altLang="zh-TW" sz="2400" dirty="0">
              <a:solidFill>
                <a:srgbClr val="622C7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7813" indent="-277813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lang="en-US" altLang="zh-TW" sz="2400" dirty="0">
              <a:solidFill>
                <a:srgbClr val="8D3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7813" indent="-277813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400" dirty="0">
                <a:solidFill>
                  <a:srgbClr val="8D3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★為什麼會近視呢？</a:t>
            </a:r>
            <a:endParaRPr lang="en-US" altLang="zh-TW" sz="2400" dirty="0">
              <a:solidFill>
                <a:srgbClr val="8D3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7813" indent="-277813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引起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華康中黑體"/>
              </a:rPr>
              <a:t>近視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的原因包括遺傳與生活環境等因素，「長時間的近距離用眼」是近視的主要原因，如看書、看電視、打電腦，卻又不注意姿勢、照明等。</a:t>
            </a:r>
            <a:endParaRPr lang="en-US" altLang="zh-TW" sz="2400" dirty="0">
              <a:solidFill>
                <a:srgbClr val="8D3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defRPr/>
            </a:pPr>
            <a:endParaRPr lang="en-US" altLang="zh-TW" sz="2400" dirty="0">
              <a:solidFill>
                <a:srgbClr val="8D3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defRPr/>
            </a:pPr>
            <a:r>
              <a:rPr lang="zh-TW" altLang="en-US" sz="2400" dirty="0">
                <a:solidFill>
                  <a:srgbClr val="8D3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★該怎麼做呢？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預防重於治療，所以要從日常生活中著手。減少不良的生活環境及用眼習慣非常重要。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407D24E8-BFE8-4C3C-BE18-FA177D9C1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1150" y="518885"/>
            <a:ext cx="319087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護眼行動</a:t>
            </a:r>
            <a:r>
              <a:rPr lang="en-US" altLang="zh-TW" sz="40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0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招式</a:t>
            </a:r>
          </a:p>
        </p:txBody>
      </p:sp>
      <p:sp>
        <p:nvSpPr>
          <p:cNvPr id="16520" name="Rectangle 136">
            <a:extLst>
              <a:ext uri="{FF2B5EF4-FFF2-40B4-BE49-F238E27FC236}">
                <a16:creationId xmlns:a16="http://schemas.microsoft.com/office/drawing/2014/main" id="{B5B76D93-97B0-4510-B8AA-9F9A72B5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" y="1468281"/>
            <a:ext cx="8347075" cy="3597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TW" altLang="en-US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護眼行動第 </a:t>
            </a:r>
            <a:r>
              <a:rPr lang="en-US" altLang="zh-TW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 招</a:t>
            </a:r>
            <a:r>
              <a:rPr lang="en-US" altLang="zh-TW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TW" altLang="en-US" sz="2800" u="heavy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讀 書 環 境 要 注 意</a:t>
            </a:r>
          </a:p>
          <a:p>
            <a:pPr eaLnBrk="1" hangingPunct="1">
              <a:defRPr/>
            </a:pPr>
            <a:endParaRPr lang="zh-TW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◎書桌檯燈燈光要由左前方射來，左撇子則相反方向。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◎書桌高度以到腹部附近高度為原則。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看電視要距離 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公尺以上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畫面對角線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 ~ 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，畫面高低比兩眼平視時略低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度。</a:t>
            </a:r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◎看電視或看書時，室內燈光要充足。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B53EA3B-6A39-416B-BD2B-AF43DE8D8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69" y="5405665"/>
            <a:ext cx="1508847" cy="135320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675748A-7380-46F0-88C7-FDAE56E2D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5171915"/>
            <a:ext cx="2624503" cy="16041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1FA22774-8FBE-495E-BA77-050775CED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25" y="1645561"/>
            <a:ext cx="7685749" cy="40592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28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護眼行動第 </a:t>
            </a:r>
            <a:r>
              <a:rPr lang="en-US" altLang="zh-TW" sz="28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招</a:t>
            </a:r>
            <a:r>
              <a:rPr lang="en-US" altLang="zh-TW" sz="28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TW" altLang="en-US" sz="2800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閱 讀 習 慣 要 養 成</a:t>
            </a:r>
            <a:endParaRPr lang="zh-TW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每閱讀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分鐘休息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〈3010〉</a:t>
            </a:r>
            <a:b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看書姿勢要坐正，不可彎腰駝背或趴在桌上。</a:t>
            </a:r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◎寫字握筆要正確，頭不可歪一邊。</a:t>
            </a:r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◎看書或寫作業，眼睛應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公分以上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的閱讀距離。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◎不在行進中搖晃的車上閱讀或玩手機。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◎不要躺著（趴著）看書、畫圖。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6D6409F-0802-4262-B5C2-6FF5450E4EBF}"/>
              </a:ext>
            </a:extLst>
          </p:cNvPr>
          <p:cNvSpPr txBox="1">
            <a:spLocks noChangeArrowheads="1"/>
          </p:cNvSpPr>
          <p:nvPr/>
        </p:nvSpPr>
        <p:spPr>
          <a:xfrm>
            <a:off x="1581150" y="518885"/>
            <a:ext cx="3190875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護眼行動</a:t>
            </a:r>
            <a:r>
              <a:rPr lang="en-US" altLang="zh-TW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招式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A41E71-465B-475B-A1E1-E83279F3E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5116989"/>
            <a:ext cx="3078426" cy="14472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DC58615B-ABC8-47C8-91DA-65FE1E96C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1128485"/>
            <a:ext cx="56610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25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護眼行動第 </a:t>
            </a:r>
            <a:r>
              <a:rPr lang="en-US" altLang="zh-TW" sz="25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5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 招</a:t>
            </a:r>
            <a:r>
              <a:rPr lang="en-US" altLang="zh-TW" sz="25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TW" altLang="en-US" sz="2500" u="heavy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坐 姿 要 正 確 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ECA3119-9BC0-4229-B58D-DEB6000CE6BC}"/>
              </a:ext>
            </a:extLst>
          </p:cNvPr>
          <p:cNvSpPr txBox="1">
            <a:spLocks noChangeArrowheads="1"/>
          </p:cNvSpPr>
          <p:nvPr/>
        </p:nvSpPr>
        <p:spPr>
          <a:xfrm>
            <a:off x="1581150" y="518885"/>
            <a:ext cx="3190875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護眼行動</a:t>
            </a:r>
            <a:r>
              <a:rPr lang="en-US" altLang="zh-TW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招式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6AB2BE6-BD3A-42B0-990C-F1630F485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778" y="1776397"/>
            <a:ext cx="4236493" cy="4939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E7ABFA5F-719E-4B1D-8820-3586158CE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1" y="1353207"/>
            <a:ext cx="8870949" cy="41515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28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護眼行動第 </a:t>
            </a:r>
            <a:r>
              <a:rPr lang="en-US" altLang="zh-TW" sz="28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招</a:t>
            </a:r>
            <a:r>
              <a:rPr lang="en-US" altLang="zh-TW" sz="28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TW" altLang="en-US" sz="2800" u="sng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眼 睛 休 息 不 忘 記</a:t>
            </a:r>
            <a:endParaRPr lang="zh-TW" altLang="en-US" sz="2800" u="sng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zh-TW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◎每日進行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戶外活動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，讓眼睛回復彈性，減輕眼壓。 </a:t>
            </a:r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◎每日睡眠要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睡滿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，低年級睡滿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小時更好。</a:t>
            </a:r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◎飲食要均衡，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天天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份蔬果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，幫眼睛補充營養。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四電少於一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：每天使用電腦、看電視、玩電玩不超過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	。 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◎多喝溫開水，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不喝飲料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◎戴上帽子或墨鏡，陽光不直射眼睛，避免眼睛病變。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5" name="Picture 15" descr="C:\Users\Emily\AppData\Local\Microsoft\Windows\Temporary Internet Files\Content.IE5\C1LZ8ESB\MC900419306[1].wmf">
            <a:extLst>
              <a:ext uri="{FF2B5EF4-FFF2-40B4-BE49-F238E27FC236}">
                <a16:creationId xmlns:a16="http://schemas.microsoft.com/office/drawing/2014/main" id="{5CB779DC-4382-48E8-92BA-C92F8C1C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5072063"/>
            <a:ext cx="21066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9" descr="C:\Users\Emily\AppData\Local\Microsoft\Windows\Temporary Internet Files\Content.IE5\66T82JOF\MC900420686[1].wmf">
            <a:extLst>
              <a:ext uri="{FF2B5EF4-FFF2-40B4-BE49-F238E27FC236}">
                <a16:creationId xmlns:a16="http://schemas.microsoft.com/office/drawing/2014/main" id="{25C61777-12AA-4DC5-A620-69B6931A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19" y="5590518"/>
            <a:ext cx="1446969" cy="11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2FB115A-11CC-4196-BB79-78B6D33F52DA}"/>
              </a:ext>
            </a:extLst>
          </p:cNvPr>
          <p:cNvSpPr txBox="1">
            <a:spLocks noChangeArrowheads="1"/>
          </p:cNvSpPr>
          <p:nvPr/>
        </p:nvSpPr>
        <p:spPr>
          <a:xfrm>
            <a:off x="1581150" y="518885"/>
            <a:ext cx="3190875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護眼行動</a:t>
            </a:r>
            <a:r>
              <a:rPr lang="en-US" altLang="zh-TW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招式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5D98D488-C5F0-47D3-857F-644D5161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6" y="1431046"/>
            <a:ext cx="7677150" cy="344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護眼行動第 </a:t>
            </a:r>
            <a:r>
              <a:rPr kumimoji="0" lang="en-US" altLang="zh-TW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0" lang="zh-TW" altLang="en-US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 招</a:t>
            </a:r>
            <a:r>
              <a:rPr kumimoji="0" lang="en-US" altLang="zh-TW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kumimoji="0" lang="zh-TW" altLang="en-US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均 衡 飲 食 要 做 到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◎吃出明亮好眼睛：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維生素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群，是對眼睛健康相當重要的營養成分，因此，只要注重日常飲食種類的均衡，並配合正常作息與用眼習慣，就能擁有健康明亮的雙眼喔。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2EC16A1-AE46-401B-8146-F238880C4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護眼行動 </a:t>
            </a:r>
            <a:r>
              <a:rPr lang="en-US" altLang="zh-TW" sz="4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 招式</a:t>
            </a:r>
          </a:p>
        </p:txBody>
      </p:sp>
      <p:pic>
        <p:nvPicPr>
          <p:cNvPr id="11270" name="Picture 9" descr="圖片預覽">
            <a:extLst>
              <a:ext uri="{FF2B5EF4-FFF2-40B4-BE49-F238E27FC236}">
                <a16:creationId xmlns:a16="http://schemas.microsoft.com/office/drawing/2014/main" id="{E9BB9905-5D7F-4ECF-B3CC-A69EC0C5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6" y="5573955"/>
            <a:ext cx="1868169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圖片預覽">
            <a:extLst>
              <a:ext uri="{FF2B5EF4-FFF2-40B4-BE49-F238E27FC236}">
                <a16:creationId xmlns:a16="http://schemas.microsoft.com/office/drawing/2014/main" id="{CC7FB233-73B9-477B-ADF2-D4117789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1" y="5773186"/>
            <a:ext cx="1524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圖片預覽">
            <a:extLst>
              <a:ext uri="{FF2B5EF4-FFF2-40B4-BE49-F238E27FC236}">
                <a16:creationId xmlns:a16="http://schemas.microsoft.com/office/drawing/2014/main" id="{85ED390A-7560-4A83-BEF7-4209BF56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750168"/>
            <a:ext cx="873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 descr="http://www.cosenten.com/images/upload/Image/1255267872667489984.jpg">
            <a:extLst>
              <a:ext uri="{FF2B5EF4-FFF2-40B4-BE49-F238E27FC236}">
                <a16:creationId xmlns:a16="http://schemas.microsoft.com/office/drawing/2014/main" id="{14301310-B3C3-4FD9-942E-A5653B02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3"/>
          <a:stretch>
            <a:fillRect/>
          </a:stretch>
        </p:blipFill>
        <p:spPr bwMode="auto">
          <a:xfrm>
            <a:off x="3387725" y="5662854"/>
            <a:ext cx="1184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 descr="http://guoshu.aweb.com.cn/upfile/4/60/200991/17394185.jpg">
            <a:extLst>
              <a:ext uri="{FF2B5EF4-FFF2-40B4-BE49-F238E27FC236}">
                <a16:creationId xmlns:a16="http://schemas.microsoft.com/office/drawing/2014/main" id="{DAC0561A-E625-4068-A3CA-4F471199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7" b="11333"/>
          <a:stretch>
            <a:fillRect/>
          </a:stretch>
        </p:blipFill>
        <p:spPr bwMode="auto">
          <a:xfrm>
            <a:off x="4633912" y="5937493"/>
            <a:ext cx="11271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1" descr="http://www.101shop.com.tw/productimage/fd06022.jpg">
            <a:extLst>
              <a:ext uri="{FF2B5EF4-FFF2-40B4-BE49-F238E27FC236}">
                <a16:creationId xmlns:a16="http://schemas.microsoft.com/office/drawing/2014/main" id="{5B7AB13D-89AD-4091-BDFD-27EF9DB6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6332" r="23666" b="4333"/>
          <a:stretch>
            <a:fillRect/>
          </a:stretch>
        </p:blipFill>
        <p:spPr bwMode="auto">
          <a:xfrm>
            <a:off x="5911849" y="5608085"/>
            <a:ext cx="733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5D98D488-C5F0-47D3-857F-644D5161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5" y="1367165"/>
            <a:ext cx="875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護眼行動第 </a:t>
            </a:r>
            <a:r>
              <a:rPr kumimoji="0" lang="en-US" altLang="zh-TW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0" lang="zh-TW" altLang="en-US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 招</a:t>
            </a:r>
            <a:r>
              <a:rPr kumimoji="0" lang="en-US" altLang="zh-TW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kumimoji="0" lang="zh-TW" altLang="en-US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均 衡 飲 食 要 做 到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23D4E31-BA0B-4040-A34A-DD5AFD35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5" y="2375874"/>
            <a:ext cx="8145464" cy="39963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◎我該吃什麼呢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胡蘿蔔、南瓜、蕃薯、菠菜、蕃茄等黃紅色及深綠色蔬果 。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植物油</a:t>
            </a:r>
            <a:r>
              <a:rPr kumimoji="0" lang="zh-TW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，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如核桃、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松果 、牛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奶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 。</a:t>
            </a:r>
            <a:endParaRPr kumimoji="0" lang="en-US" altLang="zh-TW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Wingdings 3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深海魚類，如鮪魚、鮭魚 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Wingdings 3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Wingdings 3" pitchFamily="18" charset="2"/>
              </a:rPr>
              <a:t>牡蠣，全榖類，如糙米飯。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Wingdings 3" pitchFamily="18" charset="2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EA3FB20-CB94-4AE7-802B-303398493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護眼行動 </a:t>
            </a:r>
            <a:r>
              <a:rPr lang="en-US" altLang="zh-TW" sz="4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 招式</a:t>
            </a:r>
          </a:p>
        </p:txBody>
      </p:sp>
    </p:spTree>
    <p:extLst>
      <p:ext uri="{BB962C8B-B14F-4D97-AF65-F5344CB8AC3E}">
        <p14:creationId xmlns:p14="http://schemas.microsoft.com/office/powerpoint/2010/main" val="211478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6F33B93D-2DA6-419E-AD2D-1C57FB1E4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0" y="1722539"/>
            <a:ext cx="8649493" cy="34129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護眼行動第 </a:t>
            </a:r>
            <a:r>
              <a:rPr kumimoji="0" lang="en-US" altLang="zh-TW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zh-TW" altLang="en-US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 招</a:t>
            </a:r>
            <a:r>
              <a:rPr kumimoji="0" lang="en-US" altLang="zh-TW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kumimoji="0" lang="zh-TW" altLang="en-US" sz="2800" b="0" i="0" u="heavy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定 期 檢 查 要 知 道 </a:t>
            </a:r>
            <a:endParaRPr kumimoji="0" lang="zh-TW" altLang="en-US" sz="2800" b="0" i="0" u="heavy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>
                <a:solidFill>
                  <a:srgbClr val="FFC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每年定期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次，眼部常規檢查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◎當接到學校通知，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視力未達合格標準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，需至合格眼科醫師處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複檢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◎不要直接去眼鏡行，要讓眼科醫師檢查後再聽從其專業建議。</a:t>
            </a:r>
          </a:p>
        </p:txBody>
      </p:sp>
      <p:pic>
        <p:nvPicPr>
          <p:cNvPr id="12294" name="Picture 13" descr="C:\Users\Emily\AppData\Local\Microsoft\Windows\Temporary Internet Files\Content.IE5\LL2BX18B\MC900212133[1].wmf">
            <a:extLst>
              <a:ext uri="{FF2B5EF4-FFF2-40B4-BE49-F238E27FC236}">
                <a16:creationId xmlns:a16="http://schemas.microsoft.com/office/drawing/2014/main" id="{DAAC7673-0BFE-46B7-A887-C8771C3F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4" y="5378069"/>
            <a:ext cx="1981199" cy="13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C:\Users\Emily\AppData\Local\Microsoft\Windows\Temporary Internet Files\Content.IE5\66T82JOF\MC900280519[1].wmf">
            <a:extLst>
              <a:ext uri="{FF2B5EF4-FFF2-40B4-BE49-F238E27FC236}">
                <a16:creationId xmlns:a16="http://schemas.microsoft.com/office/drawing/2014/main" id="{D2452E18-4AE6-46D9-9370-D715D181F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75" y="5216894"/>
            <a:ext cx="131437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31C211-D274-4784-B8AA-34CFC7818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護眼行動 </a:t>
            </a:r>
            <a:r>
              <a:rPr lang="en-US" altLang="zh-TW" sz="4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 招式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絲縷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970</TotalTime>
  <Words>1051</Words>
  <Application>Microsoft Office PowerPoint</Application>
  <PresentationFormat>如螢幕大小 (4:3)</PresentationFormat>
  <Paragraphs>80</Paragraphs>
  <Slides>14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9" baseType="lpstr">
      <vt:lpstr>Gulim</vt:lpstr>
      <vt:lpstr>HY중고딕</vt:lpstr>
      <vt:lpstr>YouTube Sans</vt:lpstr>
      <vt:lpstr>華康中黑體</vt:lpstr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</vt:lpstr>
      <vt:lpstr>Wingdings 3</vt:lpstr>
      <vt:lpstr>絲縷</vt:lpstr>
      <vt:lpstr>1_絲縷</vt:lpstr>
      <vt:lpstr>用眼 3010，你我一起！</vt:lpstr>
      <vt:lpstr>近視的原因</vt:lpstr>
      <vt:lpstr>護眼行動6招式</vt:lpstr>
      <vt:lpstr>PowerPoint 簡報</vt:lpstr>
      <vt:lpstr>PowerPoint 簡報</vt:lpstr>
      <vt:lpstr>PowerPoint 簡報</vt:lpstr>
      <vt:lpstr>護眼行動 6 招式</vt:lpstr>
      <vt:lpstr>護眼行動 6 招式</vt:lpstr>
      <vt:lpstr>護眼行動 6 招式</vt:lpstr>
      <vt:lpstr>眼睛急救小常識篇</vt:lpstr>
      <vt:lpstr>保護我們眼睛— 一起來做護眼操！</vt:lpstr>
      <vt:lpstr>PowerPoint 簡報</vt:lpstr>
      <vt:lpstr>PowerPoint 簡報</vt:lpstr>
      <vt:lpstr>桃園市113學年度「視力保健」海報設計比賽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keke</dc:creator>
  <cp:lastModifiedBy>教學組專用電腦</cp:lastModifiedBy>
  <cp:revision>61</cp:revision>
  <dcterms:created xsi:type="dcterms:W3CDTF">2008-12-13T03:18:13Z</dcterms:created>
  <dcterms:modified xsi:type="dcterms:W3CDTF">2024-12-23T02:48:26Z</dcterms:modified>
</cp:coreProperties>
</file>