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61" r:id="rId5"/>
    <p:sldId id="259" r:id="rId6"/>
    <p:sldId id="265" r:id="rId7"/>
    <p:sldId id="266" r:id="rId8"/>
    <p:sldId id="268" r:id="rId9"/>
    <p:sldId id="260" r:id="rId10"/>
    <p:sldId id="269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3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74FB-C14F-477D-944A-898FD2F1D9A1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7D04-9B56-47FA-9075-3CA63E931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https://www.youtube.com/watch?v=_L5EK7ZHD9A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2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健康盟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貝氏刷牙法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口訣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321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快速學習</a:t>
            </a:r>
          </a:p>
          <a:p>
            <a:r>
              <a:rPr lang="en-US" altLang="zh-TW" dirty="0"/>
              <a:t>https://www.youtube.com/watch?v=x2W2YAEVtiM&amp;ab_channel=%E6%9E%97%E6%A6%86%E8%8A%A9%E7%89%99%E9%86%AB%E5%B8%AB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2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資料來源：</a:t>
            </a:r>
            <a:r>
              <a:rPr lang="en-US" altLang="zh-TW" dirty="0"/>
              <a:t>https://www.toothclub.gov.hk/chi/adu_01_01_02.html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4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0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17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1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3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59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8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90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5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63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9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71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6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89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33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2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13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4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x2W2YAEVtiM&amp;ab_channel=%E6%9E%97%E6%A6%86%E8%8A%A9%E7%89%99%E9%86%AB%E5%B8%A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5EK7ZHD9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02582D-45BB-4B7B-81D5-F0ABCC91D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1" y="1159803"/>
            <a:ext cx="8653111" cy="3818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健康生活，</a:t>
            </a:r>
            <a:b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從「齒」開始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080C0D-525C-4CA4-96BE-B6D3210D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3780" y="6231474"/>
            <a:ext cx="4196418" cy="3965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學年度山豐國小學務處 製</a:t>
            </a: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8168" y="0"/>
            <a:ext cx="2983832" cy="2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1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622888" y="-74758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猜猜看，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潔牙四寶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有哪些？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0878999-7710-4098-907B-D6554D4EA5F3}"/>
              </a:ext>
            </a:extLst>
          </p:cNvPr>
          <p:cNvGrpSpPr/>
          <p:nvPr/>
        </p:nvGrpSpPr>
        <p:grpSpPr>
          <a:xfrm>
            <a:off x="3824663" y="2056052"/>
            <a:ext cx="1218364" cy="3906513"/>
            <a:chOff x="2761770" y="1801341"/>
            <a:chExt cx="1218364" cy="390651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3B1F84E-33E3-44DE-A65A-7238808FD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801341"/>
              <a:ext cx="1147695" cy="3493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883D9C9-40A8-4D26-934D-AE7AEB0A2BFD}"/>
                </a:ext>
              </a:extLst>
            </p:cNvPr>
            <p:cNvSpPr txBox="1"/>
            <p:nvPr/>
          </p:nvSpPr>
          <p:spPr>
            <a:xfrm>
              <a:off x="2761770" y="5294920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 刷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00A2590-58BC-4C08-A2C0-5DCB14491D14}"/>
              </a:ext>
            </a:extLst>
          </p:cNvPr>
          <p:cNvGrpSpPr/>
          <p:nvPr/>
        </p:nvGrpSpPr>
        <p:grpSpPr>
          <a:xfrm>
            <a:off x="5375920" y="3108221"/>
            <a:ext cx="2564580" cy="2816528"/>
            <a:chOff x="3764249" y="2891326"/>
            <a:chExt cx="2564580" cy="281652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7A47F42-C498-461E-BAF3-D86169897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485" l="3750" r="96875">
                          <a14:foregroundMark x1="81875" y1="51515" x2="81875" y2="51515"/>
                          <a14:foregroundMark x1="86875" y1="36364" x2="86875" y2="36364"/>
                          <a14:foregroundMark x1="87500" y1="18182" x2="87500" y2="18182"/>
                          <a14:foregroundMark x1="81250" y1="17424" x2="81250" y2="17424"/>
                          <a14:foregroundMark x1="75625" y1="14394" x2="75625" y2="14394"/>
                          <a14:foregroundMark x1="83750" y1="61364" x2="83750" y2="61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22043">
              <a:off x="3764249" y="2891326"/>
              <a:ext cx="2564580" cy="224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4F5ED61-7BA0-44BD-BC24-2A2EDA5B242A}"/>
                </a:ext>
              </a:extLst>
            </p:cNvPr>
            <p:cNvSpPr txBox="1"/>
            <p:nvPr/>
          </p:nvSpPr>
          <p:spPr>
            <a:xfrm>
              <a:off x="4433756" y="5294920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 線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74F15D-AB2E-466F-A7CF-35A62A6A2F1A}"/>
              </a:ext>
            </a:extLst>
          </p:cNvPr>
          <p:cNvGrpSpPr/>
          <p:nvPr/>
        </p:nvGrpSpPr>
        <p:grpSpPr>
          <a:xfrm>
            <a:off x="8212869" y="2521369"/>
            <a:ext cx="2675021" cy="3403380"/>
            <a:chOff x="6003526" y="2341414"/>
            <a:chExt cx="2675021" cy="3403380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5AB11D5C-3BED-4B33-A759-9E2117ADD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192" y="2341414"/>
              <a:ext cx="1788823" cy="267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7E61EF9-F69E-4A75-BEE9-A1152D85E6D7}"/>
                </a:ext>
              </a:extLst>
            </p:cNvPr>
            <p:cNvSpPr txBox="1"/>
            <p:nvPr/>
          </p:nvSpPr>
          <p:spPr>
            <a:xfrm>
              <a:off x="6003526" y="5331860"/>
              <a:ext cx="2675021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含氟漱口水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9A6E1A6-4827-4B96-9E0C-9D1AD720D5A0}"/>
              </a:ext>
            </a:extLst>
          </p:cNvPr>
          <p:cNvGrpSpPr/>
          <p:nvPr/>
        </p:nvGrpSpPr>
        <p:grpSpPr>
          <a:xfrm>
            <a:off x="1331760" y="2001537"/>
            <a:ext cx="2062402" cy="4008052"/>
            <a:chOff x="889653" y="1746826"/>
            <a:chExt cx="2062402" cy="4008052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D6614A8-D49A-47C2-A61F-6D3B861DB2F4}"/>
                </a:ext>
              </a:extLst>
            </p:cNvPr>
            <p:cNvSpPr txBox="1"/>
            <p:nvPr/>
          </p:nvSpPr>
          <p:spPr>
            <a:xfrm>
              <a:off x="889653" y="5341944"/>
              <a:ext cx="2062402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含氟牙膏</a:t>
              </a:r>
            </a:p>
          </p:txBody>
        </p:sp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8AE92D22-1EE2-4E6D-AE16-AEF03AF0C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7659" y="2898799"/>
              <a:ext cx="3626390" cy="132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51808781-CE7B-4D2C-BC7B-840AFA274F57}"/>
              </a:ext>
            </a:extLst>
          </p:cNvPr>
          <p:cNvSpPr/>
          <p:nvPr/>
        </p:nvSpPr>
        <p:spPr>
          <a:xfrm>
            <a:off x="2041563" y="3014804"/>
            <a:ext cx="642796" cy="20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253822" y="891113"/>
            <a:ext cx="8858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預防蛀牙</a:t>
            </a:r>
            <a:r>
              <a:rPr lang="en-US" altLang="zh-TW" sz="7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7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重點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25" y="3771736"/>
            <a:ext cx="2617096" cy="22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C65925-72C5-4969-A3BE-C4146BCB3090}"/>
              </a:ext>
            </a:extLst>
          </p:cNvPr>
          <p:cNvSpPr/>
          <p:nvPr/>
        </p:nvSpPr>
        <p:spPr>
          <a:xfrm>
            <a:off x="776037" y="2568663"/>
            <a:ext cx="71551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每天在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飯後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及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睡前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刷牙</a:t>
            </a:r>
            <a:endParaRPr lang="zh-TW" altLang="en-US" sz="36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13613F-43CF-408A-A408-D09B6EDB2C83}"/>
              </a:ext>
            </a:extLst>
          </p:cNvPr>
          <p:cNvSpPr/>
          <p:nvPr/>
        </p:nvSpPr>
        <p:spPr>
          <a:xfrm>
            <a:off x="776037" y="3692214"/>
            <a:ext cx="48766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少吃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零食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17B4EF-CEA5-45FD-AE83-5C160C5FA622}"/>
              </a:ext>
            </a:extLst>
          </p:cNvPr>
          <p:cNvSpPr/>
          <p:nvPr/>
        </p:nvSpPr>
        <p:spPr>
          <a:xfrm>
            <a:off x="776037" y="5092765"/>
            <a:ext cx="64328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</a:t>
            </a:r>
            <a:r>
              <a:rPr lang="zh-TW" altLang="en-US" sz="4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半年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定期看牙醫</a:t>
            </a:r>
          </a:p>
        </p:txBody>
      </p:sp>
    </p:spTree>
    <p:extLst>
      <p:ext uri="{BB962C8B-B14F-4D97-AF65-F5344CB8AC3E}">
        <p14:creationId xmlns:p14="http://schemas.microsoft.com/office/powerpoint/2010/main" val="366228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7532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333</a:t>
            </a:r>
            <a:r>
              <a:rPr lang="zh-TW" altLang="en-US" sz="6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黃金刷牙法</a:t>
            </a:r>
            <a:endParaRPr lang="en-US" altLang="zh-TW" sz="6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87" y="3869355"/>
            <a:ext cx="2439066" cy="205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426AF08B-13DD-4047-98EB-5AF0CA313274}"/>
              </a:ext>
            </a:extLst>
          </p:cNvPr>
          <p:cNvSpPr/>
          <p:nvPr/>
        </p:nvSpPr>
        <p:spPr>
          <a:xfrm>
            <a:off x="485348" y="2492315"/>
            <a:ext cx="7170674" cy="271187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每天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三餐後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都刷牙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用餐後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３分鐘內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每次刷牙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至少３分鐘</a:t>
            </a:r>
          </a:p>
        </p:txBody>
      </p:sp>
    </p:spTree>
    <p:extLst>
      <p:ext uri="{BB962C8B-B14F-4D97-AF65-F5344CB8AC3E}">
        <p14:creationId xmlns:p14="http://schemas.microsoft.com/office/powerpoint/2010/main" val="372153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07809" y="516401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貝氏</a:t>
            </a: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刷牙法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73" y="3631932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id="{9DD9AC9B-6AAB-421F-BFF7-8658C78A0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259" y="1685653"/>
            <a:ext cx="7155217" cy="46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3"/>
            <a:extLst>
              <a:ext uri="{FF2B5EF4-FFF2-40B4-BE49-F238E27FC236}">
                <a16:creationId xmlns:a16="http://schemas.microsoft.com/office/drawing/2014/main" id="{994F7831-4027-4F77-B689-B89C75B8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34" y="32863"/>
            <a:ext cx="11336332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782" y="429225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1014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請你想</a:t>
            </a:r>
            <a:r>
              <a:rPr lang="zh-TW" altLang="en-US" sz="7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7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</a:t>
            </a:r>
            <a:r>
              <a:rPr lang="en-US" altLang="zh-TW" sz="7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 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7849C34C-BFBB-4C57-9BFC-F922F428D5C1}"/>
              </a:ext>
            </a:extLst>
          </p:cNvPr>
          <p:cNvSpPr txBox="1">
            <a:spLocks/>
          </p:cNvSpPr>
          <p:nvPr/>
        </p:nvSpPr>
        <p:spPr>
          <a:xfrm>
            <a:off x="802433" y="2566814"/>
            <a:ext cx="7860562" cy="216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endParaRPr lang="en-US" altLang="zh-TW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081FCC-6F38-401B-B527-6A6B3524EE85}"/>
              </a:ext>
            </a:extLst>
          </p:cNvPr>
          <p:cNvSpPr txBox="1"/>
          <p:nvPr/>
        </p:nvSpPr>
        <p:spPr>
          <a:xfrm>
            <a:off x="802432" y="2797821"/>
            <a:ext cx="8263801" cy="263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你有</a:t>
            </a:r>
            <a:r>
              <a:rPr lang="zh-TW" altLang="en-US" sz="60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幾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顆牙齒？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你認識它們嗎？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4" y="3138818"/>
            <a:ext cx="2771825" cy="27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認識牙齒</a:t>
            </a:r>
            <a:endParaRPr lang="en-US" altLang="zh-TW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54E8E68-12EE-4F13-A555-A7BF4FD1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81" y="577265"/>
            <a:ext cx="6129101" cy="573931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2B78FE8-58C3-448C-AF53-0EABA4F58CEF}"/>
              </a:ext>
            </a:extLst>
          </p:cNvPr>
          <p:cNvSpPr txBox="1"/>
          <p:nvPr/>
        </p:nvSpPr>
        <p:spPr>
          <a:xfrm>
            <a:off x="5503442" y="290880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牙齦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27E14CA-4EB7-45FB-8126-ACC271C63F24}"/>
              </a:ext>
            </a:extLst>
          </p:cNvPr>
          <p:cNvSpPr txBox="1"/>
          <p:nvPr/>
        </p:nvSpPr>
        <p:spPr>
          <a:xfrm>
            <a:off x="5503442" y="3487536"/>
            <a:ext cx="13388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齒槽骨</a:t>
            </a:r>
            <a:endParaRPr lang="en-US" altLang="zh-TW" sz="20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A04ABC-1877-451B-82F8-0CBD7D7663CB}"/>
              </a:ext>
            </a:extLst>
          </p:cNvPr>
          <p:cNvSpPr txBox="1"/>
          <p:nvPr/>
        </p:nvSpPr>
        <p:spPr>
          <a:xfrm>
            <a:off x="5503442" y="4155399"/>
            <a:ext cx="122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牙骨質</a:t>
            </a:r>
            <a:endParaRPr lang="en-US" altLang="zh-TW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07A6A0-FDB9-4DE9-A1C4-8956C59ADA49}"/>
              </a:ext>
            </a:extLst>
          </p:cNvPr>
          <p:cNvSpPr txBox="1"/>
          <p:nvPr/>
        </p:nvSpPr>
        <p:spPr>
          <a:xfrm>
            <a:off x="10057308" y="2348931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牙冠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65CEDE-EE5B-41A8-A140-19C738790277}"/>
              </a:ext>
            </a:extLst>
          </p:cNvPr>
          <p:cNvSpPr txBox="1"/>
          <p:nvPr/>
        </p:nvSpPr>
        <p:spPr>
          <a:xfrm>
            <a:off x="10102274" y="3638108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牙根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82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E9F7DF9-72D1-41BC-8754-9B4614DC8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6234"/>
              </p:ext>
            </p:extLst>
          </p:nvPr>
        </p:nvGraphicFramePr>
        <p:xfrm>
          <a:off x="1228341" y="510502"/>
          <a:ext cx="9735318" cy="5836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396">
                  <a:extLst>
                    <a:ext uri="{9D8B030D-6E8A-4147-A177-3AD203B41FA5}">
                      <a16:colId xmlns:a16="http://schemas.microsoft.com/office/drawing/2014/main" val="1525792351"/>
                    </a:ext>
                  </a:extLst>
                </a:gridCol>
                <a:gridCol w="3742829">
                  <a:extLst>
                    <a:ext uri="{9D8B030D-6E8A-4147-A177-3AD203B41FA5}">
                      <a16:colId xmlns:a16="http://schemas.microsoft.com/office/drawing/2014/main" val="3821786956"/>
                    </a:ext>
                  </a:extLst>
                </a:gridCol>
                <a:gridCol w="3478093">
                  <a:extLst>
                    <a:ext uri="{9D8B030D-6E8A-4147-A177-3AD203B41FA5}">
                      <a16:colId xmlns:a16="http://schemas.microsoft.com/office/drawing/2014/main" val="928393576"/>
                    </a:ext>
                  </a:extLst>
                </a:gridCol>
              </a:tblGrid>
              <a:tr h="558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圖示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名稱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功用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28706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門牙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切開食物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13674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犬齒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撕開食物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49021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 fontAlgn="t"/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小臼齒</a:t>
                      </a:r>
                      <a:endParaRPr lang="en-US" altLang="zh-TW" sz="2800" dirty="0"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 algn="ctr" fontAlgn="t"/>
                      <a:r>
                        <a:rPr lang="zh-TW" altLang="en-US" sz="20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（乳齒沒有這種類）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31929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大臼齒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53209"/>
                  </a:ext>
                </a:extLst>
              </a:tr>
            </a:tbl>
          </a:graphicData>
        </a:graphic>
      </p:graphicFrame>
      <p:pic>
        <p:nvPicPr>
          <p:cNvPr id="4098" name="Picture 2" descr="動畫所見是一顆轉動的犬齒。">
            <a:extLst>
              <a:ext uri="{FF2B5EF4-FFF2-40B4-BE49-F238E27FC236}">
                <a16:creationId xmlns:a16="http://schemas.microsoft.com/office/drawing/2014/main" id="{2D4BD8DA-796D-45A4-8636-8F5DC19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2388240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動畫所見是一顆轉動的門牙。">
            <a:extLst>
              <a:ext uri="{FF2B5EF4-FFF2-40B4-BE49-F238E27FC236}">
                <a16:creationId xmlns:a16="http://schemas.microsoft.com/office/drawing/2014/main" id="{99B706F4-E3D3-43BF-9C70-84DCCD21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1117408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動畫所見是一顆轉動的小臼齒。">
            <a:extLst>
              <a:ext uri="{FF2B5EF4-FFF2-40B4-BE49-F238E27FC236}">
                <a16:creationId xmlns:a16="http://schemas.microsoft.com/office/drawing/2014/main" id="{E188ED70-1E35-4818-90D8-127195D6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3684298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動畫所見是一顆轉動的大臼齒。">
            <a:extLst>
              <a:ext uri="{FF2B5EF4-FFF2-40B4-BE49-F238E27FC236}">
                <a16:creationId xmlns:a16="http://schemas.microsoft.com/office/drawing/2014/main" id="{6B5EEEAF-C79F-4FE8-8D41-2AA6E3F1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5041123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8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77823" y="889434"/>
            <a:ext cx="987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麼是</a:t>
            </a:r>
            <a:r>
              <a:rPr lang="zh-TW" altLang="en-US" sz="7200" dirty="0"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牙菌斑</a:t>
            </a: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？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CBFE6FE-208B-440C-99D7-6D2052110B19}"/>
              </a:ext>
            </a:extLst>
          </p:cNvPr>
          <p:cNvGrpSpPr/>
          <p:nvPr/>
        </p:nvGrpSpPr>
        <p:grpSpPr>
          <a:xfrm>
            <a:off x="2377576" y="2313609"/>
            <a:ext cx="7021218" cy="711733"/>
            <a:chOff x="2267744" y="1995805"/>
            <a:chExt cx="7450418" cy="71173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528852B-8969-48CA-948C-873F830A6F7F}"/>
                </a:ext>
              </a:extLst>
            </p:cNvPr>
            <p:cNvSpPr txBox="1"/>
            <p:nvPr/>
          </p:nvSpPr>
          <p:spPr>
            <a:xfrm>
              <a:off x="2267744" y="1995805"/>
              <a:ext cx="7450418" cy="7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食物殘渣</a:t>
              </a:r>
              <a:r>
                <a:rPr lang="en-US" altLang="zh-TW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+</a:t>
              </a:r>
              <a:r>
                <a:rPr lang="zh-TW" altLang="en-US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唾液</a:t>
              </a:r>
              <a:r>
                <a:rPr lang="en-US" altLang="zh-TW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+</a:t>
              </a:r>
              <a:r>
                <a:rPr lang="zh-TW" altLang="en-US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細菌        </a:t>
              </a:r>
              <a:r>
                <a:rPr lang="zh-TW" altLang="en-US" sz="3200" b="1" u="sng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牙菌斑</a:t>
              </a:r>
              <a:endParaRPr lang="zh-TW" altLang="en-US" sz="2000" b="1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9" name="向右箭號 6">
              <a:extLst>
                <a:ext uri="{FF2B5EF4-FFF2-40B4-BE49-F238E27FC236}">
                  <a16:creationId xmlns:a16="http://schemas.microsoft.com/office/drawing/2014/main" id="{E853AC37-2258-449C-B2D5-7BB4860169CD}"/>
                </a:ext>
              </a:extLst>
            </p:cNvPr>
            <p:cNvSpPr/>
            <p:nvPr/>
          </p:nvSpPr>
          <p:spPr>
            <a:xfrm>
              <a:off x="7022286" y="2320782"/>
              <a:ext cx="576064" cy="2788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E9DA1BEA-C2C4-4D88-8D82-97FA284C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794" y="4002334"/>
            <a:ext cx="2681666" cy="19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內容版面配置區 3">
            <a:extLst>
              <a:ext uri="{FF2B5EF4-FFF2-40B4-BE49-F238E27FC236}">
                <a16:creationId xmlns:a16="http://schemas.microsoft.com/office/drawing/2014/main" id="{2C392C3C-9483-4F23-B98F-4C9AB4D02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3" b="100000" l="3831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823" y="2229739"/>
            <a:ext cx="2199753" cy="354519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675C522-A43A-4072-9006-C11424C5D0FE}"/>
              </a:ext>
            </a:extLst>
          </p:cNvPr>
          <p:cNvSpPr txBox="1"/>
          <p:nvPr/>
        </p:nvSpPr>
        <p:spPr>
          <a:xfrm>
            <a:off x="2377576" y="3473033"/>
            <a:ext cx="5957902" cy="16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黃白色、軟軟黏黏的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</a:t>
            </a:r>
            <a:r>
              <a:rPr lang="zh-TW" altLang="en-US" sz="3200" b="1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牙刷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及</a:t>
            </a:r>
            <a:r>
              <a:rPr lang="zh-TW" altLang="en-US" sz="3200" b="1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牙線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才能去除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2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麼是</a:t>
            </a:r>
            <a:r>
              <a:rPr lang="zh-TW" altLang="en-US" sz="6000" dirty="0"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牙結石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E2D26E3-D4A5-4EF6-A152-104754A4F2CA}"/>
              </a:ext>
            </a:extLst>
          </p:cNvPr>
          <p:cNvGrpSpPr/>
          <p:nvPr/>
        </p:nvGrpSpPr>
        <p:grpSpPr>
          <a:xfrm>
            <a:off x="1059087" y="2136238"/>
            <a:ext cx="6647973" cy="943976"/>
            <a:chOff x="537900" y="1861805"/>
            <a:chExt cx="6288583" cy="943976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D752A0A-25C7-4C1E-8ED8-7E65599D883B}"/>
                </a:ext>
              </a:extLst>
            </p:cNvPr>
            <p:cNvSpPr txBox="1"/>
            <p:nvPr/>
          </p:nvSpPr>
          <p:spPr>
            <a:xfrm>
              <a:off x="537900" y="1861805"/>
              <a:ext cx="6288583" cy="9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牙菌斑            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牙結石</a:t>
              </a:r>
              <a:endPara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15" name="向右箭號 9">
              <a:extLst>
                <a:ext uri="{FF2B5EF4-FFF2-40B4-BE49-F238E27FC236}">
                  <a16:creationId xmlns:a16="http://schemas.microsoft.com/office/drawing/2014/main" id="{0FF1A85E-76A2-427F-98CA-4D996A8AD3D1}"/>
                </a:ext>
              </a:extLst>
            </p:cNvPr>
            <p:cNvSpPr/>
            <p:nvPr/>
          </p:nvSpPr>
          <p:spPr>
            <a:xfrm>
              <a:off x="2921828" y="2380265"/>
              <a:ext cx="1325339" cy="26056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BF4CF13-B381-4320-AB5D-C38E013EC116}"/>
                </a:ext>
              </a:extLst>
            </p:cNvPr>
            <p:cNvSpPr txBox="1"/>
            <p:nvPr/>
          </p:nvSpPr>
          <p:spPr>
            <a:xfrm>
              <a:off x="2637347" y="1980287"/>
              <a:ext cx="2068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時間久了</a:t>
              </a:r>
              <a:r>
                <a:rPr lang="zh-TW" altLang="en-US" sz="20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E7BDDB8-922E-4D17-94FE-41881F5DC8EE}"/>
              </a:ext>
            </a:extLst>
          </p:cNvPr>
          <p:cNvGrpSpPr/>
          <p:nvPr/>
        </p:nvGrpSpPr>
        <p:grpSpPr>
          <a:xfrm>
            <a:off x="1059088" y="3173421"/>
            <a:ext cx="6881754" cy="3138868"/>
            <a:chOff x="755575" y="2924944"/>
            <a:chExt cx="6881754" cy="3138868"/>
          </a:xfrm>
        </p:grpSpPr>
        <p:pic>
          <p:nvPicPr>
            <p:cNvPr id="18" name="Picture 2" descr="K:\Professional Library\GAD Materials\From Y&amp;R\2013\Asia Professional Image bank\Perio\illustration\PeriodDisease004.jpg">
              <a:extLst>
                <a:ext uri="{FF2B5EF4-FFF2-40B4-BE49-F238E27FC236}">
                  <a16:creationId xmlns:a16="http://schemas.microsoft.com/office/drawing/2014/main" id="{2E22EF32-96BF-4B86-B255-59FBDFC4B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6" b="100000" l="1778" r="9511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460" y="3868920"/>
              <a:ext cx="2657087" cy="219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64788D05-0C5A-4838-AC1B-8547FB6A2F1F}"/>
                </a:ext>
              </a:extLst>
            </p:cNvPr>
            <p:cNvSpPr/>
            <p:nvPr/>
          </p:nvSpPr>
          <p:spPr>
            <a:xfrm>
              <a:off x="5480937" y="4550378"/>
              <a:ext cx="1188132" cy="10801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91A2ACB-4071-452A-B323-DB9CC58866AB}"/>
                </a:ext>
              </a:extLst>
            </p:cNvPr>
            <p:cNvSpPr txBox="1"/>
            <p:nvPr/>
          </p:nvSpPr>
          <p:spPr>
            <a:xfrm>
              <a:off x="755575" y="2924944"/>
              <a:ext cx="6881754" cy="180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必須靠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牙醫師洗牙</a:t>
              </a: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才能清除</a:t>
              </a:r>
            </a:p>
          </p:txBody>
        </p:sp>
      </p:grpSp>
      <p:pic>
        <p:nvPicPr>
          <p:cNvPr id="21" name="內容版面配置區 11">
            <a:extLst>
              <a:ext uri="{FF2B5EF4-FFF2-40B4-BE49-F238E27FC236}">
                <a16:creationId xmlns:a16="http://schemas.microsoft.com/office/drawing/2014/main" id="{07851F33-9C89-40BA-B2D1-D78FA0E082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9" b="97933" l="4111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878" y="2136238"/>
            <a:ext cx="4413134" cy="39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725657" y="620415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為</a:t>
            </a:r>
            <a:r>
              <a:rPr lang="zh-TW" altLang="en-US" sz="6000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麼會</a:t>
            </a:r>
            <a:r>
              <a:rPr lang="zh-TW" altLang="en-US" sz="6000" dirty="0"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蛀牙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DF329C45-DFBA-4373-94AB-A60657073A8D}"/>
              </a:ext>
            </a:extLst>
          </p:cNvPr>
          <p:cNvSpPr/>
          <p:nvPr/>
        </p:nvSpPr>
        <p:spPr>
          <a:xfrm>
            <a:off x="729887" y="1784156"/>
            <a:ext cx="7894349" cy="41546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A85E464-1D40-40AE-9221-AD3161999A44}"/>
              </a:ext>
            </a:extLst>
          </p:cNvPr>
          <p:cNvGrpSpPr/>
          <p:nvPr/>
        </p:nvGrpSpPr>
        <p:grpSpPr>
          <a:xfrm>
            <a:off x="1394009" y="1959233"/>
            <a:ext cx="6743049" cy="3979554"/>
            <a:chOff x="1371788" y="2028621"/>
            <a:chExt cx="6743049" cy="3979554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D06BD4BF-166A-4FF6-B38D-B07DC02C948E}"/>
                </a:ext>
              </a:extLst>
            </p:cNvPr>
            <p:cNvGrpSpPr/>
            <p:nvPr/>
          </p:nvGrpSpPr>
          <p:grpSpPr>
            <a:xfrm>
              <a:off x="1608737" y="2028621"/>
              <a:ext cx="6506100" cy="1800200"/>
              <a:chOff x="1548934" y="2420888"/>
              <a:chExt cx="6506100" cy="1800200"/>
            </a:xfrm>
          </p:grpSpPr>
          <p:pic>
            <p:nvPicPr>
              <p:cNvPr id="17" name="Picture 2" descr="D:\Users\pegyin\Desktop\Scientific Affair\BSBF\2012 Relaunch-Global\1\PlaqueEquation.jpg">
                <a:extLst>
                  <a:ext uri="{FF2B5EF4-FFF2-40B4-BE49-F238E27FC236}">
                    <a16:creationId xmlns:a16="http://schemas.microsoft.com/office/drawing/2014/main" id="{DE0D770A-0232-4148-8FE5-F4D0487E1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63688" y="2420888"/>
                <a:ext cx="5961927" cy="1800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658C866-E258-4D43-8FCE-BE47F458E5F6}"/>
                  </a:ext>
                </a:extLst>
              </p:cNvPr>
              <p:cNvSpPr txBox="1"/>
              <p:nvPr/>
            </p:nvSpPr>
            <p:spPr>
              <a:xfrm>
                <a:off x="1548934" y="3634236"/>
                <a:ext cx="1941676" cy="3616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zh-TW" altLang="en-US" sz="2400" b="1" dirty="0"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</a:rPr>
                  <a:t> 牙 菌 斑</a:t>
                </a:r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FD59317-D0DD-4109-BFA5-C85232A4956E}"/>
                  </a:ext>
                </a:extLst>
              </p:cNvPr>
              <p:cNvSpPr txBox="1"/>
              <p:nvPr/>
            </p:nvSpPr>
            <p:spPr>
              <a:xfrm>
                <a:off x="4067944" y="3645024"/>
                <a:ext cx="1800200" cy="3872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sz="2400" b="1" dirty="0"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</a:rPr>
                  <a:t>  糖 份</a:t>
                </a: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AABA034-5A98-48BB-A86F-DCB109D167F7}"/>
                  </a:ext>
                </a:extLst>
              </p:cNvPr>
              <p:cNvSpPr txBox="1"/>
              <p:nvPr/>
            </p:nvSpPr>
            <p:spPr>
              <a:xfrm>
                <a:off x="5650446" y="3625192"/>
                <a:ext cx="2404588" cy="41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TW" altLang="en-US" sz="2400" b="1" dirty="0"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</a:rPr>
                  <a:t> 酸 性 物 質</a:t>
                </a:r>
              </a:p>
            </p:txBody>
          </p: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06F74D1A-0013-4253-8FD0-3340753955F9}"/>
                </a:ext>
              </a:extLst>
            </p:cNvPr>
            <p:cNvGrpSpPr/>
            <p:nvPr/>
          </p:nvGrpSpPr>
          <p:grpSpPr>
            <a:xfrm>
              <a:off x="1371788" y="3828821"/>
              <a:ext cx="6397483" cy="2179354"/>
              <a:chOff x="1281102" y="4221088"/>
              <a:chExt cx="6397483" cy="2179354"/>
            </a:xfrm>
          </p:grpSpPr>
          <p:pic>
            <p:nvPicPr>
              <p:cNvPr id="34" name="Picture 2" descr="D:\Users\pegyin\Desktop\Scientific Affair\BSBF\2012 Relaunch-Global\1\PlaqueEquation.jpg">
                <a:extLst>
                  <a:ext uri="{FF2B5EF4-FFF2-40B4-BE49-F238E27FC236}">
                    <a16:creationId xmlns:a16="http://schemas.microsoft.com/office/drawing/2014/main" id="{61D7683E-628F-4E83-9B24-807BAEF69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810717" y="4221088"/>
                <a:ext cx="5867868" cy="2179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CBDBB94-1B89-4AAD-BAC1-F0A5CC76924B}"/>
                  </a:ext>
                </a:extLst>
              </p:cNvPr>
              <p:cNvSpPr txBox="1"/>
              <p:nvPr/>
            </p:nvSpPr>
            <p:spPr>
              <a:xfrm>
                <a:off x="1281102" y="5661248"/>
                <a:ext cx="2415574" cy="41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TW" altLang="en-US" sz="2400" b="1" dirty="0"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</a:rPr>
                  <a:t> 酸 性 物 質</a:t>
                </a: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4F78672-2E96-4DCE-8623-258F6E77C37C}"/>
                  </a:ext>
                </a:extLst>
              </p:cNvPr>
              <p:cNvSpPr txBox="1"/>
              <p:nvPr/>
            </p:nvSpPr>
            <p:spPr>
              <a:xfrm>
                <a:off x="3671899" y="5661248"/>
                <a:ext cx="2277084" cy="41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TW" altLang="en-US" sz="2400" b="1" dirty="0"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</a:rPr>
                  <a:t>  牙齒表面</a:t>
                </a: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D81A8D3-4FEE-4A00-A30B-A4046C8B4AAE}"/>
                  </a:ext>
                </a:extLst>
              </p:cNvPr>
              <p:cNvSpPr txBox="1"/>
              <p:nvPr/>
            </p:nvSpPr>
            <p:spPr>
              <a:xfrm>
                <a:off x="5965130" y="5651532"/>
                <a:ext cx="1713455" cy="41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TW" altLang="en-US" sz="2400" b="1" dirty="0"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</a:rPr>
                  <a:t>   蛀  洞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52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10341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哪些食物</a:t>
            </a:r>
            <a:r>
              <a:rPr lang="zh-TW" altLang="en-US" sz="4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容易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造成蛀牙？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" name="Picture 2" descr="D:\Users\pegyin\Desktop\Scientific Affair\BSBF\2012 Relaunch-Global\2\gum drops.jpg">
            <a:extLst>
              <a:ext uri="{FF2B5EF4-FFF2-40B4-BE49-F238E27FC236}">
                <a16:creationId xmlns:a16="http://schemas.microsoft.com/office/drawing/2014/main" id="{CFD45517-DB63-4204-92D4-F7886AA5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3316" l="3737" r="97160">
                        <a14:foregroundMark x1="24514" y1="45887" x2="24514" y2="45887"/>
                        <a14:foregroundMark x1="30717" y1="57455" x2="30717" y2="57455"/>
                        <a14:foregroundMark x1="24514" y1="61311" x2="24514" y2="61311"/>
                        <a14:foregroundMark x1="14948" y1="55527" x2="14948" y2="55527"/>
                        <a14:foregroundMark x1="21151" y1="37147" x2="21151" y2="37147"/>
                        <a14:foregroundMark x1="27952" y1="33290" x2="27952" y2="33290"/>
                        <a14:foregroundMark x1="34679" y1="53599" x2="34679" y2="53599"/>
                        <a14:foregroundMark x1="32436" y1="64267" x2="32436" y2="64267"/>
                        <a14:foregroundMark x1="83632" y1="52699" x2="83632" y2="52699"/>
                        <a14:foregroundMark x1="82511" y1="41003" x2="82511" y2="41003"/>
                        <a14:foregroundMark x1="85949" y1="56555" x2="85949" y2="56555"/>
                        <a14:foregroundMark x1="16368" y1="34319" x2="16368" y2="34319"/>
                        <a14:foregroundMark x1="16816" y1="30463" x2="16816" y2="30463"/>
                        <a14:foregroundMark x1="15022" y1="38946" x2="15022" y2="38946"/>
                        <a14:foregroundMark x1="21400" y1="60185" x2="21400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851" y="2085062"/>
            <a:ext cx="2550962" cy="14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pegyin\Desktop\Scientific Affair\BSBF\2012 Relaunch-Global\2\soda.jpg">
            <a:extLst>
              <a:ext uri="{FF2B5EF4-FFF2-40B4-BE49-F238E27FC236}">
                <a16:creationId xmlns:a16="http://schemas.microsoft.com/office/drawing/2014/main" id="{2BCAE0CD-3719-4FE6-85F1-28C02425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" b="94699" l="2059" r="82059">
                        <a14:foregroundMark x1="46324" y1="18973" x2="46324" y2="18973"/>
                        <a14:foregroundMark x1="53750" y1="12444" x2="53750" y2="12444"/>
                        <a14:foregroundMark x1="66324" y1="8594" x2="66324" y2="8594"/>
                        <a14:foregroundMark x1="71397" y1="6864" x2="71397" y2="6864"/>
                        <a14:foregroundMark x1="62279" y1="8594" x2="62279" y2="8594"/>
                        <a14:foregroundMark x1="60000" y1="9431" x2="60000" y2="9431"/>
                        <a14:foregroundMark x1="56618" y1="9877" x2="56618" y2="9877"/>
                        <a14:foregroundMark x1="50368" y1="11607" x2="50368" y2="11607"/>
                        <a14:foregroundMark x1="48603" y1="12444" x2="48603" y2="12444"/>
                        <a14:foregroundMark x1="47500" y1="14174" x2="47500" y2="14174"/>
                        <a14:foregroundMark x1="47500" y1="14174" x2="47500" y2="14174"/>
                        <a14:foregroundMark x1="46912" y1="16797" x2="46912" y2="16797"/>
                        <a14:foregroundMark x1="46912" y1="19810" x2="46912" y2="19810"/>
                        <a14:foregroundMark x1="46324" y1="14174" x2="46324" y2="14174"/>
                        <a14:foregroundMark x1="48088" y1="12891" x2="48088" y2="12891"/>
                        <a14:foregroundMark x1="50882" y1="11607" x2="50882" y2="11607"/>
                        <a14:foregroundMark x1="51471" y1="10714" x2="51471" y2="10714"/>
                        <a14:foregroundMark x1="52647" y1="9431" x2="52647" y2="9431"/>
                        <a14:foregroundMark x1="52647" y1="9431" x2="52647" y2="9431"/>
                        <a14:foregroundMark x1="58309" y1="9431" x2="58309" y2="9431"/>
                        <a14:foregroundMark x1="61765" y1="8594" x2="61765" y2="8594"/>
                        <a14:foregroundMark x1="64044" y1="8594" x2="64044" y2="8594"/>
                        <a14:foregroundMark x1="67426" y1="7310" x2="67426" y2="7310"/>
                        <a14:foregroundMark x1="68603" y1="6864" x2="68603" y2="6864"/>
                        <a14:foregroundMark x1="46912" y1="21094" x2="46912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844" y="3524154"/>
            <a:ext cx="1819310" cy="26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Users\pegyin\Desktop\Scientific Affair\BSBF\2012 Relaunch-Global\2\cookie.jpg">
            <a:extLst>
              <a:ext uri="{FF2B5EF4-FFF2-40B4-BE49-F238E27FC236}">
                <a16:creationId xmlns:a16="http://schemas.microsoft.com/office/drawing/2014/main" id="{D820BF64-402D-4731-A0DE-7B7C4B7D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008">
            <a:off x="6956453" y="2241810"/>
            <a:ext cx="1494804" cy="1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Users\pegyin\Desktop\Scientific Affair\BSBF\2012 Relaunch-Global\2\cupcake.jpg">
            <a:extLst>
              <a:ext uri="{FF2B5EF4-FFF2-40B4-BE49-F238E27FC236}">
                <a16:creationId xmlns:a16="http://schemas.microsoft.com/office/drawing/2014/main" id="{D104270F-1004-4DCA-8F70-75AA3338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84" y="1881135"/>
            <a:ext cx="2232834" cy="20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Users\pegyin\Desktop\Scientific Affair\BSBF\2012 Relaunch-Global\2\Potato chips [Converted].jpg">
            <a:extLst>
              <a:ext uri="{FF2B5EF4-FFF2-40B4-BE49-F238E27FC236}">
                <a16:creationId xmlns:a16="http://schemas.microsoft.com/office/drawing/2014/main" id="{8FA8FCE8-5BB9-4F55-A1CA-A0B23133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65" b="98016" l="4286" r="94762">
                        <a14:foregroundMark x1="4286" y1="13095" x2="21429" y2="31746"/>
                        <a14:foregroundMark x1="21429" y1="31746" x2="21429" y2="32937"/>
                        <a14:foregroundMark x1="72857" y1="5952" x2="52857" y2="5952"/>
                        <a14:foregroundMark x1="13333" y1="42460" x2="20000" y2="84524"/>
                        <a14:foregroundMark x1="20000" y1="84524" x2="11905" y2="95238"/>
                        <a14:foregroundMark x1="15238" y1="96032" x2="43333" y2="98016"/>
                        <a14:foregroundMark x1="43333" y1="98016" x2="69048" y2="93254"/>
                        <a14:foregroundMark x1="69048" y1="93254" x2="87143" y2="80556"/>
                        <a14:foregroundMark x1="87143" y1="80556" x2="85238" y2="57143"/>
                        <a14:foregroundMark x1="85238" y1="57143" x2="73333" y2="38492"/>
                        <a14:foregroundMark x1="73333" y1="38492" x2="73333" y2="37698"/>
                        <a14:foregroundMark x1="91429" y1="86111" x2="95238" y2="91667"/>
                        <a14:foregroundMark x1="9524" y1="36111" x2="14762" y2="57540"/>
                        <a14:foregroundMark x1="9048" y1="11111" x2="71905" y2="5952"/>
                        <a14:foregroundMark x1="70952" y1="4365" x2="55238" y2="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507" y="3568572"/>
            <a:ext cx="1999649" cy="23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5FCC19-CDAD-43CE-AD1C-9AC5092327EA}"/>
              </a:ext>
            </a:extLst>
          </p:cNvPr>
          <p:cNvSpPr txBox="1"/>
          <p:nvPr/>
        </p:nvSpPr>
        <p:spPr>
          <a:xfrm>
            <a:off x="6096000" y="3955392"/>
            <a:ext cx="5363216" cy="195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黏牙的零食 </a:t>
            </a:r>
            <a:endParaRPr lang="en-US" altLang="zh-TW" sz="44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碳酸飲料</a:t>
            </a:r>
          </a:p>
        </p:txBody>
      </p:sp>
    </p:spTree>
    <p:extLst>
      <p:ext uri="{BB962C8B-B14F-4D97-AF65-F5344CB8AC3E}">
        <p14:creationId xmlns:p14="http://schemas.microsoft.com/office/powerpoint/2010/main" val="1037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367</TotalTime>
  <Words>319</Words>
  <Application>Microsoft Office PowerPoint</Application>
  <PresentationFormat>寬螢幕</PresentationFormat>
  <Paragraphs>71</Paragraphs>
  <Slides>13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書法中楷（注音一）</vt:lpstr>
      <vt:lpstr>書法中楷（破音二）</vt:lpstr>
      <vt:lpstr>書法中楷（破音三）</vt:lpstr>
      <vt:lpstr>微軟正黑體</vt:lpstr>
      <vt:lpstr>新細明體</vt:lpstr>
      <vt:lpstr>標楷體</vt:lpstr>
      <vt:lpstr>Arial</vt:lpstr>
      <vt:lpstr>Calibri</vt:lpstr>
      <vt:lpstr>Corbel</vt:lpstr>
      <vt:lpstr>Wingdings</vt:lpstr>
      <vt:lpstr>Wingdings 2</vt:lpstr>
      <vt:lpstr>框架</vt:lpstr>
      <vt:lpstr>健康生活， 從「齒」開始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天天勤潔牙， 健康好口腔！</dc:title>
  <dc:creator>教學組專用電腦</dc:creator>
  <cp:lastModifiedBy>教學組專用電腦</cp:lastModifiedBy>
  <cp:revision>18</cp:revision>
  <dcterms:created xsi:type="dcterms:W3CDTF">2023-11-28T01:54:38Z</dcterms:created>
  <dcterms:modified xsi:type="dcterms:W3CDTF">2024-12-03T03:53:23Z</dcterms:modified>
</cp:coreProperties>
</file>