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3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74FB-C14F-477D-944A-898FD2F1D9A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7D04-9B56-47FA-9075-3CA63E9311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7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兒童口腔保健宣導影片：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https://www.youtube.com/watch?v=Dp7O6uhABds&amp;ab_channel=%E5%8F%B0%E4%B8%AD%E5%B8%82%E8%A1%9B%E7%94%9F%E5%B1%80-%E5%81%A5%E5%BA%B7%E5%B0%8F%E8%A1%9B%E6%98%9F</a:t>
            </a: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2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59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8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健康盟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貝氏刷牙法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口訣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321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快速學習</a:t>
            </a:r>
          </a:p>
          <a:p>
            <a:r>
              <a:rPr lang="en-US" altLang="zh-TW" dirty="0"/>
              <a:t>https://www.youtube.com/watch?v=x2W2YAEVtiM&amp;ab_channel=%E6%9E%97%E6%A6%86%E8%8A%A9%E7%89%99%E9%86%AB%E5%B8%AB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2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資料來源：</a:t>
            </a:r>
            <a:r>
              <a:rPr lang="en-US" altLang="zh-TW" dirty="0"/>
              <a:t>https://www.toothclub.gov.hk/chi/adu_01_01_02.html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8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60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4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0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30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17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1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7D04-9B56-47FA-9075-3CA63E93111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3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D6140-0A99-48D1-AF2C-0E034934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D798545-5925-4C0F-BEC2-3891CFA39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27AB6A-D715-486A-A188-AA22D519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D7063F-FE76-4611-8377-95CBAA9F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0D47A5-4F3E-48DC-A7E3-6025A6A7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6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B78D44-5A8D-4F9C-AABD-3F3AB749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33635F-3C5C-4E77-A07A-7983D1A3A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D5B15B-AC91-4D57-9C72-97D47BB3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4FAB87-6547-42BB-9E7E-A5D486C0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F428CC-6C01-4750-9723-3C44AE2F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9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113031C-192E-4B0A-8634-1BC532598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3C3AB30-5E88-42FE-944E-47AE5078A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F679C7-78AE-4455-982E-312DC63B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0A2B46-770D-4E52-997B-9938403C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FCB2B-7988-4E88-93BE-D464E762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208D9A-859B-44EE-8CD0-4A29289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78C474-87C3-43AA-B862-C13768BF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3574AA-7E48-4B6A-AACF-09AD7B8E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2C01C1-F327-4730-A599-427D588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531E5C-BB39-4ED2-BF7C-DAD74265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55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3CF4B-CDD2-47E4-95C5-2037658F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A22DF1-1653-4F80-970A-0973C4C12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9EE086-F833-423D-8188-7CB4C2F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EB7C6A-5584-4B04-9DB4-38BB501B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99E51D-FD97-426E-B137-50D35285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01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2D5FC-7285-4BC1-9FAB-C5B1A9AA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ADE72C-708C-49B6-9782-7333B5BE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B44EFE-BCAC-4A2B-95FE-DF620A32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F494FE-504F-42EC-811C-63AD9C61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0167ED-3D3F-4E6A-985A-FB70A227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C8EE17-9F4E-4966-BF37-198CF06A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8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04B9E6-01C1-4BBF-A257-F694AFBC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51E747-0C19-477B-9150-E3A51950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DA38A3-D789-4B0E-BF20-721D1D8D3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C224877-B6E4-41AE-8BEF-67954087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D8CFB2-39E4-48C4-A6A1-2B3326ACA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F88A4B-7C79-414C-8CCC-FDAE256C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11AF6C-ABA7-4DD5-A4CE-6A20DEA9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F1B2484-F697-4302-93B2-A1D0FD3D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76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27435-E612-4877-9BC6-4C9F3A37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F0A8BB-4ADD-4B36-A76C-6C02A2DA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A1BB8E-9708-4ED6-887F-D0F653B8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B2D417-CA5B-4473-B4A1-65D972FC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06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7B209C9-018F-4524-ADF0-EEECD1E1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24165A3-AAA6-4157-B0F9-53C80E82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D95B85-10F2-4D0E-95E6-811557CA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7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21ACA-51A0-411E-8BA1-1DD3F951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007146-D969-4FB9-B35D-229444DB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5A2E72-D2FD-47CD-BECD-B8792BFD5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8E11DB-6C71-46CD-A29E-399D637F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CE3DD-7FD2-47F3-9C0D-71CB29E8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5FF1B2-E6FA-4C75-A9CA-6F22E22C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83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55E633-0DBF-4999-ACCB-86A0290F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E6E873-F761-490C-88BF-59F22B6C6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77CF5F-8C15-475B-B583-9BB154D1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193465-D7FD-4B92-AE7A-1BF1273E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C44558-E012-491E-9A28-B7521558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F4AE31-44A6-4D33-99BF-5DA0F3A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9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EF434E8-AE19-40A4-8C88-339A9826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18C16B-1913-461C-87A0-4824E579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2E1CEB-0D56-4E87-93C3-C1B526847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4982D-0439-4061-B5BC-CC977093CAE3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6C5B8D-ED8B-4326-8DFB-B9507B36E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64121-44EC-46F2-881D-774F36F2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3DCC-1DC2-48C4-B0BA-6E15E0FC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1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s://www.youtube.com/watch?v=x2W2YAEVtiM&amp;ab_channel=%E6%9E%97%E6%A6%86%E8%8A%A9%E7%89%99%E9%86%AB%E5%B8%A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7O6uhABds&amp;ab_channel=%E5%8F%B0%E4%B8%AD%E5%B8%82%E8%A1%9B%E7%94%9F%E5%B1%80-%E5%81%A5%E5%BA%B7%E5%B0%8F%E8%A1%9B%E6%98%9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B02582D-45BB-4B7B-81D5-F0ABCC91D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2" y="1159803"/>
            <a:ext cx="8022592" cy="3818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天天勤潔牙，</a:t>
            </a:r>
            <a:br>
              <a:rPr lang="en-US" altLang="zh-TW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健康好口腔！</a:t>
            </a: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170" y="933616"/>
            <a:ext cx="3443394" cy="34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F8080C0D-525C-4CA4-96BE-B6D3210D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3780" y="5971592"/>
            <a:ext cx="3704254" cy="3965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學年度山豐國小學務處製</a:t>
            </a:r>
          </a:p>
        </p:txBody>
      </p:sp>
    </p:spTree>
    <p:extLst>
      <p:ext uri="{BB962C8B-B14F-4D97-AF65-F5344CB8AC3E}">
        <p14:creationId xmlns:p14="http://schemas.microsoft.com/office/powerpoint/2010/main" val="241381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什麼是</a:t>
            </a:r>
            <a:r>
              <a:rPr lang="zh-TW" altLang="en-US" sz="6000" dirty="0"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牙結石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E2D26E3-D4A5-4EF6-A152-104754A4F2CA}"/>
              </a:ext>
            </a:extLst>
          </p:cNvPr>
          <p:cNvGrpSpPr/>
          <p:nvPr/>
        </p:nvGrpSpPr>
        <p:grpSpPr>
          <a:xfrm>
            <a:off x="1059087" y="2136238"/>
            <a:ext cx="6647973" cy="943976"/>
            <a:chOff x="537900" y="1861805"/>
            <a:chExt cx="6288583" cy="943976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D752A0A-25C7-4C1E-8ED8-7E65599D883B}"/>
                </a:ext>
              </a:extLst>
            </p:cNvPr>
            <p:cNvSpPr txBox="1"/>
            <p:nvPr/>
          </p:nvSpPr>
          <p:spPr>
            <a:xfrm>
              <a:off x="537900" y="1861805"/>
              <a:ext cx="6288583" cy="9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牙菌斑            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牙結石</a:t>
              </a:r>
              <a:endPara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15" name="向右箭號 9">
              <a:extLst>
                <a:ext uri="{FF2B5EF4-FFF2-40B4-BE49-F238E27FC236}">
                  <a16:creationId xmlns:a16="http://schemas.microsoft.com/office/drawing/2014/main" id="{0FF1A85E-76A2-427F-98CA-4D996A8AD3D1}"/>
                </a:ext>
              </a:extLst>
            </p:cNvPr>
            <p:cNvSpPr/>
            <p:nvPr/>
          </p:nvSpPr>
          <p:spPr>
            <a:xfrm>
              <a:off x="2921828" y="2380265"/>
              <a:ext cx="1325339" cy="26056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BF4CF13-B381-4320-AB5D-C38E013EC116}"/>
                </a:ext>
              </a:extLst>
            </p:cNvPr>
            <p:cNvSpPr txBox="1"/>
            <p:nvPr/>
          </p:nvSpPr>
          <p:spPr>
            <a:xfrm>
              <a:off x="2637347" y="1980287"/>
              <a:ext cx="2068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時間久了</a:t>
              </a:r>
              <a:r>
                <a:rPr lang="zh-TW" altLang="en-US" sz="20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E7BDDB8-922E-4D17-94FE-41881F5DC8EE}"/>
              </a:ext>
            </a:extLst>
          </p:cNvPr>
          <p:cNvGrpSpPr/>
          <p:nvPr/>
        </p:nvGrpSpPr>
        <p:grpSpPr>
          <a:xfrm>
            <a:off x="1059088" y="3173421"/>
            <a:ext cx="6881754" cy="3138868"/>
            <a:chOff x="755575" y="2924944"/>
            <a:chExt cx="6881754" cy="3138868"/>
          </a:xfrm>
        </p:grpSpPr>
        <p:pic>
          <p:nvPicPr>
            <p:cNvPr id="18" name="Picture 2" descr="K:\Professional Library\GAD Materials\From Y&amp;R\2013\Asia Professional Image bank\Perio\illustration\PeriodDisease004.jpg">
              <a:extLst>
                <a:ext uri="{FF2B5EF4-FFF2-40B4-BE49-F238E27FC236}">
                  <a16:creationId xmlns:a16="http://schemas.microsoft.com/office/drawing/2014/main" id="{2E22EF32-96BF-4B86-B255-59FBDFC4B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6" b="100000" l="1778" r="9511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460" y="3868920"/>
              <a:ext cx="2657087" cy="219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64788D05-0C5A-4838-AC1B-8547FB6A2F1F}"/>
                </a:ext>
              </a:extLst>
            </p:cNvPr>
            <p:cNvSpPr/>
            <p:nvPr/>
          </p:nvSpPr>
          <p:spPr>
            <a:xfrm>
              <a:off x="5480937" y="4550378"/>
              <a:ext cx="1188132" cy="10801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91A2ACB-4071-452A-B323-DB9CC58866AB}"/>
                </a:ext>
              </a:extLst>
            </p:cNvPr>
            <p:cNvSpPr txBox="1"/>
            <p:nvPr/>
          </p:nvSpPr>
          <p:spPr>
            <a:xfrm>
              <a:off x="755575" y="2924944"/>
              <a:ext cx="6881754" cy="1804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必須靠</a:t>
              </a:r>
              <a:r>
                <a:rPr lang="zh-TW" altLang="en-US" sz="4400" b="1" u="sng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牙醫師洗牙</a:t>
              </a: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才能清除</a:t>
              </a:r>
            </a:p>
          </p:txBody>
        </p:sp>
      </p:grpSp>
      <p:pic>
        <p:nvPicPr>
          <p:cNvPr id="21" name="內容版面配置區 11">
            <a:extLst>
              <a:ext uri="{FF2B5EF4-FFF2-40B4-BE49-F238E27FC236}">
                <a16:creationId xmlns:a16="http://schemas.microsoft.com/office/drawing/2014/main" id="{07851F33-9C89-40BA-B2D1-D78FA0E082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9" b="97933" l="4111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878" y="2136238"/>
            <a:ext cx="4413134" cy="39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835765" y="456853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容易蛀牙的位置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2" name="Picture 2" descr="K:\Professional Library\GAD Materials\From Y&amp;R\2013\Asia Professional Image bank\Caries\illustration\DecayStep01.jpg">
            <a:extLst>
              <a:ext uri="{FF2B5EF4-FFF2-40B4-BE49-F238E27FC236}">
                <a16:creationId xmlns:a16="http://schemas.microsoft.com/office/drawing/2014/main" id="{46A48781-494F-412D-A436-9A58E6AB7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8904" b="38353"/>
          <a:stretch/>
        </p:blipFill>
        <p:spPr bwMode="auto">
          <a:xfrm>
            <a:off x="6556279" y="1688540"/>
            <a:ext cx="425356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K:\Professional Library\GAD Materials\From Y&amp;R\2013\Asia Professional Image bank\Caries\illustration\DecayStep02.jpg">
            <a:extLst>
              <a:ext uri="{FF2B5EF4-FFF2-40B4-BE49-F238E27FC236}">
                <a16:creationId xmlns:a16="http://schemas.microsoft.com/office/drawing/2014/main" id="{EF9D21B5-5FEF-4E5E-B330-D13F89989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2" r="10751" b="40715"/>
          <a:stretch/>
        </p:blipFill>
        <p:spPr bwMode="auto">
          <a:xfrm>
            <a:off x="6545105" y="3343786"/>
            <a:ext cx="4264734" cy="11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:\Professional Library\GAD Materials\From Y&amp;R\2013\Asia Professional Image bank\Caries\illustration\DecayStep03.jpg">
            <a:extLst>
              <a:ext uri="{FF2B5EF4-FFF2-40B4-BE49-F238E27FC236}">
                <a16:creationId xmlns:a16="http://schemas.microsoft.com/office/drawing/2014/main" id="{E6795DC9-EBDB-4A64-A916-135E05EE0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33" r="12133" b="30795"/>
          <a:stretch/>
        </p:blipFill>
        <p:spPr bwMode="auto">
          <a:xfrm>
            <a:off x="6431184" y="4888450"/>
            <a:ext cx="4378655" cy="12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04BF22FC-879C-4671-AB58-330C1C3D23FA}"/>
              </a:ext>
            </a:extLst>
          </p:cNvPr>
          <p:cNvSpPr txBox="1"/>
          <p:nvPr/>
        </p:nvSpPr>
        <p:spPr>
          <a:xfrm>
            <a:off x="4320865" y="1921774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咬 合 面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94D44AB-CD55-4CA0-B344-DB5EED97C933}"/>
              </a:ext>
            </a:extLst>
          </p:cNvPr>
          <p:cNvSpPr txBox="1"/>
          <p:nvPr/>
        </p:nvSpPr>
        <p:spPr>
          <a:xfrm>
            <a:off x="4314504" y="3509302"/>
            <a:ext cx="2449822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鄰 接 面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0B537F4-E77D-49BE-BA06-CFF4160D9F1F}"/>
              </a:ext>
            </a:extLst>
          </p:cNvPr>
          <p:cNvSpPr txBox="1"/>
          <p:nvPr/>
        </p:nvSpPr>
        <p:spPr>
          <a:xfrm>
            <a:off x="4509296" y="4966355"/>
            <a:ext cx="1586703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 齦 </a:t>
            </a:r>
            <a:endParaRPr lang="en-US" altLang="zh-TW" sz="32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邊 緣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65CDE2E-9072-40FB-8D31-9745BA4EB158}"/>
              </a:ext>
            </a:extLst>
          </p:cNvPr>
          <p:cNvSpPr/>
          <p:nvPr/>
        </p:nvSpPr>
        <p:spPr>
          <a:xfrm>
            <a:off x="4319678" y="1472516"/>
            <a:ext cx="6617915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2231D9A-AA90-49BE-A463-355255F7647D}"/>
              </a:ext>
            </a:extLst>
          </p:cNvPr>
          <p:cNvSpPr/>
          <p:nvPr/>
        </p:nvSpPr>
        <p:spPr>
          <a:xfrm>
            <a:off x="4300217" y="3139391"/>
            <a:ext cx="6637376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AB1A589-1DB3-462C-950A-0FF7C9A6D79E}"/>
              </a:ext>
            </a:extLst>
          </p:cNvPr>
          <p:cNvSpPr/>
          <p:nvPr/>
        </p:nvSpPr>
        <p:spPr>
          <a:xfrm>
            <a:off x="4314504" y="4789472"/>
            <a:ext cx="6608801" cy="1459607"/>
          </a:xfrm>
          <a:prstGeom prst="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04D8D58D-EE4C-4579-AE6A-2ED3015E2ACC}"/>
              </a:ext>
            </a:extLst>
          </p:cNvPr>
          <p:cNvSpPr/>
          <p:nvPr/>
        </p:nvSpPr>
        <p:spPr>
          <a:xfrm>
            <a:off x="7754488" y="1616532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16E8F3B-FE45-4415-BC4D-ADEC35761DB4}"/>
              </a:ext>
            </a:extLst>
          </p:cNvPr>
          <p:cNvSpPr/>
          <p:nvPr/>
        </p:nvSpPr>
        <p:spPr>
          <a:xfrm>
            <a:off x="7826496" y="3601601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9255F28-8CB6-418E-8F6C-878BBECA42E5}"/>
              </a:ext>
            </a:extLst>
          </p:cNvPr>
          <p:cNvSpPr/>
          <p:nvPr/>
        </p:nvSpPr>
        <p:spPr>
          <a:xfrm>
            <a:off x="7906888" y="5504964"/>
            <a:ext cx="2016224" cy="67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835765" y="456853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為什麼會</a:t>
            </a:r>
            <a:r>
              <a:rPr lang="zh-TW" altLang="en-US" sz="6000" dirty="0"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蛀牙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06BD4BF-166A-4FF6-B38D-B07DC02C948E}"/>
              </a:ext>
            </a:extLst>
          </p:cNvPr>
          <p:cNvGrpSpPr/>
          <p:nvPr/>
        </p:nvGrpSpPr>
        <p:grpSpPr>
          <a:xfrm>
            <a:off x="3377734" y="2009371"/>
            <a:ext cx="6506100" cy="1800200"/>
            <a:chOff x="1548934" y="2420888"/>
            <a:chExt cx="6506100" cy="1800200"/>
          </a:xfrm>
        </p:grpSpPr>
        <p:pic>
          <p:nvPicPr>
            <p:cNvPr id="17" name="Picture 2" descr="D:\Users\pegyin\Desktop\Scientific Affair\BSBF\2012 Relaunch-Global\1\PlaqueEquation.jpg">
              <a:extLst>
                <a:ext uri="{FF2B5EF4-FFF2-40B4-BE49-F238E27FC236}">
                  <a16:creationId xmlns:a16="http://schemas.microsoft.com/office/drawing/2014/main" id="{DE0D770A-0232-4148-8FE5-F4D0487E1E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63688" y="2420888"/>
              <a:ext cx="596192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658C866-E258-4D43-8FCE-BE47F458E5F6}"/>
                </a:ext>
              </a:extLst>
            </p:cNvPr>
            <p:cNvSpPr txBox="1"/>
            <p:nvPr/>
          </p:nvSpPr>
          <p:spPr>
            <a:xfrm>
              <a:off x="1548934" y="3634236"/>
              <a:ext cx="1941676" cy="3616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牙 菌 斑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DFD59317-D0DD-4109-BFA5-C85232A4956E}"/>
                </a:ext>
              </a:extLst>
            </p:cNvPr>
            <p:cNvSpPr txBox="1"/>
            <p:nvPr/>
          </p:nvSpPr>
          <p:spPr>
            <a:xfrm>
              <a:off x="4067944" y="3645024"/>
              <a:ext cx="1800200" cy="3872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 糖 份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AABA034-5A98-48BB-A86F-DCB109D167F7}"/>
                </a:ext>
              </a:extLst>
            </p:cNvPr>
            <p:cNvSpPr txBox="1"/>
            <p:nvPr/>
          </p:nvSpPr>
          <p:spPr>
            <a:xfrm>
              <a:off x="5650446" y="3625192"/>
              <a:ext cx="2404588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酸 性 物 質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6F74D1A-0013-4253-8FD0-3340753955F9}"/>
              </a:ext>
            </a:extLst>
          </p:cNvPr>
          <p:cNvGrpSpPr/>
          <p:nvPr/>
        </p:nvGrpSpPr>
        <p:grpSpPr>
          <a:xfrm>
            <a:off x="3140785" y="3809571"/>
            <a:ext cx="6397483" cy="2179354"/>
            <a:chOff x="1281102" y="4221088"/>
            <a:chExt cx="6397483" cy="2179354"/>
          </a:xfrm>
        </p:grpSpPr>
        <p:pic>
          <p:nvPicPr>
            <p:cNvPr id="34" name="Picture 2" descr="D:\Users\pegyin\Desktop\Scientific Affair\BSBF\2012 Relaunch-Global\1\PlaqueEquation.jpg">
              <a:extLst>
                <a:ext uri="{FF2B5EF4-FFF2-40B4-BE49-F238E27FC236}">
                  <a16:creationId xmlns:a16="http://schemas.microsoft.com/office/drawing/2014/main" id="{61D7683E-628F-4E83-9B24-807BAEF69A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10717" y="4221088"/>
              <a:ext cx="5867868" cy="217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ECBDBB94-1B89-4AAD-BAC1-F0A5CC76924B}"/>
                </a:ext>
              </a:extLst>
            </p:cNvPr>
            <p:cNvSpPr txBox="1"/>
            <p:nvPr/>
          </p:nvSpPr>
          <p:spPr>
            <a:xfrm>
              <a:off x="1281102" y="5661248"/>
              <a:ext cx="2415574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酸 性 物 質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E4F78672-2E96-4DCE-8623-258F6E77C37C}"/>
                </a:ext>
              </a:extLst>
            </p:cNvPr>
            <p:cNvSpPr txBox="1"/>
            <p:nvPr/>
          </p:nvSpPr>
          <p:spPr>
            <a:xfrm>
              <a:off x="3671899" y="5661248"/>
              <a:ext cx="2277084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 牙齒表面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9D81A8D3-4FEE-4A00-A30B-A4046C8B4AAE}"/>
                </a:ext>
              </a:extLst>
            </p:cNvPr>
            <p:cNvSpPr txBox="1"/>
            <p:nvPr/>
          </p:nvSpPr>
          <p:spPr>
            <a:xfrm>
              <a:off x="5965130" y="5651532"/>
              <a:ext cx="1713455" cy="41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  蛀  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10341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哪些食物</a:t>
            </a:r>
            <a:r>
              <a:rPr lang="zh-TW" altLang="en-US" sz="4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容易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造成蛀牙？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" name="Picture 2" descr="D:\Users\pegyin\Desktop\Scientific Affair\BSBF\2012 Relaunch-Global\2\gum drops.jpg">
            <a:extLst>
              <a:ext uri="{FF2B5EF4-FFF2-40B4-BE49-F238E27FC236}">
                <a16:creationId xmlns:a16="http://schemas.microsoft.com/office/drawing/2014/main" id="{CFD45517-DB63-4204-92D4-F7886AA5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3316" l="3737" r="97160">
                        <a14:foregroundMark x1="24514" y1="45887" x2="24514" y2="45887"/>
                        <a14:foregroundMark x1="30717" y1="57455" x2="30717" y2="57455"/>
                        <a14:foregroundMark x1="24514" y1="61311" x2="24514" y2="61311"/>
                        <a14:foregroundMark x1="14948" y1="55527" x2="14948" y2="55527"/>
                        <a14:foregroundMark x1="21151" y1="37147" x2="21151" y2="37147"/>
                        <a14:foregroundMark x1="27952" y1="33290" x2="27952" y2="33290"/>
                        <a14:foregroundMark x1="34679" y1="53599" x2="34679" y2="53599"/>
                        <a14:foregroundMark x1="32436" y1="64267" x2="32436" y2="64267"/>
                        <a14:foregroundMark x1="83632" y1="52699" x2="83632" y2="52699"/>
                        <a14:foregroundMark x1="82511" y1="41003" x2="82511" y2="41003"/>
                        <a14:foregroundMark x1="85949" y1="56555" x2="85949" y2="56555"/>
                        <a14:foregroundMark x1="16368" y1="34319" x2="16368" y2="34319"/>
                        <a14:foregroundMark x1="16816" y1="30463" x2="16816" y2="30463"/>
                        <a14:foregroundMark x1="15022" y1="38946" x2="15022" y2="38946"/>
                        <a14:foregroundMark x1="21400" y1="60185" x2="21400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851" y="2085062"/>
            <a:ext cx="2550962" cy="14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pegyin\Desktop\Scientific Affair\BSBF\2012 Relaunch-Global\2\soda.jpg">
            <a:extLst>
              <a:ext uri="{FF2B5EF4-FFF2-40B4-BE49-F238E27FC236}">
                <a16:creationId xmlns:a16="http://schemas.microsoft.com/office/drawing/2014/main" id="{2BCAE0CD-3719-4FE6-85F1-28C02425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" b="94699" l="2059" r="82059">
                        <a14:foregroundMark x1="46324" y1="18973" x2="46324" y2="18973"/>
                        <a14:foregroundMark x1="53750" y1="12444" x2="53750" y2="12444"/>
                        <a14:foregroundMark x1="66324" y1="8594" x2="66324" y2="8594"/>
                        <a14:foregroundMark x1="71397" y1="6864" x2="71397" y2="6864"/>
                        <a14:foregroundMark x1="62279" y1="8594" x2="62279" y2="8594"/>
                        <a14:foregroundMark x1="60000" y1="9431" x2="60000" y2="9431"/>
                        <a14:foregroundMark x1="56618" y1="9877" x2="56618" y2="9877"/>
                        <a14:foregroundMark x1="50368" y1="11607" x2="50368" y2="11607"/>
                        <a14:foregroundMark x1="48603" y1="12444" x2="48603" y2="12444"/>
                        <a14:foregroundMark x1="47500" y1="14174" x2="47500" y2="14174"/>
                        <a14:foregroundMark x1="47500" y1="14174" x2="47500" y2="14174"/>
                        <a14:foregroundMark x1="46912" y1="16797" x2="46912" y2="16797"/>
                        <a14:foregroundMark x1="46912" y1="19810" x2="46912" y2="19810"/>
                        <a14:foregroundMark x1="46324" y1="14174" x2="46324" y2="14174"/>
                        <a14:foregroundMark x1="48088" y1="12891" x2="48088" y2="12891"/>
                        <a14:foregroundMark x1="50882" y1="11607" x2="50882" y2="11607"/>
                        <a14:foregroundMark x1="51471" y1="10714" x2="51471" y2="10714"/>
                        <a14:foregroundMark x1="52647" y1="9431" x2="52647" y2="9431"/>
                        <a14:foregroundMark x1="52647" y1="9431" x2="52647" y2="9431"/>
                        <a14:foregroundMark x1="58309" y1="9431" x2="58309" y2="9431"/>
                        <a14:foregroundMark x1="61765" y1="8594" x2="61765" y2="8594"/>
                        <a14:foregroundMark x1="64044" y1="8594" x2="64044" y2="8594"/>
                        <a14:foregroundMark x1="67426" y1="7310" x2="67426" y2="7310"/>
                        <a14:foregroundMark x1="68603" y1="6864" x2="68603" y2="6864"/>
                        <a14:foregroundMark x1="46912" y1="21094" x2="46912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844" y="3524154"/>
            <a:ext cx="1819310" cy="26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Users\pegyin\Desktop\Scientific Affair\BSBF\2012 Relaunch-Global\2\cookie.jpg">
            <a:extLst>
              <a:ext uri="{FF2B5EF4-FFF2-40B4-BE49-F238E27FC236}">
                <a16:creationId xmlns:a16="http://schemas.microsoft.com/office/drawing/2014/main" id="{D820BF64-402D-4731-A0DE-7B7C4B7D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1008">
            <a:off x="6956453" y="2241810"/>
            <a:ext cx="1494804" cy="1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Users\pegyin\Desktop\Scientific Affair\BSBF\2012 Relaunch-Global\2\cupcake.jpg">
            <a:extLst>
              <a:ext uri="{FF2B5EF4-FFF2-40B4-BE49-F238E27FC236}">
                <a16:creationId xmlns:a16="http://schemas.microsoft.com/office/drawing/2014/main" id="{D104270F-1004-4DCA-8F70-75AA3338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0000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84" y="1881135"/>
            <a:ext cx="2232834" cy="20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Users\pegyin\Desktop\Scientific Affair\BSBF\2012 Relaunch-Global\2\Potato chips [Converted].jpg">
            <a:extLst>
              <a:ext uri="{FF2B5EF4-FFF2-40B4-BE49-F238E27FC236}">
                <a16:creationId xmlns:a16="http://schemas.microsoft.com/office/drawing/2014/main" id="{8FA8FCE8-5BB9-4F55-A1CA-A0B23133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542" y="3679070"/>
            <a:ext cx="1999649" cy="23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35FCC19-CDAD-43CE-AD1C-9AC5092327EA}"/>
              </a:ext>
            </a:extLst>
          </p:cNvPr>
          <p:cNvSpPr txBox="1"/>
          <p:nvPr/>
        </p:nvSpPr>
        <p:spPr>
          <a:xfrm>
            <a:off x="6408021" y="3987211"/>
            <a:ext cx="5363216" cy="195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黏牙的零食 </a:t>
            </a:r>
            <a:endParaRPr lang="en-US" altLang="zh-TW" sz="4400" b="1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44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碳酸飲料</a:t>
            </a:r>
          </a:p>
        </p:txBody>
      </p:sp>
    </p:spTree>
    <p:extLst>
      <p:ext uri="{BB962C8B-B14F-4D97-AF65-F5344CB8AC3E}">
        <p14:creationId xmlns:p14="http://schemas.microsoft.com/office/powerpoint/2010/main" val="1037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72298" y="474780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猜猜看，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潔牙四寶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有哪些？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0878999-7710-4098-907B-D6554D4EA5F3}"/>
              </a:ext>
            </a:extLst>
          </p:cNvPr>
          <p:cNvGrpSpPr/>
          <p:nvPr/>
        </p:nvGrpSpPr>
        <p:grpSpPr>
          <a:xfrm>
            <a:off x="3834693" y="2056052"/>
            <a:ext cx="1296144" cy="3931915"/>
            <a:chOff x="2771800" y="1801341"/>
            <a:chExt cx="1296144" cy="393191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3B1F84E-33E3-44DE-A65A-7238808FD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801341"/>
              <a:ext cx="1147695" cy="3493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883D9C9-40A8-4D26-934D-AE7AEB0A2BFD}"/>
                </a:ext>
              </a:extLst>
            </p:cNvPr>
            <p:cNvSpPr txBox="1"/>
            <p:nvPr/>
          </p:nvSpPr>
          <p:spPr>
            <a:xfrm>
              <a:off x="2849580" y="5320322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 刷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00A2590-58BC-4C08-A2C0-5DCB14491D14}"/>
              </a:ext>
            </a:extLst>
          </p:cNvPr>
          <p:cNvGrpSpPr/>
          <p:nvPr/>
        </p:nvGrpSpPr>
        <p:grpSpPr>
          <a:xfrm>
            <a:off x="5375920" y="3108221"/>
            <a:ext cx="2564580" cy="2816528"/>
            <a:chOff x="3764249" y="2891326"/>
            <a:chExt cx="2564580" cy="281652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57A47F42-C498-461E-BAF3-D86169897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485" l="3750" r="96875">
                          <a14:foregroundMark x1="81875" y1="51515" x2="81875" y2="51515"/>
                          <a14:foregroundMark x1="86875" y1="36364" x2="86875" y2="36364"/>
                          <a14:foregroundMark x1="87500" y1="18182" x2="87500" y2="18182"/>
                          <a14:foregroundMark x1="81250" y1="17424" x2="81250" y2="17424"/>
                          <a14:foregroundMark x1="75625" y1="14394" x2="75625" y2="14394"/>
                          <a14:foregroundMark x1="83750" y1="61364" x2="83750" y2="61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22043">
              <a:off x="3764249" y="2891326"/>
              <a:ext cx="2564580" cy="224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4F5ED61-7BA0-44BD-BC24-2A2EDA5B242A}"/>
                </a:ext>
              </a:extLst>
            </p:cNvPr>
            <p:cNvSpPr txBox="1"/>
            <p:nvPr/>
          </p:nvSpPr>
          <p:spPr>
            <a:xfrm>
              <a:off x="4433756" y="5294920"/>
              <a:ext cx="1218364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 線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474F15D-AB2E-466F-A7CF-35A62A6A2F1A}"/>
              </a:ext>
            </a:extLst>
          </p:cNvPr>
          <p:cNvGrpSpPr/>
          <p:nvPr/>
        </p:nvGrpSpPr>
        <p:grpSpPr>
          <a:xfrm>
            <a:off x="8212869" y="2521369"/>
            <a:ext cx="2675021" cy="3403380"/>
            <a:chOff x="6003526" y="2341414"/>
            <a:chExt cx="2675021" cy="3403380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5AB11D5C-3BED-4B33-A759-9E2117ADD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192" y="2341414"/>
              <a:ext cx="1788823" cy="267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7E61EF9-F69E-4A75-BEE9-A1152D85E6D7}"/>
                </a:ext>
              </a:extLst>
            </p:cNvPr>
            <p:cNvSpPr txBox="1"/>
            <p:nvPr/>
          </p:nvSpPr>
          <p:spPr>
            <a:xfrm>
              <a:off x="6003526" y="5331860"/>
              <a:ext cx="2675021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含氟漱口水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9A6E1A6-4827-4B96-9E0C-9D1AD720D5A0}"/>
              </a:ext>
            </a:extLst>
          </p:cNvPr>
          <p:cNvGrpSpPr/>
          <p:nvPr/>
        </p:nvGrpSpPr>
        <p:grpSpPr>
          <a:xfrm>
            <a:off x="1331760" y="2001537"/>
            <a:ext cx="2062402" cy="4008052"/>
            <a:chOff x="889653" y="1746826"/>
            <a:chExt cx="2062402" cy="4008052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D6614A8-D49A-47C2-A61F-6D3B861DB2F4}"/>
                </a:ext>
              </a:extLst>
            </p:cNvPr>
            <p:cNvSpPr txBox="1"/>
            <p:nvPr/>
          </p:nvSpPr>
          <p:spPr>
            <a:xfrm>
              <a:off x="889653" y="5341944"/>
              <a:ext cx="2062402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TW" altLang="en-US" sz="24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含氟牙膏</a:t>
              </a:r>
            </a:p>
          </p:txBody>
        </p:sp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8AE92D22-1EE2-4E6D-AE16-AEF03AF0C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7659" y="2898799"/>
              <a:ext cx="3626390" cy="1322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51808781-CE7B-4D2C-BC7B-840AFA274F57}"/>
              </a:ext>
            </a:extLst>
          </p:cNvPr>
          <p:cNvSpPr/>
          <p:nvPr/>
        </p:nvSpPr>
        <p:spPr>
          <a:xfrm>
            <a:off x="2041563" y="3014804"/>
            <a:ext cx="642796" cy="202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1296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8858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預防蛀牙</a:t>
            </a:r>
            <a:r>
              <a:rPr lang="en-US" altLang="zh-TW" sz="7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7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重點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6" y="324050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C65925-72C5-4969-A3BE-C4146BCB3090}"/>
              </a:ext>
            </a:extLst>
          </p:cNvPr>
          <p:cNvSpPr/>
          <p:nvPr/>
        </p:nvSpPr>
        <p:spPr>
          <a:xfrm>
            <a:off x="776037" y="2434563"/>
            <a:ext cx="661616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每天在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飯後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及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睡前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刷牙和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用牙線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13613F-43CF-408A-A408-D09B6EDB2C83}"/>
              </a:ext>
            </a:extLst>
          </p:cNvPr>
          <p:cNvSpPr/>
          <p:nvPr/>
        </p:nvSpPr>
        <p:spPr>
          <a:xfrm>
            <a:off x="1084512" y="3828231"/>
            <a:ext cx="48766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少吃</a:t>
            </a:r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零食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17B4EF-CEA5-45FD-AE83-5C160C5FA622}"/>
              </a:ext>
            </a:extLst>
          </p:cNvPr>
          <p:cNvSpPr/>
          <p:nvPr/>
        </p:nvSpPr>
        <p:spPr>
          <a:xfrm>
            <a:off x="3522847" y="4944900"/>
            <a:ext cx="405223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</a:t>
            </a:r>
            <a:r>
              <a:rPr lang="zh-TW" altLang="en-US" sz="4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半年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定期</a:t>
            </a:r>
            <a:endParaRPr lang="en-US" altLang="zh-TW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/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看牙醫</a:t>
            </a:r>
          </a:p>
        </p:txBody>
      </p:sp>
    </p:spTree>
    <p:extLst>
      <p:ext uri="{BB962C8B-B14F-4D97-AF65-F5344CB8AC3E}">
        <p14:creationId xmlns:p14="http://schemas.microsoft.com/office/powerpoint/2010/main" val="366228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17965" y="783226"/>
            <a:ext cx="7532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333</a:t>
            </a:r>
            <a:r>
              <a:rPr lang="zh-TW" altLang="en-US" sz="6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黃金刷牙法</a:t>
            </a:r>
            <a:endParaRPr lang="en-US" altLang="zh-TW" sz="6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6" y="324050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26AF08B-13DD-4047-98EB-5AF0CA313274}"/>
              </a:ext>
            </a:extLst>
          </p:cNvPr>
          <p:cNvSpPr/>
          <p:nvPr/>
        </p:nvSpPr>
        <p:spPr>
          <a:xfrm>
            <a:off x="789419" y="2655944"/>
            <a:ext cx="6840648" cy="24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每天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三餐後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都刷牙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用餐後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３分鐘內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刷牙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每次刷牙</a:t>
            </a:r>
            <a:r>
              <a:rPr lang="zh-TW" altLang="en-US" sz="36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至少３分鐘</a:t>
            </a:r>
          </a:p>
        </p:txBody>
      </p:sp>
    </p:spTree>
    <p:extLst>
      <p:ext uri="{BB962C8B-B14F-4D97-AF65-F5344CB8AC3E}">
        <p14:creationId xmlns:p14="http://schemas.microsoft.com/office/powerpoint/2010/main" val="372153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1007809" y="516401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貝氏</a:t>
            </a: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刷牙法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0" name="Picture 10" descr="... 刷牙3次以上、在饭后3分钟以内、每次刷牙3分钟以上">
            <a:extLst>
              <a:ext uri="{FF2B5EF4-FFF2-40B4-BE49-F238E27FC236}">
                <a16:creationId xmlns:a16="http://schemas.microsoft.com/office/drawing/2014/main" id="{2743337D-0C46-4FA6-8F6B-2015C842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35" y="609599"/>
            <a:ext cx="2648470" cy="22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id="{9DD9AC9B-6AAB-421F-BFF7-8658C78A0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259" y="1685653"/>
            <a:ext cx="7155217" cy="46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B394FDE9-B3A1-46EA-8F10-41CDDDF1E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6" y="0"/>
            <a:ext cx="1050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1014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請你想一想</a:t>
            </a:r>
            <a:r>
              <a:rPr lang="en-US" altLang="zh-TW" sz="7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 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7849C34C-BFBB-4C57-9BFC-F922F428D5C1}"/>
              </a:ext>
            </a:extLst>
          </p:cNvPr>
          <p:cNvSpPr txBox="1">
            <a:spLocks/>
          </p:cNvSpPr>
          <p:nvPr/>
        </p:nvSpPr>
        <p:spPr>
          <a:xfrm>
            <a:off x="802433" y="2566814"/>
            <a:ext cx="7860562" cy="216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endParaRPr lang="en-US" altLang="zh-TW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081FCC-6F38-401B-B527-6A6B3524EE85}"/>
              </a:ext>
            </a:extLst>
          </p:cNvPr>
          <p:cNvSpPr txBox="1"/>
          <p:nvPr/>
        </p:nvSpPr>
        <p:spPr>
          <a:xfrm>
            <a:off x="2719437" y="2566814"/>
            <a:ext cx="8263801" cy="263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你有幾顆牙齒？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你認識它們嗎？</a:t>
            </a:r>
            <a:endParaRPr lang="en-US" altLang="zh-TW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802432" y="75875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認識牙齒</a:t>
            </a:r>
            <a:endParaRPr lang="en-US" altLang="zh-TW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54E8E68-12EE-4F13-A555-A7BF4FD1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81" y="577265"/>
            <a:ext cx="6129101" cy="573931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2B78FE8-58C3-448C-AF53-0EABA4F58CEF}"/>
              </a:ext>
            </a:extLst>
          </p:cNvPr>
          <p:cNvSpPr txBox="1"/>
          <p:nvPr/>
        </p:nvSpPr>
        <p:spPr>
          <a:xfrm>
            <a:off x="5503442" y="290880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牙齦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27E14CA-4EB7-45FB-8126-ACC271C63F24}"/>
              </a:ext>
            </a:extLst>
          </p:cNvPr>
          <p:cNvSpPr txBox="1"/>
          <p:nvPr/>
        </p:nvSpPr>
        <p:spPr>
          <a:xfrm>
            <a:off x="5503442" y="3487536"/>
            <a:ext cx="13388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齒槽骨</a:t>
            </a:r>
            <a:endParaRPr lang="en-US" altLang="zh-TW" sz="20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A04ABC-1877-451B-82F8-0CBD7D7663CB}"/>
              </a:ext>
            </a:extLst>
          </p:cNvPr>
          <p:cNvSpPr txBox="1"/>
          <p:nvPr/>
        </p:nvSpPr>
        <p:spPr>
          <a:xfrm>
            <a:off x="5503442" y="4155399"/>
            <a:ext cx="122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牙骨質</a:t>
            </a:r>
            <a:endParaRPr lang="en-US" altLang="zh-TW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07A6A0-FDB9-4DE9-A1C4-8956C59ADA49}"/>
              </a:ext>
            </a:extLst>
          </p:cNvPr>
          <p:cNvSpPr txBox="1"/>
          <p:nvPr/>
        </p:nvSpPr>
        <p:spPr>
          <a:xfrm>
            <a:off x="10057308" y="2348931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牙冠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65CEDE-EE5B-41A8-A140-19C738790277}"/>
              </a:ext>
            </a:extLst>
          </p:cNvPr>
          <p:cNvSpPr txBox="1"/>
          <p:nvPr/>
        </p:nvSpPr>
        <p:spPr>
          <a:xfrm>
            <a:off x="10102274" y="3638108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牙根</a:t>
            </a:r>
            <a:endParaRPr lang="en-US" altLang="zh-TW" sz="24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82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429026" y="1123632"/>
            <a:ext cx="3950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認識</a:t>
            </a:r>
            <a:r>
              <a:rPr lang="zh-TW" altLang="en-US" sz="4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乳牙</a:t>
            </a:r>
            <a:endParaRPr lang="en-US" altLang="zh-TW" sz="48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325FE75-DD3F-4EDF-921B-9D6DB1AA4B25}"/>
              </a:ext>
            </a:extLst>
          </p:cNvPr>
          <p:cNvSpPr txBox="1"/>
          <p:nvPr/>
        </p:nvSpPr>
        <p:spPr>
          <a:xfrm>
            <a:off x="4667672" y="1124793"/>
            <a:ext cx="20162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上 排 牙 齒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09397A0-5909-4465-93CE-409EDC6E4833}"/>
              </a:ext>
            </a:extLst>
          </p:cNvPr>
          <p:cNvSpPr txBox="1"/>
          <p:nvPr/>
        </p:nvSpPr>
        <p:spPr>
          <a:xfrm>
            <a:off x="4667672" y="5622334"/>
            <a:ext cx="20162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 排 牙 齒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5A58FC0-F0FA-471F-B9F4-6385675EED5C}"/>
              </a:ext>
            </a:extLst>
          </p:cNvPr>
          <p:cNvSpPr txBox="1"/>
          <p:nvPr/>
        </p:nvSpPr>
        <p:spPr>
          <a:xfrm>
            <a:off x="9792767" y="981166"/>
            <a:ext cx="1450480" cy="213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正中門牙</a:t>
            </a: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側門牙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犬齒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第二臼齒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28EAAE0-7A63-4884-9853-D27BBEA6B70C}"/>
              </a:ext>
            </a:extLst>
          </p:cNvPr>
          <p:cNvSpPr txBox="1"/>
          <p:nvPr/>
        </p:nvSpPr>
        <p:spPr>
          <a:xfrm>
            <a:off x="9877946" y="3857769"/>
            <a:ext cx="1450480" cy="213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第二臼齒</a:t>
            </a: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犬齒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側門牙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正中門牙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2" name="Picture 2" descr="D:\Users\pegyin\Downloads\IMG_7331.JPG">
            <a:extLst>
              <a:ext uri="{FF2B5EF4-FFF2-40B4-BE49-F238E27FC236}">
                <a16:creationId xmlns:a16="http://schemas.microsoft.com/office/drawing/2014/main" id="{65AB3F39-FE2E-4E08-8FD6-FCA0767A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9675" l="4051" r="94354">
                        <a14:backgroundMark x1="12784" y1="56874" x2="12784" y2="56874"/>
                        <a14:backgroundMark x1="17708" y1="40955" x2="17708" y2="3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728" y="654923"/>
            <a:ext cx="4392488" cy="28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Users\pegyin\Downloads\IMG_7332.JPG">
            <a:extLst>
              <a:ext uri="{FF2B5EF4-FFF2-40B4-BE49-F238E27FC236}">
                <a16:creationId xmlns:a16="http://schemas.microsoft.com/office/drawing/2014/main" id="{934E8035-B93B-4199-B5DC-D9EE8649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52" b="100000" l="379" r="98947">
                        <a14:foregroundMark x1="26243" y1="29489" x2="26243" y2="29489"/>
                        <a14:foregroundMark x1="28433" y1="27027" x2="28433" y2="27027"/>
                        <a14:foregroundMark x1="31550" y1="25706" x2="31550" y2="25706"/>
                        <a14:foregroundMark x1="30160" y1="26186" x2="30160" y2="26186"/>
                        <a14:foregroundMark x1="33741" y1="23964" x2="33741" y2="23964"/>
                        <a14:foregroundMark x1="37953" y1="21021" x2="37953" y2="21021"/>
                        <a14:foregroundMark x1="39680" y1="20360" x2="39680" y2="20360"/>
                        <a14:foregroundMark x1="42334" y1="19279" x2="42334" y2="19279"/>
                        <a14:foregroundMark x1="46083" y1="17898" x2="46083" y2="17898"/>
                        <a14:foregroundMark x1="49705" y1="17898" x2="49705" y2="17898"/>
                        <a14:foregroundMark x1="73294" y1="27267" x2="73294" y2="27267"/>
                        <a14:foregroundMark x1="69671" y1="25285" x2="69671" y2="25285"/>
                        <a14:foregroundMark x1="67987" y1="24384" x2="67987" y2="24384"/>
                        <a14:foregroundMark x1="70935" y1="25285" x2="70935" y2="25285"/>
                        <a14:foregroundMark x1="72030" y1="25706" x2="72030" y2="25706"/>
                        <a14:foregroundMark x1="54844" y1="17898" x2="54844" y2="17898"/>
                        <a14:foregroundMark x1="53580" y1="17477" x2="53580" y2="17477"/>
                        <a14:foregroundMark x1="57793" y1="18378" x2="57793" y2="18378"/>
                        <a14:foregroundMark x1="29065" y1="26847" x2="29065" y2="26847"/>
                        <a14:foregroundMark x1="24853" y1="28829" x2="24853" y2="28829"/>
                        <a14:foregroundMark x1="32814" y1="24144" x2="32814" y2="24144"/>
                        <a14:foregroundMark x1="32350" y1="24805" x2="32350" y2="24805"/>
                        <a14:foregroundMark x1="41112" y1="19700" x2="41112" y2="19700"/>
                        <a14:foregroundMark x1="44061" y1="17477" x2="44061" y2="17477"/>
                        <a14:foregroundMark x1="46714" y1="17237" x2="46714" y2="17237"/>
                        <a14:foregroundMark x1="47978" y1="17718" x2="47978" y2="17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459759" y="3751266"/>
            <a:ext cx="3777074" cy="27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28EC0C0C-1946-4200-9EB6-03BC343DC02C}"/>
              </a:ext>
            </a:extLst>
          </p:cNvPr>
          <p:cNvSpPr/>
          <p:nvPr/>
        </p:nvSpPr>
        <p:spPr>
          <a:xfrm>
            <a:off x="4379640" y="776727"/>
            <a:ext cx="6912768" cy="5343549"/>
          </a:xfrm>
          <a:prstGeom prst="rect">
            <a:avLst/>
          </a:prstGeom>
          <a:noFill/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6AC951A3-B419-4A28-96DD-CFAAAEC82AE0}"/>
              </a:ext>
            </a:extLst>
          </p:cNvPr>
          <p:cNvCxnSpPr/>
          <p:nvPr/>
        </p:nvCxnSpPr>
        <p:spPr>
          <a:xfrm>
            <a:off x="7688249" y="1124793"/>
            <a:ext cx="2114836" cy="158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57B9DA97-B63D-4F16-9CD5-AF038C02F607}"/>
              </a:ext>
            </a:extLst>
          </p:cNvPr>
          <p:cNvCxnSpPr/>
          <p:nvPr/>
        </p:nvCxnSpPr>
        <p:spPr>
          <a:xfrm>
            <a:off x="8124056" y="1344642"/>
            <a:ext cx="1721892" cy="324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AD1906FA-FAC2-45C0-960E-A1826FABC29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615586" y="1723797"/>
            <a:ext cx="1177181" cy="324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9D854CC0-2572-4C55-8F92-E9B617D51B75}"/>
              </a:ext>
            </a:extLst>
          </p:cNvPr>
          <p:cNvCxnSpPr/>
          <p:nvPr/>
        </p:nvCxnSpPr>
        <p:spPr>
          <a:xfrm>
            <a:off x="8654689" y="2211095"/>
            <a:ext cx="1162684" cy="363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7D30C0CE-8E12-4A15-82B8-85E934DDB0A8}"/>
              </a:ext>
            </a:extLst>
          </p:cNvPr>
          <p:cNvCxnSpPr/>
          <p:nvPr/>
        </p:nvCxnSpPr>
        <p:spPr>
          <a:xfrm>
            <a:off x="8816707" y="2803158"/>
            <a:ext cx="1016688" cy="128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52EE7213-39A7-4A6C-8D28-F82B019BF10A}"/>
              </a:ext>
            </a:extLst>
          </p:cNvPr>
          <p:cNvCxnSpPr/>
          <p:nvPr/>
        </p:nvCxnSpPr>
        <p:spPr>
          <a:xfrm flipV="1">
            <a:off x="8816707" y="4255323"/>
            <a:ext cx="1046431" cy="277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9DA4A010-A9FE-4896-8941-2717BC78CAFC}"/>
              </a:ext>
            </a:extLst>
          </p:cNvPr>
          <p:cNvCxnSpPr/>
          <p:nvPr/>
        </p:nvCxnSpPr>
        <p:spPr>
          <a:xfrm flipV="1">
            <a:off x="8484096" y="4717683"/>
            <a:ext cx="1350467" cy="444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D280498D-7A9E-4527-94CC-84F88AC5C272}"/>
              </a:ext>
            </a:extLst>
          </p:cNvPr>
          <p:cNvCxnSpPr/>
          <p:nvPr/>
        </p:nvCxnSpPr>
        <p:spPr>
          <a:xfrm flipV="1">
            <a:off x="8124056" y="5132020"/>
            <a:ext cx="1739082" cy="490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B57F15C5-B5E9-4F86-B870-7395F6BAC3AB}"/>
              </a:ext>
            </a:extLst>
          </p:cNvPr>
          <p:cNvCxnSpPr/>
          <p:nvPr/>
        </p:nvCxnSpPr>
        <p:spPr>
          <a:xfrm flipV="1">
            <a:off x="7800020" y="5479459"/>
            <a:ext cx="2033375" cy="409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2E6FC4AC-9895-4BA1-8E82-F4BF2A2058AC}"/>
              </a:ext>
            </a:extLst>
          </p:cNvPr>
          <p:cNvCxnSpPr/>
          <p:nvPr/>
        </p:nvCxnSpPr>
        <p:spPr>
          <a:xfrm flipV="1">
            <a:off x="7475984" y="5817820"/>
            <a:ext cx="2358579" cy="173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A27EACD7-AFD6-450D-AD4B-86BE1DA49600}"/>
              </a:ext>
            </a:extLst>
          </p:cNvPr>
          <p:cNvGrpSpPr/>
          <p:nvPr/>
        </p:nvGrpSpPr>
        <p:grpSpPr>
          <a:xfrm>
            <a:off x="4595664" y="2137626"/>
            <a:ext cx="741809" cy="2621753"/>
            <a:chOff x="1416174" y="2463431"/>
            <a:chExt cx="741809" cy="2621753"/>
          </a:xfrm>
        </p:grpSpPr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5503D65-F1BA-4DB5-8792-7ACD93E10DA1}"/>
                </a:ext>
              </a:extLst>
            </p:cNvPr>
            <p:cNvSpPr txBox="1"/>
            <p:nvPr/>
          </p:nvSpPr>
          <p:spPr>
            <a:xfrm>
              <a:off x="1472620" y="2463431"/>
              <a:ext cx="615553" cy="26217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共        顆</a:t>
              </a:r>
              <a:endParaRPr lang="en-US" altLang="zh-TW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DA4B450B-E350-4F2A-B1B2-5F017A8363E9}"/>
                </a:ext>
              </a:extLst>
            </p:cNvPr>
            <p:cNvSpPr txBox="1"/>
            <p:nvPr/>
          </p:nvSpPr>
          <p:spPr>
            <a:xfrm>
              <a:off x="1416174" y="3008024"/>
              <a:ext cx="741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20</a:t>
              </a:r>
              <a:endParaRPr lang="zh-TW" altLang="en-US" sz="3600" b="1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3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026" name="Picture 2" descr="免費矢量| 可愛的牙齒圖">
            <a:extLst>
              <a:ext uri="{FF2B5EF4-FFF2-40B4-BE49-F238E27FC236}">
                <a16:creationId xmlns:a16="http://schemas.microsoft.com/office/drawing/2014/main" id="{8869B230-C2EE-4C0C-BCD9-B4E964F4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1" y="4494384"/>
            <a:ext cx="1604866" cy="16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4EDE5E6-E2B6-46D4-8EA9-D79EF20DDD8A}"/>
              </a:ext>
            </a:extLst>
          </p:cNvPr>
          <p:cNvSpPr txBox="1"/>
          <p:nvPr/>
        </p:nvSpPr>
        <p:spPr>
          <a:xfrm>
            <a:off x="429026" y="1123632"/>
            <a:ext cx="486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認識</a:t>
            </a:r>
            <a:r>
              <a:rPr lang="zh-TW" altLang="en-US" sz="48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恆牙</a:t>
            </a:r>
            <a:endParaRPr lang="en-US" altLang="zh-TW" sz="48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25D76EE-DAE4-4186-9D86-91ED7A479351}"/>
              </a:ext>
            </a:extLst>
          </p:cNvPr>
          <p:cNvSpPr/>
          <p:nvPr/>
        </p:nvSpPr>
        <p:spPr>
          <a:xfrm>
            <a:off x="4437867" y="872715"/>
            <a:ext cx="6768752" cy="5112568"/>
          </a:xfrm>
          <a:prstGeom prst="rect">
            <a:avLst/>
          </a:prstGeom>
          <a:noFill/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F5BE08E-0887-47AB-8431-2117771E2264}"/>
              </a:ext>
            </a:extLst>
          </p:cNvPr>
          <p:cNvSpPr txBox="1"/>
          <p:nvPr/>
        </p:nvSpPr>
        <p:spPr>
          <a:xfrm>
            <a:off x="9739697" y="1118651"/>
            <a:ext cx="1922711" cy="2115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正中門牙</a:t>
            </a: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側門牙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犬齒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第一小臼齒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第二小臼齒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第一大臼齒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第二大臼齒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FA2DDCC-E741-4900-9B8E-372035A846FD}"/>
              </a:ext>
            </a:extLst>
          </p:cNvPr>
          <p:cNvSpPr txBox="1"/>
          <p:nvPr/>
        </p:nvSpPr>
        <p:spPr>
          <a:xfrm>
            <a:off x="9768273" y="3648927"/>
            <a:ext cx="1922710" cy="2115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第二大臼齒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第一大臼齒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第二小臼齒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第一小臼齒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犬齒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側門牙</a:t>
            </a:r>
            <a:endParaRPr lang="en-US" altLang="zh-TW" sz="16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16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正中門牙</a:t>
            </a:r>
          </a:p>
        </p:txBody>
      </p:sp>
      <p:pic>
        <p:nvPicPr>
          <p:cNvPr id="48" name="Picture 4" descr="D:\Users\pegyin\Downloads\IMG_7333.JPG">
            <a:extLst>
              <a:ext uri="{FF2B5EF4-FFF2-40B4-BE49-F238E27FC236}">
                <a16:creationId xmlns:a16="http://schemas.microsoft.com/office/drawing/2014/main" id="{911D264C-ADCA-4814-9119-45F3421A0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5" b="98955" l="893" r="99617">
                        <a14:foregroundMark x1="22449" y1="41812" x2="22449" y2="41812"/>
                        <a14:foregroundMark x1="16582" y1="52787" x2="16582" y2="52787"/>
                        <a14:foregroundMark x1="16199" y1="60627" x2="16199" y2="60627"/>
                        <a14:foregroundMark x1="3571" y1="79617" x2="3571" y2="79617"/>
                        <a14:foregroundMark x1="7908" y1="57840" x2="7908" y2="57840"/>
                        <a14:foregroundMark x1="11352" y1="44425" x2="11352" y2="44425"/>
                        <a14:foregroundMark x1="15561" y1="29965" x2="15561" y2="29965"/>
                        <a14:foregroundMark x1="2934" y1="90941" x2="2934" y2="90941"/>
                        <a14:foregroundMark x1="14541" y1="90941" x2="14541" y2="90941"/>
                        <a14:foregroundMark x1="12755" y1="85017" x2="12755" y2="85017"/>
                        <a14:foregroundMark x1="8673" y1="84669" x2="8673" y2="84669"/>
                        <a14:foregroundMark x1="12245" y1="73345" x2="12245" y2="73345"/>
                        <a14:foregroundMark x1="12117" y1="64983" x2="12117" y2="64983"/>
                        <a14:foregroundMark x1="15051" y1="52439" x2="15051" y2="52439"/>
                        <a14:foregroundMark x1="13648" y1="68118" x2="13648" y2="68118"/>
                        <a14:foregroundMark x1="6633" y1="69686" x2="6633" y2="69686"/>
                        <a14:foregroundMark x1="15051" y1="67422" x2="15051" y2="67422"/>
                        <a14:foregroundMark x1="17730" y1="68990" x2="17730" y2="68990"/>
                        <a14:foregroundMark x1="16964" y1="82230" x2="16454" y2="82578"/>
                        <a14:foregroundMark x1="13265" y1="88502" x2="13265" y2="88502"/>
                        <a14:foregroundMark x1="11352" y1="90244" x2="11352" y2="90244"/>
                        <a14:foregroundMark x1="9694" y1="91638" x2="9694" y2="91638"/>
                        <a14:foregroundMark x1="13903" y1="80662" x2="13903" y2="80662"/>
                        <a14:foregroundMark x1="13010" y1="76132" x2="13010" y2="76132"/>
                        <a14:foregroundMark x1="12245" y1="65854" x2="12245" y2="65854"/>
                        <a14:foregroundMark x1="11097" y1="73519" x2="10842" y2="74390"/>
                        <a14:foregroundMark x1="9694" y1="79965" x2="9694" y2="79965"/>
                        <a14:foregroundMark x1="16454" y1="82056" x2="16454" y2="82056"/>
                        <a14:foregroundMark x1="15561" y1="74739" x2="15561" y2="74739"/>
                        <a14:foregroundMark x1="16582" y1="68990" x2="16582" y2="68990"/>
                        <a14:foregroundMark x1="12628" y1="66376" x2="12628" y2="66376"/>
                        <a14:foregroundMark x1="10714" y1="75958" x2="10714" y2="75958"/>
                        <a14:foregroundMark x1="8673" y1="78049" x2="8673" y2="78049"/>
                        <a14:foregroundMark x1="7908" y1="81185" x2="7908" y2="81185"/>
                        <a14:foregroundMark x1="6250" y1="84843" x2="6250" y2="85889"/>
                        <a14:foregroundMark x1="6378" y1="90244" x2="6378" y2="90244"/>
                        <a14:foregroundMark x1="7526" y1="87979" x2="7526" y2="87979"/>
                        <a14:foregroundMark x1="19133" y1="97561" x2="19133" y2="97561"/>
                        <a14:foregroundMark x1="18240" y1="44599" x2="18240" y2="44599"/>
                        <a14:foregroundMark x1="18112" y1="37631" x2="18112" y2="37631"/>
                        <a14:foregroundMark x1="23852" y1="26655" x2="23852" y2="26655"/>
                        <a14:foregroundMark x1="25510" y1="22822" x2="25510" y2="22822"/>
                        <a14:foregroundMark x1="29847" y1="18815" x2="29847" y2="18815"/>
                        <a14:foregroundMark x1="35204" y1="15331" x2="35204" y2="15331"/>
                        <a14:foregroundMark x1="48980" y1="13415" x2="48980" y2="13415"/>
                        <a14:foregroundMark x1="58291" y1="12892" x2="58291" y2="12892"/>
                        <a14:foregroundMark x1="70663" y1="17944" x2="70663" y2="17944"/>
                        <a14:foregroundMark x1="73597" y1="21951" x2="73597" y2="21951"/>
                        <a14:foregroundMark x1="76658" y1="34495" x2="76658" y2="34495"/>
                        <a14:foregroundMark x1="80612" y1="44599" x2="80867" y2="46690"/>
                        <a14:foregroundMark x1="84949" y1="58885" x2="85204" y2="59582"/>
                        <a14:foregroundMark x1="87883" y1="72648" x2="87883" y2="73519"/>
                        <a14:foregroundMark x1="91071" y1="85714" x2="91071" y2="85714"/>
                        <a14:foregroundMark x1="92602" y1="92857" x2="92602" y2="92857"/>
                        <a14:foregroundMark x1="88648" y1="87979" x2="88648" y2="87979"/>
                        <a14:foregroundMark x1="88903" y1="78049" x2="88903" y2="78049"/>
                        <a14:foregroundMark x1="88903" y1="66551" x2="88903" y2="66551"/>
                        <a14:foregroundMark x1="86735" y1="48780" x2="86735" y2="48780"/>
                        <a14:foregroundMark x1="81505" y1="36934" x2="81505" y2="36934"/>
                        <a14:foregroundMark x1="6760" y1="69512" x2="6760" y2="69512"/>
                        <a14:foregroundMark x1="8929" y1="67073" x2="8929" y2="67073"/>
                        <a14:foregroundMark x1="10842" y1="62369" x2="10842" y2="62369"/>
                        <a14:foregroundMark x1="12117" y1="56446" x2="12117" y2="56446"/>
                        <a14:foregroundMark x1="14796" y1="49652" x2="14796" y2="49652"/>
                        <a14:foregroundMark x1="14541" y1="47213" x2="14541" y2="47213"/>
                        <a14:foregroundMark x1="15306" y1="41289" x2="15306" y2="41289"/>
                        <a14:foregroundMark x1="16964" y1="36585" x2="16964" y2="36585"/>
                        <a14:foregroundMark x1="4974" y1="75958" x2="4974" y2="75958"/>
                        <a14:foregroundMark x1="9694" y1="69686" x2="9694" y2="69686"/>
                        <a14:foregroundMark x1="12117" y1="61498" x2="12117" y2="61498"/>
                        <a14:foregroundMark x1="12500" y1="56272" x2="12500" y2="56272"/>
                        <a14:foregroundMark x1="11607" y1="52265" x2="11607" y2="52265"/>
                        <a14:foregroundMark x1="12500" y1="48780" x2="12500" y2="48780"/>
                        <a14:foregroundMark x1="16071" y1="54704" x2="16071" y2="54704"/>
                        <a14:foregroundMark x1="17474" y1="53833" x2="17474" y2="53833"/>
                        <a14:foregroundMark x1="18240" y1="45645" x2="18240" y2="45645"/>
                        <a14:foregroundMark x1="18622" y1="40418" x2="18622" y2="40418"/>
                        <a14:foregroundMark x1="22066" y1="34495" x2="22066" y2="34495"/>
                        <a14:foregroundMark x1="23980" y1="28397" x2="23980" y2="28397"/>
                        <a14:foregroundMark x1="25255" y1="25958" x2="25255" y2="25958"/>
                        <a14:foregroundMark x1="25383" y1="28223" x2="25383" y2="28223"/>
                        <a14:foregroundMark x1="21939" y1="28397" x2="21939" y2="28397"/>
                        <a14:foregroundMark x1="20026" y1="24564" x2="20026" y2="24564"/>
                        <a14:foregroundMark x1="28571" y1="18990" x2="28571" y2="18990"/>
                        <a14:foregroundMark x1="33291" y1="17247" x2="33291" y2="17247"/>
                        <a14:foregroundMark x1="37245" y1="15331" x2="37245" y2="15331"/>
                        <a14:foregroundMark x1="41327" y1="13066" x2="41327" y2="13066"/>
                        <a14:foregroundMark x1="47449" y1="9756" x2="47449" y2="9756"/>
                        <a14:foregroundMark x1="51020" y1="9756" x2="51020" y2="9756"/>
                        <a14:foregroundMark x1="56505" y1="9930" x2="56505" y2="9930"/>
                        <a14:foregroundMark x1="60842" y1="11150" x2="60842" y2="11150"/>
                        <a14:foregroundMark x1="64796" y1="14111" x2="64796" y2="14111"/>
                        <a14:foregroundMark x1="70663" y1="17073" x2="70663" y2="17073"/>
                        <a14:foregroundMark x1="73597" y1="22125" x2="73597" y2="22125"/>
                        <a14:foregroundMark x1="76913" y1="25436" x2="76913" y2="25436"/>
                        <a14:foregroundMark x1="76148" y1="26307" x2="76148" y2="26307"/>
                        <a14:foregroundMark x1="76020" y1="27700" x2="76020" y2="27700"/>
                        <a14:foregroundMark x1="80485" y1="31707" x2="80357" y2="32404"/>
                        <a14:foregroundMark x1="79464" y1="37631" x2="78827" y2="38328"/>
                        <a14:foregroundMark x1="78571" y1="38850" x2="78571" y2="38850"/>
                        <a14:foregroundMark x1="79847" y1="40592" x2="80485" y2="41115"/>
                        <a14:foregroundMark x1="82526" y1="41638" x2="82526" y2="41638"/>
                        <a14:foregroundMark x1="82908" y1="41812" x2="82908" y2="41812"/>
                        <a14:foregroundMark x1="83929" y1="51220" x2="83929" y2="51220"/>
                        <a14:foregroundMark x1="81888" y1="53310" x2="81888" y2="53310"/>
                        <a14:foregroundMark x1="85459" y1="56446" x2="85459" y2="56446"/>
                        <a14:foregroundMark x1="86097" y1="56446" x2="86097" y2="56446"/>
                        <a14:foregroundMark x1="86097" y1="63589" x2="85204" y2="63937"/>
                        <a14:foregroundMark x1="83291" y1="65505" x2="83291" y2="66376"/>
                        <a14:foregroundMark x1="83801" y1="69861" x2="83929" y2="70557"/>
                        <a14:foregroundMark x1="84694" y1="72648" x2="84694" y2="73345"/>
                        <a14:foregroundMark x1="85842" y1="75087" x2="85842" y2="75087"/>
                        <a14:foregroundMark x1="89413" y1="74042" x2="89413" y2="74042"/>
                        <a14:foregroundMark x1="91199" y1="77526" x2="91199" y2="77526"/>
                        <a14:foregroundMark x1="91071" y1="80836" x2="90561" y2="81185"/>
                        <a14:foregroundMark x1="86990" y1="83798" x2="86352" y2="85366"/>
                        <a14:foregroundMark x1="84949" y1="89721" x2="85332" y2="90767"/>
                        <a14:foregroundMark x1="87500" y1="92334" x2="87883" y2="93031"/>
                        <a14:foregroundMark x1="87883" y1="93031" x2="88138" y2="94599"/>
                        <a14:foregroundMark x1="89796" y1="95993" x2="89796" y2="95993"/>
                        <a14:foregroundMark x1="93112" y1="94948" x2="93750" y2="94251"/>
                        <a14:foregroundMark x1="95153" y1="91812" x2="95153" y2="90244"/>
                        <a14:foregroundMark x1="95281" y1="88676" x2="95663" y2="86760"/>
                        <a14:foregroundMark x1="95663" y1="84495" x2="95663" y2="84495"/>
                        <a14:foregroundMark x1="94005" y1="81707" x2="94005" y2="81707"/>
                        <a14:foregroundMark x1="93367" y1="80836" x2="93367" y2="80836"/>
                        <a14:foregroundMark x1="9439" y1="95993" x2="9439" y2="95993"/>
                        <a14:foregroundMark x1="16454" y1="57840" x2="16454" y2="57840"/>
                        <a14:foregroundMark x1="8801" y1="60801" x2="8801" y2="60801"/>
                        <a14:foregroundMark x1="2551" y1="81882" x2="2551" y2="81882"/>
                        <a14:foregroundMark x1="9694" y1="51568" x2="9694" y2="51568"/>
                        <a14:foregroundMark x1="10587" y1="48258" x2="10587" y2="48258"/>
                        <a14:foregroundMark x1="12245" y1="46690" x2="12245" y2="46690"/>
                        <a14:foregroundMark x1="14668" y1="44599" x2="14668" y2="44599"/>
                        <a14:foregroundMark x1="13903" y1="42334" x2="13903" y2="42334"/>
                        <a14:foregroundMark x1="19133" y1="41812" x2="19133" y2="41812"/>
                        <a14:foregroundMark x1="20153" y1="39547" x2="20153" y2="39547"/>
                        <a14:foregroundMark x1="20026" y1="36237" x2="20026" y2="36237"/>
                        <a14:foregroundMark x1="19133" y1="34146" x2="19133" y2="34146"/>
                        <a14:foregroundMark x1="17730" y1="34321" x2="17730" y2="34321"/>
                        <a14:foregroundMark x1="16071" y1="35366" x2="16071" y2="35366"/>
                        <a14:foregroundMark x1="14668" y1="38850" x2="14668" y2="38850"/>
                        <a14:foregroundMark x1="15561" y1="33972" x2="15561" y2="33972"/>
                        <a14:foregroundMark x1="14541" y1="34843" x2="14541" y2="34843"/>
                        <a14:foregroundMark x1="17985" y1="32056" x2="17985" y2="32056"/>
                        <a14:foregroundMark x1="13393" y1="37631" x2="13393" y2="37631"/>
                        <a14:foregroundMark x1="13010" y1="38850" x2="13010" y2="38850"/>
                        <a14:foregroundMark x1="18112" y1="27178" x2="18112" y2="27178"/>
                        <a14:foregroundMark x1="22194" y1="25610" x2="22194" y2="25610"/>
                        <a14:foregroundMark x1="22194" y1="23345" x2="22194" y2="23345"/>
                        <a14:foregroundMark x1="19133" y1="29094" x2="19133" y2="29094"/>
                        <a14:foregroundMark x1="18240" y1="27178" x2="18240" y2="27178"/>
                        <a14:foregroundMark x1="19005" y1="25261" x2="19005" y2="25261"/>
                        <a14:foregroundMark x1="21173" y1="21254" x2="21173" y2="21254"/>
                        <a14:foregroundMark x1="19770" y1="21951" x2="19770" y2="21951"/>
                        <a14:foregroundMark x1="22449" y1="19512" x2="22449" y2="19512"/>
                        <a14:foregroundMark x1="22066" y1="17944" x2="22066" y2="17944"/>
                        <a14:foregroundMark x1="20918" y1="19512" x2="20918" y2="19512"/>
                        <a14:foregroundMark x1="20026" y1="20906" x2="20026" y2="20906"/>
                        <a14:foregroundMark x1="19005" y1="22997" x2="19005" y2="22997"/>
                        <a14:foregroundMark x1="18240" y1="24564" x2="18240" y2="24564"/>
                        <a14:foregroundMark x1="25510" y1="15854" x2="25510" y2="15854"/>
                        <a14:foregroundMark x1="27041" y1="13937" x2="27041" y2="13937"/>
                        <a14:foregroundMark x1="29464" y1="13066" x2="29464" y2="13066"/>
                        <a14:foregroundMark x1="31378" y1="12195" x2="31378" y2="12195"/>
                        <a14:foregroundMark x1="32526" y1="12195" x2="32526" y2="12195"/>
                        <a14:foregroundMark x1="33418" y1="11324" x2="33418" y2="11324"/>
                        <a14:foregroundMark x1="32398" y1="19861" x2="32398" y2="19861"/>
                        <a14:foregroundMark x1="40306" y1="11324" x2="40306" y2="11324"/>
                        <a14:foregroundMark x1="36862" y1="9582" x2="36862" y2="9582"/>
                        <a14:foregroundMark x1="41071" y1="7666" x2="41071" y2="7666"/>
                        <a14:foregroundMark x1="43240" y1="10627" x2="43240" y2="10627"/>
                        <a14:foregroundMark x1="39158" y1="6969" x2="39158" y2="6969"/>
                        <a14:foregroundMark x1="36097" y1="9582" x2="36097" y2="9582"/>
                        <a14:foregroundMark x1="37117" y1="8711" x2="37117" y2="8711"/>
                        <a14:foregroundMark x1="34311" y1="10801" x2="34311" y2="10801"/>
                        <a14:foregroundMark x1="31378" y1="10976" x2="31378" y2="10976"/>
                        <a14:foregroundMark x1="29974" y1="11672" x2="29974" y2="11672"/>
                        <a14:foregroundMark x1="27934" y1="12892" x2="27934" y2="12892"/>
                        <a14:foregroundMark x1="42602" y1="6098" x2="42602" y2="6098"/>
                        <a14:foregroundMark x1="42730" y1="14983" x2="42730" y2="14983"/>
                        <a14:foregroundMark x1="54337" y1="13589" x2="54337" y2="13589"/>
                        <a14:foregroundMark x1="65179" y1="15505" x2="65179" y2="15505"/>
                        <a14:foregroundMark x1="67602" y1="18815" x2="67602" y2="18815"/>
                        <a14:foregroundMark x1="68240" y1="11847" x2="68240" y2="11847"/>
                        <a14:foregroundMark x1="70791" y1="14460" x2="70791" y2="14460"/>
                        <a14:foregroundMark x1="66071" y1="10627" x2="66071" y2="10627"/>
                        <a14:foregroundMark x1="66837" y1="10279" x2="66837" y2="10279"/>
                        <a14:foregroundMark x1="64413" y1="9756" x2="64413" y2="9756"/>
                        <a14:foregroundMark x1="88265" y1="38502" x2="88265" y2="38502"/>
                        <a14:foregroundMark x1="87372" y1="35366" x2="87372" y2="35366"/>
                        <a14:foregroundMark x1="87883" y1="41289" x2="87883" y2="41289"/>
                        <a14:foregroundMark x1="98087" y1="91986" x2="98087" y2="91986"/>
                        <a14:foregroundMark x1="40816" y1="5923" x2="40816" y2="5923"/>
                        <a14:foregroundMark x1="37755" y1="7666" x2="37755" y2="7666"/>
                        <a14:foregroundMark x1="34694" y1="9233" x2="34694" y2="9233"/>
                        <a14:foregroundMark x1="12245" y1="40418" x2="12245" y2="40418"/>
                        <a14:foregroundMark x1="13138" y1="35889" x2="13138" y2="35889"/>
                        <a14:foregroundMark x1="4847" y1="69861" x2="4847" y2="69861"/>
                        <a14:foregroundMark x1="12117" y1="37631" x2="12117" y2="37631"/>
                        <a14:foregroundMark x1="54847" y1="9756" x2="54847" y2="9756"/>
                        <a14:foregroundMark x1="56505" y1="18293" x2="56505" y2="18293"/>
                        <a14:foregroundMark x1="86224" y1="54704" x2="86224" y2="54704"/>
                        <a14:foregroundMark x1="89796" y1="62544" x2="89796" y2="62544"/>
                        <a14:foregroundMark x1="11862" y1="95993" x2="11862" y2="95993"/>
                        <a14:foregroundMark x1="17730" y1="26307" x2="17730" y2="26307"/>
                        <a14:foregroundMark x1="17730" y1="24390" x2="17730" y2="24390"/>
                        <a14:foregroundMark x1="20026" y1="19512" x2="20026" y2="19512"/>
                        <a14:foregroundMark x1="23852" y1="17247" x2="23852" y2="17247"/>
                        <a14:foregroundMark x1="18495" y1="20383" x2="18495" y2="20383"/>
                        <a14:foregroundMark x1="20663" y1="18815" x2="20663" y2="18815"/>
                        <a14:backgroundMark x1="84311" y1="20906" x2="84311" y2="20906"/>
                        <a14:backgroundMark x1="86735" y1="28223" x2="86735" y2="28223"/>
                        <a14:backgroundMark x1="86990" y1="31010" x2="86990" y2="31010"/>
                        <a14:backgroundMark x1="89668" y1="39895" x2="89668" y2="39895"/>
                        <a14:backgroundMark x1="3316" y1="95993" x2="3316" y2="9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191" y="1007911"/>
            <a:ext cx="3259960" cy="23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Users\pegyin\Downloads\IMG_7334.JPG">
            <a:extLst>
              <a:ext uri="{FF2B5EF4-FFF2-40B4-BE49-F238E27FC236}">
                <a16:creationId xmlns:a16="http://schemas.microsoft.com/office/drawing/2014/main" id="{A146CA8E-AB90-415E-B74A-2BC69E62E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63" b="100000" l="0" r="100000">
                        <a14:foregroundMark x1="61911" y1="88051" x2="61911" y2="88051"/>
                        <a14:foregroundMark x1="83694" y1="99265" x2="83694" y2="99265"/>
                        <a14:foregroundMark x1="255" y1="81434" x2="255" y2="81434"/>
                        <a14:backgroundMark x1="97580" y1="56066" x2="97580" y2="56066"/>
                        <a14:backgroundMark x1="97070" y1="49632" x2="97070" y2="49632"/>
                        <a14:backgroundMark x1="97580" y1="51838" x2="97580" y2="51838"/>
                        <a14:backgroundMark x1="94650" y1="44853" x2="94650" y2="44853"/>
                        <a14:backgroundMark x1="87389" y1="24816" x2="87389" y2="24816"/>
                        <a14:backgroundMark x1="69682" y1="11213" x2="69682" y2="11213"/>
                        <a14:backgroundMark x1="17325" y1="19669" x2="17325" y2="19669"/>
                        <a14:backgroundMark x1="9682" y1="39338" x2="9682" y2="39338"/>
                        <a14:backgroundMark x1="5478" y1="59007" x2="5478" y2="59007"/>
                        <a14:backgroundMark x1="2548" y1="75368" x2="2548" y2="75368"/>
                        <a14:backgroundMark x1="4586" y1="64154" x2="4586" y2="64154"/>
                        <a14:backgroundMark x1="4204" y1="76287" x2="4204" y2="76287"/>
                        <a14:backgroundMark x1="764" y1="83640" x2="764" y2="83640"/>
                        <a14:backgroundMark x1="97070" y1="68015" x2="97070" y2="68015"/>
                        <a14:backgroundMark x1="97962" y1="93015" x2="97962" y2="93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49478" y="3685797"/>
            <a:ext cx="3259960" cy="22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14F6CC4A-4F03-4EB0-B9C3-B8BAF5004D78}"/>
              </a:ext>
            </a:extLst>
          </p:cNvPr>
          <p:cNvCxnSpPr/>
          <p:nvPr/>
        </p:nvCxnSpPr>
        <p:spPr>
          <a:xfrm flipV="1">
            <a:off x="7335974" y="5576700"/>
            <a:ext cx="2418011" cy="120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AAC23A11-D449-4241-99B5-4059F10E72D3}"/>
              </a:ext>
            </a:extLst>
          </p:cNvPr>
          <p:cNvCxnSpPr/>
          <p:nvPr/>
        </p:nvCxnSpPr>
        <p:spPr>
          <a:xfrm flipV="1">
            <a:off x="7859849" y="5019487"/>
            <a:ext cx="1922711" cy="415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FB3434E6-7F26-4FD8-831C-A8CC870C9766}"/>
              </a:ext>
            </a:extLst>
          </p:cNvPr>
          <p:cNvCxnSpPr/>
          <p:nvPr/>
        </p:nvCxnSpPr>
        <p:spPr>
          <a:xfrm flipV="1">
            <a:off x="8097974" y="4705162"/>
            <a:ext cx="1670298" cy="468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A580A120-3694-4BFD-B67B-83FB2792FE79}"/>
              </a:ext>
            </a:extLst>
          </p:cNvPr>
          <p:cNvCxnSpPr/>
          <p:nvPr/>
        </p:nvCxnSpPr>
        <p:spPr>
          <a:xfrm flipV="1">
            <a:off x="8193224" y="4419412"/>
            <a:ext cx="1575048" cy="463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673E053E-0748-4A69-B58F-A3EE1DB3E829}"/>
              </a:ext>
            </a:extLst>
          </p:cNvPr>
          <p:cNvCxnSpPr/>
          <p:nvPr/>
        </p:nvCxnSpPr>
        <p:spPr>
          <a:xfrm flipV="1">
            <a:off x="8317048" y="4147950"/>
            <a:ext cx="1465512" cy="21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717FD36B-0241-4249-9F58-FB41817061EF}"/>
              </a:ext>
            </a:extLst>
          </p:cNvPr>
          <p:cNvCxnSpPr/>
          <p:nvPr/>
        </p:nvCxnSpPr>
        <p:spPr>
          <a:xfrm flipV="1">
            <a:off x="8383724" y="3833625"/>
            <a:ext cx="1413123" cy="125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55F2B4EF-42E1-458B-A753-0DEEFE717F1A}"/>
              </a:ext>
            </a:extLst>
          </p:cNvPr>
          <p:cNvCxnSpPr/>
          <p:nvPr/>
        </p:nvCxnSpPr>
        <p:spPr>
          <a:xfrm flipV="1">
            <a:off x="7549864" y="5305237"/>
            <a:ext cx="2232696" cy="290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AF24AD6B-A451-494B-9B75-3B75F3B152F6}"/>
              </a:ext>
            </a:extLst>
          </p:cNvPr>
          <p:cNvCxnSpPr/>
          <p:nvPr/>
        </p:nvCxnSpPr>
        <p:spPr>
          <a:xfrm>
            <a:off x="8274186" y="2620675"/>
            <a:ext cx="1451224" cy="141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89DCEEDF-DBC4-4DB1-BB95-FCDF1FDA8703}"/>
              </a:ext>
            </a:extLst>
          </p:cNvPr>
          <p:cNvCxnSpPr/>
          <p:nvPr/>
        </p:nvCxnSpPr>
        <p:spPr>
          <a:xfrm>
            <a:off x="8255137" y="2244437"/>
            <a:ext cx="1470273" cy="20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253DE155-7B9D-4A18-BD69-1711C9152DFF}"/>
              </a:ext>
            </a:extLst>
          </p:cNvPr>
          <p:cNvCxnSpPr/>
          <p:nvPr/>
        </p:nvCxnSpPr>
        <p:spPr>
          <a:xfrm>
            <a:off x="8093211" y="1896775"/>
            <a:ext cx="1617911" cy="279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F1EA1B5F-C21F-4E77-87B4-4694D716F8EC}"/>
              </a:ext>
            </a:extLst>
          </p:cNvPr>
          <p:cNvCxnSpPr/>
          <p:nvPr/>
        </p:nvCxnSpPr>
        <p:spPr>
          <a:xfrm>
            <a:off x="7931286" y="1620549"/>
            <a:ext cx="1765549" cy="241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D5C38412-315E-4863-A48E-13A0A8EED64C}"/>
              </a:ext>
            </a:extLst>
          </p:cNvPr>
          <p:cNvCxnSpPr/>
          <p:nvPr/>
        </p:nvCxnSpPr>
        <p:spPr>
          <a:xfrm>
            <a:off x="7612199" y="1387187"/>
            <a:ext cx="2084636" cy="233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72A91BBE-ED2B-4B01-967E-01B648986118}"/>
              </a:ext>
            </a:extLst>
          </p:cNvPr>
          <p:cNvCxnSpPr/>
          <p:nvPr/>
        </p:nvCxnSpPr>
        <p:spPr>
          <a:xfrm>
            <a:off x="7253089" y="1223986"/>
            <a:ext cx="2458033" cy="95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726FAE56-E288-4335-B3C2-138A58D3C0C5}"/>
              </a:ext>
            </a:extLst>
          </p:cNvPr>
          <p:cNvCxnSpPr/>
          <p:nvPr/>
        </p:nvCxnSpPr>
        <p:spPr>
          <a:xfrm flipV="1">
            <a:off x="8482105" y="3062100"/>
            <a:ext cx="1243305" cy="63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229E0E1D-42B6-41E5-BD20-D81013C0BFC7}"/>
              </a:ext>
            </a:extLst>
          </p:cNvPr>
          <p:cNvGrpSpPr/>
          <p:nvPr/>
        </p:nvGrpSpPr>
        <p:grpSpPr>
          <a:xfrm>
            <a:off x="4607086" y="2139393"/>
            <a:ext cx="784672" cy="3295921"/>
            <a:chOff x="1500860" y="2607446"/>
            <a:chExt cx="784672" cy="3295921"/>
          </a:xfrm>
        </p:grpSpPr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1E8D6435-5535-4528-992E-DD3DDC6CF602}"/>
                </a:ext>
              </a:extLst>
            </p:cNvPr>
            <p:cNvSpPr txBox="1"/>
            <p:nvPr/>
          </p:nvSpPr>
          <p:spPr>
            <a:xfrm>
              <a:off x="1500860" y="2607446"/>
              <a:ext cx="677108" cy="32959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共      </a:t>
              </a:r>
              <a:r>
                <a:rPr lang="en-US" altLang="zh-TW" sz="32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</a:t>
              </a:r>
              <a:r>
                <a:rPr lang="en-US" altLang="zh-TW" sz="3200" b="1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~</a:t>
              </a:r>
              <a:r>
                <a:rPr lang="zh-TW" altLang="en-US" sz="32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      顆</a:t>
              </a:r>
              <a:endParaRPr lang="en-US" altLang="zh-TW" sz="32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B73AC88F-2798-452D-AD96-9936DC4E922C}"/>
                </a:ext>
              </a:extLst>
            </p:cNvPr>
            <p:cNvSpPr txBox="1"/>
            <p:nvPr/>
          </p:nvSpPr>
          <p:spPr>
            <a:xfrm>
              <a:off x="1543723" y="4021315"/>
              <a:ext cx="741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32</a:t>
              </a:r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2C55A5A3-F1AF-4665-8C19-6BBFCC0B1EBC}"/>
                </a:ext>
              </a:extLst>
            </p:cNvPr>
            <p:cNvSpPr txBox="1"/>
            <p:nvPr/>
          </p:nvSpPr>
          <p:spPr>
            <a:xfrm>
              <a:off x="1524673" y="3116441"/>
              <a:ext cx="741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2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E9F7DF9-72D1-41BC-8754-9B4614DC8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05760"/>
              </p:ext>
            </p:extLst>
          </p:nvPr>
        </p:nvGraphicFramePr>
        <p:xfrm>
          <a:off x="1228341" y="510502"/>
          <a:ext cx="9735318" cy="5836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396">
                  <a:extLst>
                    <a:ext uri="{9D8B030D-6E8A-4147-A177-3AD203B41FA5}">
                      <a16:colId xmlns:a16="http://schemas.microsoft.com/office/drawing/2014/main" val="1525792351"/>
                    </a:ext>
                  </a:extLst>
                </a:gridCol>
                <a:gridCol w="3742829">
                  <a:extLst>
                    <a:ext uri="{9D8B030D-6E8A-4147-A177-3AD203B41FA5}">
                      <a16:colId xmlns:a16="http://schemas.microsoft.com/office/drawing/2014/main" val="3821786956"/>
                    </a:ext>
                  </a:extLst>
                </a:gridCol>
                <a:gridCol w="3478093">
                  <a:extLst>
                    <a:ext uri="{9D8B030D-6E8A-4147-A177-3AD203B41FA5}">
                      <a16:colId xmlns:a16="http://schemas.microsoft.com/office/drawing/2014/main" val="928393576"/>
                    </a:ext>
                  </a:extLst>
                </a:gridCol>
              </a:tblGrid>
              <a:tr h="558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圖示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名稱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功用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28706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門牙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切開食物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70313674"/>
                  </a:ext>
                </a:extLst>
              </a:tr>
              <a:tr h="124682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犬齒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撕開食物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7349021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 fontAlgn="t"/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小臼齒</a:t>
                      </a:r>
                      <a:endParaRPr lang="en-US" altLang="zh-TW" sz="2800" dirty="0"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 algn="ctr" fontAlgn="t"/>
                      <a:r>
                        <a:rPr lang="zh-TW" altLang="en-US" sz="20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（乳齒沒有這種類）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0431929"/>
                  </a:ext>
                </a:extLst>
              </a:tr>
              <a:tr h="1382109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tx1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大臼齒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800" dirty="0">
                          <a:effectLst/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磨碎食物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effectLst/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</a:txBody>
                  <a:tcPr marL="76200" marR="76200" marT="76200" marB="762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53209"/>
                  </a:ext>
                </a:extLst>
              </a:tr>
            </a:tbl>
          </a:graphicData>
        </a:graphic>
      </p:graphicFrame>
      <p:pic>
        <p:nvPicPr>
          <p:cNvPr id="4098" name="Picture 2" descr="動畫所見是一顆轉動的犬齒。">
            <a:extLst>
              <a:ext uri="{FF2B5EF4-FFF2-40B4-BE49-F238E27FC236}">
                <a16:creationId xmlns:a16="http://schemas.microsoft.com/office/drawing/2014/main" id="{2D4BD8DA-796D-45A4-8636-8F5DC19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2388240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動畫所見是一顆轉動的門牙。">
            <a:extLst>
              <a:ext uri="{FF2B5EF4-FFF2-40B4-BE49-F238E27FC236}">
                <a16:creationId xmlns:a16="http://schemas.microsoft.com/office/drawing/2014/main" id="{99B706F4-E3D3-43BF-9C70-84DCCD21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1117408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動畫所見是一顆轉動的小臼齒。">
            <a:extLst>
              <a:ext uri="{FF2B5EF4-FFF2-40B4-BE49-F238E27FC236}">
                <a16:creationId xmlns:a16="http://schemas.microsoft.com/office/drawing/2014/main" id="{E188ED70-1E35-4818-90D8-127195D6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3684298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動畫所見是一顆轉動的大臼齒。">
            <a:extLst>
              <a:ext uri="{FF2B5EF4-FFF2-40B4-BE49-F238E27FC236}">
                <a16:creationId xmlns:a16="http://schemas.microsoft.com/office/drawing/2014/main" id="{6B5EEEAF-C79F-4FE8-8D41-2AA6E3F1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71" y="5041123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什麼是蛀牙？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Picture 3" descr="K:\Professional Library\GAD Materials\From Y&amp;R\2013\Asia Professional Image bank\Caries\Actual patients\iStock_000016907833Medium.JPG">
            <a:extLst>
              <a:ext uri="{FF2B5EF4-FFF2-40B4-BE49-F238E27FC236}">
                <a16:creationId xmlns:a16="http://schemas.microsoft.com/office/drawing/2014/main" id="{3351A431-AFBF-4740-B414-BD4C285E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4383" y="2111479"/>
            <a:ext cx="5934943" cy="40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3F940B4-3C61-4B40-86EA-22731E5B10A7}"/>
              </a:ext>
            </a:extLst>
          </p:cNvPr>
          <p:cNvSpPr/>
          <p:nvPr/>
        </p:nvSpPr>
        <p:spPr>
          <a:xfrm>
            <a:off x="298170" y="332218"/>
            <a:ext cx="11595659" cy="6193563"/>
          </a:xfrm>
          <a:prstGeom prst="roundRect">
            <a:avLst/>
          </a:prstGeom>
          <a:solidFill>
            <a:schemeClr val="bg1"/>
          </a:solidFill>
          <a:ln w="14605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A2D24A-1837-4E18-95DF-E44A4CAEA244}"/>
              </a:ext>
            </a:extLst>
          </p:cNvPr>
          <p:cNvSpPr txBox="1"/>
          <p:nvPr/>
        </p:nvSpPr>
        <p:spPr>
          <a:xfrm>
            <a:off x="954832" y="911150"/>
            <a:ext cx="987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什麼是</a:t>
            </a:r>
            <a:r>
              <a:rPr lang="zh-TW" altLang="en-US" sz="7200" dirty="0">
                <a:solidFill>
                  <a:srgbClr val="FF66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牙菌斑</a:t>
            </a:r>
            <a:r>
              <a:rPr lang="zh-TW" altLang="en-US" sz="7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？</a:t>
            </a:r>
            <a:endParaRPr lang="en-US" altLang="zh-TW" sz="7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CBFE6FE-208B-440C-99D7-6D2052110B19}"/>
              </a:ext>
            </a:extLst>
          </p:cNvPr>
          <p:cNvGrpSpPr/>
          <p:nvPr/>
        </p:nvGrpSpPr>
        <p:grpSpPr>
          <a:xfrm>
            <a:off x="3495328" y="2111479"/>
            <a:ext cx="7998172" cy="711733"/>
            <a:chOff x="2267744" y="1995805"/>
            <a:chExt cx="7450418" cy="71173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528852B-8969-48CA-948C-873F830A6F7F}"/>
                </a:ext>
              </a:extLst>
            </p:cNvPr>
            <p:cNvSpPr txBox="1"/>
            <p:nvPr/>
          </p:nvSpPr>
          <p:spPr>
            <a:xfrm>
              <a:off x="2267744" y="1995805"/>
              <a:ext cx="7450418" cy="7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食物殘渣</a:t>
              </a:r>
              <a:r>
                <a:rPr lang="en-US" altLang="zh-TW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+</a:t>
              </a:r>
              <a:r>
                <a:rPr lang="zh-TW" altLang="en-US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唾液</a:t>
              </a:r>
              <a:r>
                <a:rPr lang="en-US" altLang="zh-TW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+</a:t>
              </a:r>
              <a:r>
                <a:rPr lang="zh-TW" altLang="en-US" sz="24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細菌        </a:t>
              </a:r>
              <a:r>
                <a:rPr lang="zh-TW" altLang="en-US" sz="3200" b="1" u="sng" dirty="0">
                  <a:solidFill>
                    <a:srgbClr val="0070C0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牙菌斑</a:t>
              </a:r>
              <a:endParaRPr lang="zh-TW" altLang="en-US" sz="2000" b="1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9" name="向右箭號 6">
              <a:extLst>
                <a:ext uri="{FF2B5EF4-FFF2-40B4-BE49-F238E27FC236}">
                  <a16:creationId xmlns:a16="http://schemas.microsoft.com/office/drawing/2014/main" id="{E853AC37-2258-449C-B2D5-7BB4860169CD}"/>
                </a:ext>
              </a:extLst>
            </p:cNvPr>
            <p:cNvSpPr/>
            <p:nvPr/>
          </p:nvSpPr>
          <p:spPr>
            <a:xfrm>
              <a:off x="6399254" y="2333889"/>
              <a:ext cx="576064" cy="2788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E9DA1BEA-C2C4-4D88-8D82-97FA284C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840" y="3908132"/>
            <a:ext cx="3168352" cy="229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內容版面配置區 3">
            <a:extLst>
              <a:ext uri="{FF2B5EF4-FFF2-40B4-BE49-F238E27FC236}">
                <a16:creationId xmlns:a16="http://schemas.microsoft.com/office/drawing/2014/main" id="{2C392C3C-9483-4F23-B98F-4C9AB4D02E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3" b="100000" l="3831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602" y="2255867"/>
            <a:ext cx="2199753" cy="354519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675C522-A43A-4072-9006-C11424C5D0FE}"/>
              </a:ext>
            </a:extLst>
          </p:cNvPr>
          <p:cNvSpPr txBox="1"/>
          <p:nvPr/>
        </p:nvSpPr>
        <p:spPr>
          <a:xfrm>
            <a:off x="3495328" y="3270903"/>
            <a:ext cx="5903466" cy="16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黃白色、軟軟黏黏的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</a:t>
            </a:r>
            <a:r>
              <a:rPr lang="zh-TW" altLang="en-US" sz="3200" b="1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牙刷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及</a:t>
            </a:r>
            <a:r>
              <a:rPr lang="zh-TW" altLang="en-US" sz="3200" b="1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牙線</a:t>
            </a:r>
            <a:r>
              <a:rPr lang="zh-TW" altLang="en-US" sz="2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才能去除</a:t>
            </a:r>
            <a:endParaRPr lang="en-US" altLang="zh-TW" sz="2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2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462</Words>
  <Application>Microsoft Office PowerPoint</Application>
  <PresentationFormat>寬螢幕</PresentationFormat>
  <Paragraphs>113</Paragraphs>
  <Slides>17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書法中楷（注音一）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天天勤潔牙， 健康好口腔！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天天勤潔牙， 健康好口腔！</dc:title>
  <dc:creator>教學組專用電腦</dc:creator>
  <cp:lastModifiedBy>教學組專用電腦</cp:lastModifiedBy>
  <cp:revision>15</cp:revision>
  <dcterms:created xsi:type="dcterms:W3CDTF">2023-11-28T01:54:38Z</dcterms:created>
  <dcterms:modified xsi:type="dcterms:W3CDTF">2023-11-29T03:31:10Z</dcterms:modified>
</cp:coreProperties>
</file>