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7" r:id="rId4"/>
    <p:sldId id="260" r:id="rId5"/>
    <p:sldId id="264" r:id="rId6"/>
    <p:sldId id="258" r:id="rId7"/>
    <p:sldId id="268" r:id="rId8"/>
    <p:sldId id="266" r:id="rId9"/>
    <p:sldId id="261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標楷體" panose="03000509000000000000" pitchFamily="65" charset="-12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2394" autoAdjust="0"/>
  </p:normalViewPr>
  <p:slideViewPr>
    <p:cSldViewPr>
      <p:cViewPr varScale="1">
        <p:scale>
          <a:sx n="63" d="100"/>
          <a:sy n="63" d="100"/>
        </p:scale>
        <p:origin x="11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7F536-5513-4961-9A60-898B54C147C8}" type="datetimeFigureOut">
              <a:rPr lang="zh-TW" altLang="en-US" smtClean="0"/>
              <a:t>2024/4/19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BE5CE-A7D4-42EC-BFC1-D5B143DED8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54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世界地球日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拯救地球的七個行動</a:t>
            </a:r>
          </a:p>
          <a:p>
            <a:r>
              <a:rPr lang="en-US" altLang="zh-TW" dirty="0"/>
              <a:t>https://www.youtube.com/watch?v=1CDNU1kXvBY&amp;ab_channel=J%E5%80%8B%E7%AF%80%E6%97%A5AboutTheHoliday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BE5CE-A7D4-42EC-BFC1-D5B143DED8A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304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地球昏迷中，你還可以做什麼？｜地球日和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EP02</a:t>
            </a:r>
          </a:p>
          <a:p>
            <a:r>
              <a:rPr lang="en-US" altLang="zh-TW" dirty="0"/>
              <a:t>https://www.youtube.com/watch?v=C7doba9YIo4&amp;ab_channel=TheNewsLens%E9%97%9C%E9%8D%B5%E8%A9%95%E8%AB%96%E7%B6%B2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BE5CE-A7D4-42EC-BFC1-D5B143DED8A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748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拒絕吃「塑」，從減塑做起 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余倖霈 黃炯菱 劉庭君</a:t>
            </a:r>
          </a:p>
          <a:p>
            <a:r>
              <a:rPr lang="en-US" altLang="zh-TW" dirty="0"/>
              <a:t>https://www.youtube.com/watch?v=NJsPbPu-WVI&amp;list=PLNBmeFlDN1b1UYmaCYKpj9QMfJ1pOC7KS&amp;index=7</a:t>
            </a:r>
            <a:endParaRPr lang="zh-TW" alt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BE5CE-A7D4-42EC-BFC1-D5B143DED8A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893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只有 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1 %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的塑膠有被好好回收 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?! 【2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分鐘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說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</a:p>
          <a:p>
            <a:r>
              <a:rPr lang="en-US" altLang="zh-TW" dirty="0"/>
              <a:t>https://www.youtube.com/watch?v=WNoqo12I4qE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BE5CE-A7D4-42EC-BFC1-D5B143DED8A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6952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桃園市山豐國小</a:t>
            </a:r>
            <a:r>
              <a:rPr lang="en-US" altLang="zh-TW" dirty="0"/>
              <a:t>112</a:t>
            </a:r>
            <a:r>
              <a:rPr lang="zh-TW" altLang="en-US" dirty="0"/>
              <a:t>學年度親職教育日擺攤班級預計使用一次用產品之情形 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F3F1E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https://forms.gle/zh5eguWJyX2JKVkz9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3F1E3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BE5CE-A7D4-42EC-BFC1-D5B143DED8A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196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www.youtube.com/watch?v=1CDNU1kXvBY&amp;ab_channel=J%E5%80%8B%E7%AF%80%E6%97%A5AboutTheHoliday" TargetMode="External"/><Relationship Id="rId10" Type="http://schemas.openxmlformats.org/officeDocument/2006/relationships/image" Target="../media/image21.svg"/><Relationship Id="rId4" Type="http://schemas.openxmlformats.org/officeDocument/2006/relationships/image" Target="../media/image2.sv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9.png"/><Relationship Id="rId3" Type="http://schemas.openxmlformats.org/officeDocument/2006/relationships/hyperlink" Target="https://www.youtube.com/watch?v=C7doba9YIo4&amp;ab_channel=TheNewsLens%E9%97%9C%E9%8D%B5%E8%A9%95%E8%AB%96%E7%B6%B2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hyperlink" Target="https://www.youtube.com/watch?v=NJsPbPu-WVI&amp;list=PLNBmeFlDN1b1UYmaCYKpj9QMfJ1pOC7KS&amp;index=7" TargetMode="Externa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hyperlink" Target="https://www.youtube.com/watch?v=WNoqo12I4qE" TargetMode="External"/><Relationship Id="rId5" Type="http://schemas.openxmlformats.org/officeDocument/2006/relationships/image" Target="../media/image35.png"/><Relationship Id="rId10" Type="http://schemas.openxmlformats.org/officeDocument/2006/relationships/image" Target="../media/image24.svg"/><Relationship Id="rId4" Type="http://schemas.openxmlformats.org/officeDocument/2006/relationships/image" Target="../media/image34.sv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57.png"/><Relationship Id="rId7" Type="http://schemas.openxmlformats.org/officeDocument/2006/relationships/image" Target="../media/image44.png"/><Relationship Id="rId12" Type="http://schemas.openxmlformats.org/officeDocument/2006/relationships/image" Target="../media/image5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hyperlink" Target="https://docs.google.com/forms/d/e/1FAIpQLSdcyl-6tGa98c18jSLsvJiJ3DvDL0-IBeRDnoYJ1VRbG51E4A/viewform" TargetMode="External"/><Relationship Id="rId5" Type="http://schemas.openxmlformats.org/officeDocument/2006/relationships/image" Target="../media/image42.png"/><Relationship Id="rId10" Type="http://schemas.openxmlformats.org/officeDocument/2006/relationships/image" Target="../media/image41.svg"/><Relationship Id="rId4" Type="http://schemas.openxmlformats.org/officeDocument/2006/relationships/image" Target="../media/image58.sv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636003">
            <a:off x="5669695" y="4398592"/>
            <a:ext cx="7422924" cy="8894571"/>
          </a:xfrm>
          <a:custGeom>
            <a:avLst/>
            <a:gdLst/>
            <a:ahLst/>
            <a:cxnLst/>
            <a:rect l="l" t="t" r="r" b="b"/>
            <a:pathLst>
              <a:path w="7422924" h="8894571">
                <a:moveTo>
                  <a:pt x="0" y="0"/>
                </a:moveTo>
                <a:lnTo>
                  <a:pt x="7422924" y="0"/>
                </a:lnTo>
                <a:lnTo>
                  <a:pt x="7422924" y="8894571"/>
                </a:lnTo>
                <a:lnTo>
                  <a:pt x="0" y="88945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05719" y="4762500"/>
            <a:ext cx="4476561" cy="5094238"/>
          </a:xfrm>
          <a:custGeom>
            <a:avLst/>
            <a:gdLst/>
            <a:ahLst/>
            <a:cxnLst/>
            <a:rect l="l" t="t" r="r" b="b"/>
            <a:pathLst>
              <a:path w="4476561" h="5094238">
                <a:moveTo>
                  <a:pt x="0" y="0"/>
                </a:moveTo>
                <a:lnTo>
                  <a:pt x="4476561" y="0"/>
                </a:lnTo>
                <a:lnTo>
                  <a:pt x="4476561" y="5094238"/>
                </a:lnTo>
                <a:lnTo>
                  <a:pt x="0" y="5094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881176">
            <a:off x="-1065426" y="6644636"/>
            <a:ext cx="3667316" cy="4114800"/>
          </a:xfrm>
          <a:custGeom>
            <a:avLst/>
            <a:gdLst/>
            <a:ahLst/>
            <a:cxnLst/>
            <a:rect l="l" t="t" r="r" b="b"/>
            <a:pathLst>
              <a:path w="3667316" h="4114800">
                <a:moveTo>
                  <a:pt x="0" y="0"/>
                </a:moveTo>
                <a:lnTo>
                  <a:pt x="3667316" y="0"/>
                </a:lnTo>
                <a:lnTo>
                  <a:pt x="36673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8501431">
            <a:off x="15785319" y="-924698"/>
            <a:ext cx="3158109" cy="4114800"/>
          </a:xfrm>
          <a:custGeom>
            <a:avLst/>
            <a:gdLst/>
            <a:ahLst/>
            <a:cxnLst/>
            <a:rect l="l" t="t" r="r" b="b"/>
            <a:pathLst>
              <a:path w="3158109" h="4114800">
                <a:moveTo>
                  <a:pt x="0" y="0"/>
                </a:moveTo>
                <a:lnTo>
                  <a:pt x="3158109" y="0"/>
                </a:lnTo>
                <a:lnTo>
                  <a:pt x="31581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93055" y="7685780"/>
            <a:ext cx="3528441" cy="4114800"/>
          </a:xfrm>
          <a:custGeom>
            <a:avLst/>
            <a:gdLst/>
            <a:ahLst/>
            <a:cxnLst/>
            <a:rect l="l" t="t" r="r" b="b"/>
            <a:pathLst>
              <a:path w="3528441" h="4114800">
                <a:moveTo>
                  <a:pt x="0" y="0"/>
                </a:moveTo>
                <a:lnTo>
                  <a:pt x="3528441" y="0"/>
                </a:lnTo>
                <a:lnTo>
                  <a:pt x="35284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BD4F54D2-602D-4388-ACD4-03E5E6F0B8DE}"/>
              </a:ext>
            </a:extLst>
          </p:cNvPr>
          <p:cNvSpPr txBox="1">
            <a:spLocks/>
          </p:cNvSpPr>
          <p:nvPr/>
        </p:nvSpPr>
        <p:spPr>
          <a:xfrm>
            <a:off x="768232" y="290083"/>
            <a:ext cx="16886856" cy="56109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sz="115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2024</a:t>
            </a:r>
            <a:r>
              <a:rPr lang="zh-TW" altLang="en-US" sz="115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世界地球日</a:t>
            </a:r>
            <a:br>
              <a:rPr lang="en-US" altLang="zh-TW" sz="115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9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「多一塑不如少一塑」</a:t>
            </a:r>
            <a:endParaRPr lang="zh-TW" altLang="en-US" sz="115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148BC40-C03F-428F-BCD0-EBA267723B33}"/>
              </a:ext>
            </a:extLst>
          </p:cNvPr>
          <p:cNvSpPr/>
          <p:nvPr/>
        </p:nvSpPr>
        <p:spPr>
          <a:xfrm>
            <a:off x="12186061" y="9184339"/>
            <a:ext cx="5955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學年度山豐國小學務處製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3804574">
            <a:off x="2273442" y="-1959881"/>
            <a:ext cx="12041066" cy="14227060"/>
          </a:xfrm>
          <a:custGeom>
            <a:avLst/>
            <a:gdLst/>
            <a:ahLst/>
            <a:cxnLst/>
            <a:rect l="l" t="t" r="r" b="b"/>
            <a:pathLst>
              <a:path w="10803513" h="12945386">
                <a:moveTo>
                  <a:pt x="0" y="0"/>
                </a:moveTo>
                <a:lnTo>
                  <a:pt x="10803513" y="0"/>
                </a:lnTo>
                <a:lnTo>
                  <a:pt x="10803513" y="12945386"/>
                </a:lnTo>
                <a:lnTo>
                  <a:pt x="0" y="129453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-381000" y="598028"/>
            <a:ext cx="3085805" cy="3657250"/>
          </a:xfrm>
          <a:custGeom>
            <a:avLst/>
            <a:gdLst/>
            <a:ahLst/>
            <a:cxnLst/>
            <a:rect l="l" t="t" r="r" b="b"/>
            <a:pathLst>
              <a:path w="3085805" h="3657250">
                <a:moveTo>
                  <a:pt x="0" y="0"/>
                </a:moveTo>
                <a:lnTo>
                  <a:pt x="3085805" y="0"/>
                </a:lnTo>
                <a:lnTo>
                  <a:pt x="3085805" y="3657250"/>
                </a:lnTo>
                <a:lnTo>
                  <a:pt x="0" y="36572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25792" y="4533900"/>
            <a:ext cx="3662208" cy="5601847"/>
          </a:xfrm>
          <a:custGeom>
            <a:avLst/>
            <a:gdLst/>
            <a:ahLst/>
            <a:cxnLst/>
            <a:rect l="l" t="t" r="r" b="b"/>
            <a:pathLst>
              <a:path w="3662208" h="5601847">
                <a:moveTo>
                  <a:pt x="0" y="0"/>
                </a:moveTo>
                <a:lnTo>
                  <a:pt x="3662208" y="0"/>
                </a:lnTo>
                <a:lnTo>
                  <a:pt x="3662208" y="5601847"/>
                </a:lnTo>
                <a:lnTo>
                  <a:pt x="0" y="56018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492895">
            <a:off x="14104856" y="-1788400"/>
            <a:ext cx="5479259" cy="5634200"/>
          </a:xfrm>
          <a:custGeom>
            <a:avLst/>
            <a:gdLst/>
            <a:ahLst/>
            <a:cxnLst/>
            <a:rect l="l" t="t" r="r" b="b"/>
            <a:pathLst>
              <a:path w="5479259" h="5634200">
                <a:moveTo>
                  <a:pt x="0" y="0"/>
                </a:moveTo>
                <a:lnTo>
                  <a:pt x="5479259" y="0"/>
                </a:lnTo>
                <a:lnTo>
                  <a:pt x="5479259" y="5634200"/>
                </a:lnTo>
                <a:lnTo>
                  <a:pt x="0" y="56342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F9A8E3F-9A79-4787-8D7E-E1524107DB5E}"/>
              </a:ext>
            </a:extLst>
          </p:cNvPr>
          <p:cNvSpPr txBox="1"/>
          <p:nvPr/>
        </p:nvSpPr>
        <p:spPr>
          <a:xfrm>
            <a:off x="2286000" y="2575447"/>
            <a:ext cx="12649200" cy="391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8800" dirty="0">
                <a:latin typeface="標楷體" panose="03000509000000000000" pitchFamily="65" charset="-120"/>
                <a:ea typeface="標楷體" panose="03000509000000000000" pitchFamily="65" charset="-120"/>
              </a:rPr>
              <a:t>小朋友，你知道</a:t>
            </a:r>
            <a:endParaRPr lang="en-US" altLang="zh-TW" sz="8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8800" b="1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「世界地球日</a:t>
            </a:r>
            <a:r>
              <a:rPr lang="zh-TW" altLang="en-US" sz="8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8800" dirty="0">
                <a:latin typeface="標楷體" panose="03000509000000000000" pitchFamily="65" charset="-120"/>
                <a:ea typeface="標楷體" panose="03000509000000000000" pitchFamily="65" charset="-120"/>
              </a:rPr>
              <a:t>的由來嗎？</a:t>
            </a:r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804574">
            <a:off x="-109023" y="2728649"/>
            <a:ext cx="11728294" cy="14053511"/>
          </a:xfrm>
          <a:custGeom>
            <a:avLst/>
            <a:gdLst/>
            <a:ahLst/>
            <a:cxnLst/>
            <a:rect l="l" t="t" r="r" b="b"/>
            <a:pathLst>
              <a:path w="11728294" h="14053511">
                <a:moveTo>
                  <a:pt x="0" y="0"/>
                </a:moveTo>
                <a:lnTo>
                  <a:pt x="11728293" y="0"/>
                </a:lnTo>
                <a:lnTo>
                  <a:pt x="11728293" y="14053511"/>
                </a:lnTo>
                <a:lnTo>
                  <a:pt x="0" y="140535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8" name="圖片 7">
            <a:hlinkClick r:id="rId5"/>
            <a:extLst>
              <a:ext uri="{FF2B5EF4-FFF2-40B4-BE49-F238E27FC236}">
                <a16:creationId xmlns:a16="http://schemas.microsoft.com/office/drawing/2014/main" id="{85F9880D-53FE-4719-8704-E00BFD727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8412" y="1215874"/>
            <a:ext cx="13716000" cy="7787628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533400" y="-22058"/>
            <a:ext cx="9134990" cy="4419051"/>
          </a:xfrm>
          <a:custGeom>
            <a:avLst/>
            <a:gdLst/>
            <a:ahLst/>
            <a:cxnLst/>
            <a:rect l="l" t="t" r="r" b="b"/>
            <a:pathLst>
              <a:path w="9134990" h="4419051">
                <a:moveTo>
                  <a:pt x="0" y="0"/>
                </a:moveTo>
                <a:lnTo>
                  <a:pt x="9134990" y="0"/>
                </a:lnTo>
                <a:lnTo>
                  <a:pt x="9134990" y="4419051"/>
                </a:lnTo>
                <a:lnTo>
                  <a:pt x="0" y="44190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11684" y="7773653"/>
            <a:ext cx="7315200" cy="3410712"/>
          </a:xfrm>
          <a:custGeom>
            <a:avLst/>
            <a:gdLst/>
            <a:ahLst/>
            <a:cxnLst/>
            <a:rect l="l" t="t" r="r" b="b"/>
            <a:pathLst>
              <a:path w="7315200" h="3410712">
                <a:moveTo>
                  <a:pt x="0" y="0"/>
                </a:moveTo>
                <a:lnTo>
                  <a:pt x="7315200" y="0"/>
                </a:lnTo>
                <a:lnTo>
                  <a:pt x="7315200" y="3410712"/>
                </a:lnTo>
                <a:lnTo>
                  <a:pt x="0" y="3410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>
            <a:hlinkClick r:id="rId3"/>
            <a:extLst>
              <a:ext uri="{FF2B5EF4-FFF2-40B4-BE49-F238E27FC236}">
                <a16:creationId xmlns:a16="http://schemas.microsoft.com/office/drawing/2014/main" id="{9E62FFB9-8B81-4F34-98E1-A2D476543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396" y="850725"/>
            <a:ext cx="14950279" cy="8519802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-1525637">
            <a:off x="641600" y="6882333"/>
            <a:ext cx="2741486" cy="4114800"/>
          </a:xfrm>
          <a:custGeom>
            <a:avLst/>
            <a:gdLst/>
            <a:ahLst/>
            <a:cxnLst/>
            <a:rect l="l" t="t" r="r" b="b"/>
            <a:pathLst>
              <a:path w="2741486" h="4114800">
                <a:moveTo>
                  <a:pt x="0" y="0"/>
                </a:moveTo>
                <a:lnTo>
                  <a:pt x="2741486" y="0"/>
                </a:lnTo>
                <a:lnTo>
                  <a:pt x="27414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304855" y="7406069"/>
            <a:ext cx="3158109" cy="4114800"/>
          </a:xfrm>
          <a:custGeom>
            <a:avLst/>
            <a:gdLst/>
            <a:ahLst/>
            <a:cxnLst/>
            <a:rect l="l" t="t" r="r" b="b"/>
            <a:pathLst>
              <a:path w="3158109" h="4114800">
                <a:moveTo>
                  <a:pt x="0" y="0"/>
                </a:moveTo>
                <a:lnTo>
                  <a:pt x="3158109" y="0"/>
                </a:lnTo>
                <a:lnTo>
                  <a:pt x="31581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637003" y="-90948"/>
            <a:ext cx="1650997" cy="2289077"/>
          </a:xfrm>
          <a:custGeom>
            <a:avLst/>
            <a:gdLst/>
            <a:ahLst/>
            <a:cxnLst/>
            <a:rect l="l" t="t" r="r" b="b"/>
            <a:pathLst>
              <a:path w="1650997" h="2289077">
                <a:moveTo>
                  <a:pt x="0" y="0"/>
                </a:moveTo>
                <a:lnTo>
                  <a:pt x="1650997" y="0"/>
                </a:lnTo>
                <a:lnTo>
                  <a:pt x="1650997" y="2289077"/>
                </a:lnTo>
                <a:lnTo>
                  <a:pt x="0" y="22890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9050" y="-90948"/>
            <a:ext cx="1592346" cy="2178583"/>
          </a:xfrm>
          <a:custGeom>
            <a:avLst/>
            <a:gdLst/>
            <a:ahLst/>
            <a:cxnLst/>
            <a:rect l="l" t="t" r="r" b="b"/>
            <a:pathLst>
              <a:path w="1592346" h="2178583">
                <a:moveTo>
                  <a:pt x="0" y="0"/>
                </a:moveTo>
                <a:lnTo>
                  <a:pt x="1592346" y="0"/>
                </a:lnTo>
                <a:lnTo>
                  <a:pt x="1592346" y="2178583"/>
                </a:lnTo>
                <a:lnTo>
                  <a:pt x="0" y="217858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306800" y="8572500"/>
            <a:ext cx="1593538" cy="2020334"/>
          </a:xfrm>
          <a:custGeom>
            <a:avLst/>
            <a:gdLst/>
            <a:ahLst/>
            <a:cxnLst/>
            <a:rect l="l" t="t" r="r" b="b"/>
            <a:pathLst>
              <a:path w="1593538" h="2020334">
                <a:moveTo>
                  <a:pt x="0" y="0"/>
                </a:moveTo>
                <a:lnTo>
                  <a:pt x="1593538" y="0"/>
                </a:lnTo>
                <a:lnTo>
                  <a:pt x="1593538" y="2020334"/>
                </a:lnTo>
                <a:lnTo>
                  <a:pt x="0" y="202033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2102134">
            <a:off x="1359165" y="158618"/>
            <a:ext cx="1306353" cy="1384215"/>
          </a:xfrm>
          <a:custGeom>
            <a:avLst/>
            <a:gdLst/>
            <a:ahLst/>
            <a:cxnLst/>
            <a:rect l="l" t="t" r="r" b="b"/>
            <a:pathLst>
              <a:path w="1306353" h="1384215">
                <a:moveTo>
                  <a:pt x="0" y="0"/>
                </a:moveTo>
                <a:lnTo>
                  <a:pt x="1306353" y="0"/>
                </a:lnTo>
                <a:lnTo>
                  <a:pt x="1306353" y="1384215"/>
                </a:lnTo>
                <a:lnTo>
                  <a:pt x="0" y="138421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041173">
            <a:off x="15228788" y="2036214"/>
            <a:ext cx="3674231" cy="4787272"/>
          </a:xfrm>
          <a:custGeom>
            <a:avLst/>
            <a:gdLst/>
            <a:ahLst/>
            <a:cxnLst/>
            <a:rect l="l" t="t" r="r" b="b"/>
            <a:pathLst>
              <a:path w="3674231" h="4787272">
                <a:moveTo>
                  <a:pt x="0" y="0"/>
                </a:moveTo>
                <a:lnTo>
                  <a:pt x="3674231" y="0"/>
                </a:lnTo>
                <a:lnTo>
                  <a:pt x="3674231" y="4787272"/>
                </a:lnTo>
                <a:lnTo>
                  <a:pt x="0" y="4787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804574">
            <a:off x="8648284" y="2981559"/>
            <a:ext cx="10803513" cy="12945386"/>
          </a:xfrm>
          <a:custGeom>
            <a:avLst/>
            <a:gdLst/>
            <a:ahLst/>
            <a:cxnLst/>
            <a:rect l="l" t="t" r="r" b="b"/>
            <a:pathLst>
              <a:path w="10803513" h="12945386">
                <a:moveTo>
                  <a:pt x="0" y="0"/>
                </a:moveTo>
                <a:lnTo>
                  <a:pt x="10803513" y="0"/>
                </a:lnTo>
                <a:lnTo>
                  <a:pt x="10803513" y="12945386"/>
                </a:lnTo>
                <a:lnTo>
                  <a:pt x="0" y="129453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600200" y="2358944"/>
            <a:ext cx="13550591" cy="4238591"/>
            <a:chOff x="0" y="0"/>
            <a:chExt cx="1915676" cy="705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5676" cy="705383"/>
            </a:xfrm>
            <a:custGeom>
              <a:avLst/>
              <a:gdLst/>
              <a:ahLst/>
              <a:cxnLst/>
              <a:rect l="l" t="t" r="r" b="b"/>
              <a:pathLst>
                <a:path w="1915676" h="705383">
                  <a:moveTo>
                    <a:pt x="54284" y="0"/>
                  </a:moveTo>
                  <a:lnTo>
                    <a:pt x="1861392" y="0"/>
                  </a:lnTo>
                  <a:cubicBezTo>
                    <a:pt x="1875789" y="0"/>
                    <a:pt x="1889597" y="5719"/>
                    <a:pt x="1899777" y="15899"/>
                  </a:cubicBezTo>
                  <a:cubicBezTo>
                    <a:pt x="1909957" y="26080"/>
                    <a:pt x="1915676" y="39887"/>
                    <a:pt x="1915676" y="54284"/>
                  </a:cubicBezTo>
                  <a:lnTo>
                    <a:pt x="1915676" y="651099"/>
                  </a:lnTo>
                  <a:cubicBezTo>
                    <a:pt x="1915676" y="665496"/>
                    <a:pt x="1909957" y="679303"/>
                    <a:pt x="1899777" y="689483"/>
                  </a:cubicBezTo>
                  <a:cubicBezTo>
                    <a:pt x="1889597" y="699663"/>
                    <a:pt x="1875789" y="705383"/>
                    <a:pt x="1861392" y="705383"/>
                  </a:cubicBezTo>
                  <a:lnTo>
                    <a:pt x="54284" y="705383"/>
                  </a:lnTo>
                  <a:cubicBezTo>
                    <a:pt x="39887" y="705383"/>
                    <a:pt x="26080" y="699663"/>
                    <a:pt x="15899" y="689483"/>
                  </a:cubicBezTo>
                  <a:cubicBezTo>
                    <a:pt x="5719" y="679303"/>
                    <a:pt x="0" y="665496"/>
                    <a:pt x="0" y="651099"/>
                  </a:cubicBezTo>
                  <a:lnTo>
                    <a:pt x="0" y="54284"/>
                  </a:lnTo>
                  <a:cubicBezTo>
                    <a:pt x="0" y="39887"/>
                    <a:pt x="5719" y="26080"/>
                    <a:pt x="15899" y="15899"/>
                  </a:cubicBezTo>
                  <a:cubicBezTo>
                    <a:pt x="26080" y="5719"/>
                    <a:pt x="39887" y="0"/>
                    <a:pt x="5428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915676" cy="753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33668" y="5405101"/>
            <a:ext cx="3052998" cy="3217916"/>
          </a:xfrm>
          <a:custGeom>
            <a:avLst/>
            <a:gdLst/>
            <a:ahLst/>
            <a:cxnLst/>
            <a:rect l="l" t="t" r="r" b="b"/>
            <a:pathLst>
              <a:path w="3052998" h="3217916">
                <a:moveTo>
                  <a:pt x="0" y="0"/>
                </a:moveTo>
                <a:lnTo>
                  <a:pt x="3052998" y="0"/>
                </a:lnTo>
                <a:lnTo>
                  <a:pt x="3052998" y="3217916"/>
                </a:lnTo>
                <a:lnTo>
                  <a:pt x="0" y="3217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316910">
            <a:off x="7928652" y="-1197832"/>
            <a:ext cx="2238561" cy="3359942"/>
          </a:xfrm>
          <a:custGeom>
            <a:avLst/>
            <a:gdLst/>
            <a:ahLst/>
            <a:cxnLst/>
            <a:rect l="l" t="t" r="r" b="b"/>
            <a:pathLst>
              <a:path w="2238561" h="3359942">
                <a:moveTo>
                  <a:pt x="0" y="0"/>
                </a:moveTo>
                <a:lnTo>
                  <a:pt x="2238561" y="0"/>
                </a:lnTo>
                <a:lnTo>
                  <a:pt x="2238561" y="3359941"/>
                </a:lnTo>
                <a:lnTo>
                  <a:pt x="0" y="33599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9BD8BDE-44B7-4175-AA4F-BCB0139275D4}"/>
              </a:ext>
            </a:extLst>
          </p:cNvPr>
          <p:cNvSpPr txBox="1"/>
          <p:nvPr/>
        </p:nvSpPr>
        <p:spPr>
          <a:xfrm>
            <a:off x="2329140" y="2738532"/>
            <a:ext cx="12496800" cy="35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生活中有哪些方式</a:t>
            </a:r>
            <a:endParaRPr lang="en-US" altLang="zh-TW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可以幫助地球呢？</a:t>
            </a:r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hlinkClick r:id="rId3"/>
            <a:extLst>
              <a:ext uri="{FF2B5EF4-FFF2-40B4-BE49-F238E27FC236}">
                <a16:creationId xmlns:a16="http://schemas.microsoft.com/office/drawing/2014/main" id="{F1C2A658-8473-41B8-A262-2E72369A7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68" y="408763"/>
            <a:ext cx="12268200" cy="9108391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-2242168">
            <a:off x="14899570" y="6023058"/>
            <a:ext cx="4117790" cy="5365198"/>
          </a:xfrm>
          <a:custGeom>
            <a:avLst/>
            <a:gdLst/>
            <a:ahLst/>
            <a:cxnLst/>
            <a:rect l="l" t="t" r="r" b="b"/>
            <a:pathLst>
              <a:path w="4117790" h="5365198">
                <a:moveTo>
                  <a:pt x="0" y="0"/>
                </a:moveTo>
                <a:lnTo>
                  <a:pt x="4117789" y="0"/>
                </a:lnTo>
                <a:lnTo>
                  <a:pt x="4117789" y="5365198"/>
                </a:lnTo>
                <a:lnTo>
                  <a:pt x="0" y="53651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73321" y="522089"/>
            <a:ext cx="3837051" cy="4114800"/>
          </a:xfrm>
          <a:custGeom>
            <a:avLst/>
            <a:gdLst/>
            <a:ahLst/>
            <a:cxnLst/>
            <a:rect l="l" t="t" r="r" b="b"/>
            <a:pathLst>
              <a:path w="3837051" h="4114800">
                <a:moveTo>
                  <a:pt x="0" y="0"/>
                </a:moveTo>
                <a:lnTo>
                  <a:pt x="3837051" y="0"/>
                </a:lnTo>
                <a:lnTo>
                  <a:pt x="38370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323919">
            <a:off x="-77569" y="2371285"/>
            <a:ext cx="3245548" cy="4114800"/>
          </a:xfrm>
          <a:custGeom>
            <a:avLst/>
            <a:gdLst/>
            <a:ahLst/>
            <a:cxnLst/>
            <a:rect l="l" t="t" r="r" b="b"/>
            <a:pathLst>
              <a:path w="3245548" h="4114800">
                <a:moveTo>
                  <a:pt x="0" y="0"/>
                </a:moveTo>
                <a:lnTo>
                  <a:pt x="3245548" y="0"/>
                </a:lnTo>
                <a:lnTo>
                  <a:pt x="3245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041173">
            <a:off x="15228788" y="2036214"/>
            <a:ext cx="3674231" cy="4787272"/>
          </a:xfrm>
          <a:custGeom>
            <a:avLst/>
            <a:gdLst/>
            <a:ahLst/>
            <a:cxnLst/>
            <a:rect l="l" t="t" r="r" b="b"/>
            <a:pathLst>
              <a:path w="3674231" h="4787272">
                <a:moveTo>
                  <a:pt x="0" y="0"/>
                </a:moveTo>
                <a:lnTo>
                  <a:pt x="3674231" y="0"/>
                </a:lnTo>
                <a:lnTo>
                  <a:pt x="3674231" y="4787272"/>
                </a:lnTo>
                <a:lnTo>
                  <a:pt x="0" y="47872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804574">
            <a:off x="8648284" y="2981559"/>
            <a:ext cx="10803513" cy="12945386"/>
          </a:xfrm>
          <a:custGeom>
            <a:avLst/>
            <a:gdLst/>
            <a:ahLst/>
            <a:cxnLst/>
            <a:rect l="l" t="t" r="r" b="b"/>
            <a:pathLst>
              <a:path w="10803513" h="12945386">
                <a:moveTo>
                  <a:pt x="0" y="0"/>
                </a:moveTo>
                <a:lnTo>
                  <a:pt x="10803513" y="0"/>
                </a:lnTo>
                <a:lnTo>
                  <a:pt x="10803513" y="12945386"/>
                </a:lnTo>
                <a:lnTo>
                  <a:pt x="0" y="129453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227574" y="7200900"/>
            <a:ext cx="3052998" cy="3217916"/>
          </a:xfrm>
          <a:custGeom>
            <a:avLst/>
            <a:gdLst/>
            <a:ahLst/>
            <a:cxnLst/>
            <a:rect l="l" t="t" r="r" b="b"/>
            <a:pathLst>
              <a:path w="3052998" h="3217916">
                <a:moveTo>
                  <a:pt x="0" y="0"/>
                </a:moveTo>
                <a:lnTo>
                  <a:pt x="3052998" y="0"/>
                </a:lnTo>
                <a:lnTo>
                  <a:pt x="3052998" y="3217916"/>
                </a:lnTo>
                <a:lnTo>
                  <a:pt x="0" y="3217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316910">
            <a:off x="7928652" y="-1197832"/>
            <a:ext cx="2238561" cy="3359942"/>
          </a:xfrm>
          <a:custGeom>
            <a:avLst/>
            <a:gdLst/>
            <a:ahLst/>
            <a:cxnLst/>
            <a:rect l="l" t="t" r="r" b="b"/>
            <a:pathLst>
              <a:path w="2238561" h="3359942">
                <a:moveTo>
                  <a:pt x="0" y="0"/>
                </a:moveTo>
                <a:lnTo>
                  <a:pt x="2238561" y="0"/>
                </a:lnTo>
                <a:lnTo>
                  <a:pt x="2238561" y="3359941"/>
                </a:lnTo>
                <a:lnTo>
                  <a:pt x="0" y="33599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1" name="圖片 10">
            <a:hlinkClick r:id="rId11"/>
            <a:extLst>
              <a:ext uri="{FF2B5EF4-FFF2-40B4-BE49-F238E27FC236}">
                <a16:creationId xmlns:a16="http://schemas.microsoft.com/office/drawing/2014/main" id="{1908FBCB-8CBC-4B42-BF76-6C168E1905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43100" y="1094530"/>
            <a:ext cx="14401800" cy="80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8518"/>
      </p:ext>
    </p:extLst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334676">
            <a:off x="-428308" y="7359451"/>
            <a:ext cx="3667316" cy="4114800"/>
          </a:xfrm>
          <a:custGeom>
            <a:avLst/>
            <a:gdLst/>
            <a:ahLst/>
            <a:cxnLst/>
            <a:rect l="l" t="t" r="r" b="b"/>
            <a:pathLst>
              <a:path w="3667316" h="4114800">
                <a:moveTo>
                  <a:pt x="0" y="0"/>
                </a:moveTo>
                <a:lnTo>
                  <a:pt x="3667316" y="0"/>
                </a:lnTo>
                <a:lnTo>
                  <a:pt x="36673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7148" y="1943100"/>
            <a:ext cx="14280502" cy="6248400"/>
            <a:chOff x="0" y="0"/>
            <a:chExt cx="2332251" cy="15794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32251" cy="1579422"/>
            </a:xfrm>
            <a:custGeom>
              <a:avLst/>
              <a:gdLst/>
              <a:ahLst/>
              <a:cxnLst/>
              <a:rect l="l" t="t" r="r" b="b"/>
              <a:pathLst>
                <a:path w="2332251" h="1579422">
                  <a:moveTo>
                    <a:pt x="44588" y="0"/>
                  </a:moveTo>
                  <a:lnTo>
                    <a:pt x="2287663" y="0"/>
                  </a:lnTo>
                  <a:cubicBezTo>
                    <a:pt x="2312289" y="0"/>
                    <a:pt x="2332251" y="19963"/>
                    <a:pt x="2332251" y="44588"/>
                  </a:cubicBezTo>
                  <a:lnTo>
                    <a:pt x="2332251" y="1534834"/>
                  </a:lnTo>
                  <a:cubicBezTo>
                    <a:pt x="2332251" y="1546659"/>
                    <a:pt x="2327554" y="1558000"/>
                    <a:pt x="2319192" y="1566362"/>
                  </a:cubicBezTo>
                  <a:cubicBezTo>
                    <a:pt x="2310830" y="1574724"/>
                    <a:pt x="2299489" y="1579422"/>
                    <a:pt x="2287663" y="1579422"/>
                  </a:cubicBezTo>
                  <a:lnTo>
                    <a:pt x="44588" y="1579422"/>
                  </a:lnTo>
                  <a:cubicBezTo>
                    <a:pt x="32762" y="1579422"/>
                    <a:pt x="21421" y="1574724"/>
                    <a:pt x="13059" y="1566362"/>
                  </a:cubicBezTo>
                  <a:cubicBezTo>
                    <a:pt x="4698" y="1558000"/>
                    <a:pt x="0" y="1546659"/>
                    <a:pt x="0" y="1534834"/>
                  </a:cubicBezTo>
                  <a:lnTo>
                    <a:pt x="0" y="44588"/>
                  </a:lnTo>
                  <a:cubicBezTo>
                    <a:pt x="0" y="32762"/>
                    <a:pt x="4698" y="21421"/>
                    <a:pt x="13059" y="13059"/>
                  </a:cubicBezTo>
                  <a:cubicBezTo>
                    <a:pt x="21421" y="4698"/>
                    <a:pt x="32762" y="0"/>
                    <a:pt x="4458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32251" cy="16270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2877800" y="7488234"/>
            <a:ext cx="3193718" cy="2798766"/>
          </a:xfrm>
          <a:custGeom>
            <a:avLst/>
            <a:gdLst/>
            <a:ahLst/>
            <a:cxnLst/>
            <a:rect l="l" t="t" r="r" b="b"/>
            <a:pathLst>
              <a:path w="6582220" h="5603115">
                <a:moveTo>
                  <a:pt x="0" y="0"/>
                </a:moveTo>
                <a:lnTo>
                  <a:pt x="6582220" y="0"/>
                </a:lnTo>
                <a:lnTo>
                  <a:pt x="6582220" y="5603115"/>
                </a:lnTo>
                <a:lnTo>
                  <a:pt x="0" y="56031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39638" y="5508035"/>
            <a:ext cx="3774466" cy="4780549"/>
          </a:xfrm>
          <a:custGeom>
            <a:avLst/>
            <a:gdLst/>
            <a:ahLst/>
            <a:cxnLst/>
            <a:rect l="l" t="t" r="r" b="b"/>
            <a:pathLst>
              <a:path w="4067350" h="5173100">
                <a:moveTo>
                  <a:pt x="0" y="0"/>
                </a:moveTo>
                <a:lnTo>
                  <a:pt x="4067350" y="0"/>
                </a:lnTo>
                <a:lnTo>
                  <a:pt x="4067350" y="5173100"/>
                </a:lnTo>
                <a:lnTo>
                  <a:pt x="0" y="5173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1207" y="112506"/>
            <a:ext cx="2033782" cy="2510842"/>
          </a:xfrm>
          <a:custGeom>
            <a:avLst/>
            <a:gdLst/>
            <a:ahLst/>
            <a:cxnLst/>
            <a:rect l="l" t="t" r="r" b="b"/>
            <a:pathLst>
              <a:path w="2033782" h="2510842">
                <a:moveTo>
                  <a:pt x="0" y="0"/>
                </a:moveTo>
                <a:lnTo>
                  <a:pt x="2033782" y="0"/>
                </a:lnTo>
                <a:lnTo>
                  <a:pt x="2033782" y="2510842"/>
                </a:lnTo>
                <a:lnTo>
                  <a:pt x="0" y="25108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2962993">
            <a:off x="15311308" y="3943485"/>
            <a:ext cx="1287643" cy="939979"/>
          </a:xfrm>
          <a:custGeom>
            <a:avLst/>
            <a:gdLst/>
            <a:ahLst/>
            <a:cxnLst/>
            <a:rect l="l" t="t" r="r" b="b"/>
            <a:pathLst>
              <a:path w="1287643" h="939979">
                <a:moveTo>
                  <a:pt x="0" y="0"/>
                </a:moveTo>
                <a:lnTo>
                  <a:pt x="1287643" y="0"/>
                </a:lnTo>
                <a:lnTo>
                  <a:pt x="1287643" y="939979"/>
                </a:lnTo>
                <a:lnTo>
                  <a:pt x="0" y="9399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64FF6B0-4C61-49A8-8414-0756B2270F49}"/>
              </a:ext>
            </a:extLst>
          </p:cNvPr>
          <p:cNvSpPr txBox="1"/>
          <p:nvPr/>
        </p:nvSpPr>
        <p:spPr>
          <a:xfrm>
            <a:off x="1386300" y="2294732"/>
            <a:ext cx="14697762" cy="543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9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減塑</a:t>
            </a:r>
            <a:r>
              <a:rPr lang="zh-TW" altLang="en-US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從生活做起！</a:t>
            </a:r>
            <a:endParaRPr lang="en-US" altLang="zh-TW" sz="9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你有哪些好方法呢？</a:t>
            </a:r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和同學一起分享吧！</a:t>
            </a:r>
          </a:p>
        </p:txBody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4769497">
            <a:off x="2495402" y="-3689918"/>
            <a:ext cx="13297199" cy="16908353"/>
          </a:xfrm>
          <a:custGeom>
            <a:avLst/>
            <a:gdLst/>
            <a:ahLst/>
            <a:cxnLst/>
            <a:rect l="l" t="t" r="r" b="b"/>
            <a:pathLst>
              <a:path w="11817445" h="14160337">
                <a:moveTo>
                  <a:pt x="0" y="0"/>
                </a:moveTo>
                <a:lnTo>
                  <a:pt x="11817445" y="0"/>
                </a:lnTo>
                <a:lnTo>
                  <a:pt x="11817445" y="14160337"/>
                </a:lnTo>
                <a:lnTo>
                  <a:pt x="0" y="141603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14801809" y="6212962"/>
            <a:ext cx="3837051" cy="4114800"/>
          </a:xfrm>
          <a:custGeom>
            <a:avLst/>
            <a:gdLst/>
            <a:ahLst/>
            <a:cxnLst/>
            <a:rect l="l" t="t" r="r" b="b"/>
            <a:pathLst>
              <a:path w="3837051" h="4114800">
                <a:moveTo>
                  <a:pt x="0" y="0"/>
                </a:moveTo>
                <a:lnTo>
                  <a:pt x="3837051" y="0"/>
                </a:lnTo>
                <a:lnTo>
                  <a:pt x="38370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326229">
            <a:off x="12939746" y="5983916"/>
            <a:ext cx="3245548" cy="4114800"/>
          </a:xfrm>
          <a:custGeom>
            <a:avLst/>
            <a:gdLst/>
            <a:ahLst/>
            <a:cxnLst/>
            <a:rect l="l" t="t" r="r" b="b"/>
            <a:pathLst>
              <a:path w="3245548" h="4114800">
                <a:moveTo>
                  <a:pt x="0" y="0"/>
                </a:moveTo>
                <a:lnTo>
                  <a:pt x="3245548" y="0"/>
                </a:lnTo>
                <a:lnTo>
                  <a:pt x="3245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242168">
            <a:off x="-654440" y="-501613"/>
            <a:ext cx="4117790" cy="5365198"/>
          </a:xfrm>
          <a:custGeom>
            <a:avLst/>
            <a:gdLst/>
            <a:ahLst/>
            <a:cxnLst/>
            <a:rect l="l" t="t" r="r" b="b"/>
            <a:pathLst>
              <a:path w="4117790" h="5365198">
                <a:moveTo>
                  <a:pt x="0" y="0"/>
                </a:moveTo>
                <a:lnTo>
                  <a:pt x="4117790" y="0"/>
                </a:lnTo>
                <a:lnTo>
                  <a:pt x="4117790" y="5365198"/>
                </a:lnTo>
                <a:lnTo>
                  <a:pt x="0" y="53651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189863" y="1001785"/>
            <a:ext cx="11908273" cy="4264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600"/>
              </a:lnSpc>
            </a:pPr>
            <a:r>
              <a:rPr lang="zh-TW" altLang="en-US" sz="4400" dirty="0">
                <a:solidFill>
                  <a:srgbClr val="F3F1E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各位老師好，麻煩老師鼓勵家長及學生多多使用環保餐具，為地球盡一份心力！</a:t>
            </a:r>
            <a:endParaRPr lang="en-US" altLang="zh-TW" sz="4400" dirty="0">
              <a:solidFill>
                <a:srgbClr val="F3F1E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5600"/>
              </a:lnSpc>
            </a:pPr>
            <a:r>
              <a:rPr lang="zh-TW" altLang="en-US" sz="4400" dirty="0">
                <a:solidFill>
                  <a:srgbClr val="F3F1E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請於</a:t>
            </a:r>
            <a:r>
              <a:rPr lang="en-US" altLang="zh-TW" sz="4400" dirty="0">
                <a:solidFill>
                  <a:srgbClr val="F3F1E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4/26(</a:t>
            </a:r>
            <a:r>
              <a:rPr lang="zh-TW" altLang="en-US" sz="4400" dirty="0">
                <a:solidFill>
                  <a:srgbClr val="F3F1E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4400" dirty="0">
                <a:solidFill>
                  <a:srgbClr val="F3F1E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400" dirty="0">
                <a:solidFill>
                  <a:srgbClr val="F3F1E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前填寫下列親職教育日擺攤班級預計使用一次用產品之情形表單，若無預計使用，請填寫</a:t>
            </a:r>
            <a:r>
              <a:rPr lang="en-US" altLang="zh-TW" sz="4400" dirty="0">
                <a:solidFill>
                  <a:srgbClr val="F3F1E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sz="4400" dirty="0">
                <a:solidFill>
                  <a:srgbClr val="F3F1E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，以俾衛生組每月填報，感謝老師！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3F1E3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5600"/>
              </a:lnSpc>
            </a:pPr>
            <a:r>
              <a:rPr lang="en-US" sz="4400" dirty="0">
                <a:solidFill>
                  <a:srgbClr val="F3F1E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https://forms.gle/zh5eguWJyX2JKVkz9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3F1E3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hlinkClick r:id="rId11"/>
            <a:extLst>
              <a:ext uri="{FF2B5EF4-FFF2-40B4-BE49-F238E27FC236}">
                <a16:creationId xmlns:a16="http://schemas.microsoft.com/office/drawing/2014/main" id="{BCA3BA8D-C84F-4CE6-8D8D-1AE5F69E37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663210"/>
            <a:ext cx="3945754" cy="3945754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339</Words>
  <Application>Microsoft Office PowerPoint</Application>
  <PresentationFormat>自訂</PresentationFormat>
  <Paragraphs>27</Paragraphs>
  <Slides>9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標楷體</vt:lpstr>
      <vt:lpstr>Arial</vt:lpstr>
      <vt:lpstr>Calibri</vt:lpstr>
      <vt:lpstr>新細明體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學務主任</dc:creator>
  <cp:lastModifiedBy>教學組專用電腦</cp:lastModifiedBy>
  <cp:revision>11</cp:revision>
  <dcterms:created xsi:type="dcterms:W3CDTF">2006-08-16T00:00:00Z</dcterms:created>
  <dcterms:modified xsi:type="dcterms:W3CDTF">2024-04-19T01:21:37Z</dcterms:modified>
  <dc:identifier>DAGCiy_6QAo</dc:identifier>
</cp:coreProperties>
</file>