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0"/>
  </p:notesMasterIdLst>
  <p:sldIdLst>
    <p:sldId id="257" r:id="rId2"/>
    <p:sldId id="258" r:id="rId3"/>
    <p:sldId id="337" r:id="rId4"/>
    <p:sldId id="262" r:id="rId5"/>
    <p:sldId id="353" r:id="rId6"/>
    <p:sldId id="286" r:id="rId7"/>
    <p:sldId id="349" r:id="rId8"/>
    <p:sldId id="304" r:id="rId9"/>
    <p:sldId id="279" r:id="rId10"/>
    <p:sldId id="280" r:id="rId11"/>
    <p:sldId id="345" r:id="rId12"/>
    <p:sldId id="267" r:id="rId13"/>
    <p:sldId id="351" r:id="rId14"/>
    <p:sldId id="306" r:id="rId15"/>
    <p:sldId id="326" r:id="rId16"/>
    <p:sldId id="260" r:id="rId17"/>
    <p:sldId id="307" r:id="rId18"/>
    <p:sldId id="350" r:id="rId19"/>
  </p:sldIdLst>
  <p:sldSz cx="12192000" cy="6858000"/>
  <p:notesSz cx="6797675" cy="99266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B8C2"/>
    <a:srgbClr val="009999"/>
    <a:srgbClr val="33CCCC"/>
    <a:srgbClr val="33CCFF"/>
    <a:srgbClr val="00CCFF"/>
    <a:srgbClr val="CCECFF"/>
    <a:srgbClr val="FFCC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72" autoAdjust="0"/>
    <p:restoredTop sz="85714" autoAdjust="0"/>
  </p:normalViewPr>
  <p:slideViewPr>
    <p:cSldViewPr snapToGrid="0">
      <p:cViewPr varScale="1">
        <p:scale>
          <a:sx n="98" d="100"/>
          <a:sy n="98" d="100"/>
        </p:scale>
        <p:origin x="110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2" y="0"/>
            <a:ext cx="2946400" cy="496888"/>
          </a:xfrm>
          <a:prstGeom prst="rect">
            <a:avLst/>
          </a:prstGeom>
        </p:spPr>
        <p:txBody>
          <a:bodyPr vert="horz" lIns="91422" tIns="45710" rIns="91422" bIns="45710" rtlCol="0"/>
          <a:lstStyle>
            <a:lvl1pPr algn="l">
              <a:defRPr sz="1200"/>
            </a:lvl1pPr>
          </a:lstStyle>
          <a:p>
            <a:endParaRPr lang="zh-TW" altLang="en-US"/>
          </a:p>
        </p:txBody>
      </p:sp>
      <p:sp>
        <p:nvSpPr>
          <p:cNvPr id="3" name="日期版面配置區 2"/>
          <p:cNvSpPr>
            <a:spLocks noGrp="1"/>
          </p:cNvSpPr>
          <p:nvPr>
            <p:ph type="dt" idx="1"/>
          </p:nvPr>
        </p:nvSpPr>
        <p:spPr>
          <a:xfrm>
            <a:off x="3849688" y="0"/>
            <a:ext cx="2946400" cy="496888"/>
          </a:xfrm>
          <a:prstGeom prst="rect">
            <a:avLst/>
          </a:prstGeom>
        </p:spPr>
        <p:txBody>
          <a:bodyPr vert="horz" lIns="91422" tIns="45710" rIns="91422" bIns="45710" rtlCol="0"/>
          <a:lstStyle>
            <a:lvl1pPr algn="r">
              <a:defRPr sz="1200"/>
            </a:lvl1pPr>
          </a:lstStyle>
          <a:p>
            <a:fld id="{381DA341-506F-4199-B253-868091C78BF0}" type="datetimeFigureOut">
              <a:rPr lang="zh-TW" altLang="en-US" smtClean="0"/>
              <a:t>2023/3/28</a:t>
            </a:fld>
            <a:endParaRPr lang="zh-TW" altLang="en-US"/>
          </a:p>
        </p:txBody>
      </p:sp>
      <p:sp>
        <p:nvSpPr>
          <p:cNvPr id="4" name="投影片圖像版面配置區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22" tIns="45710" rIns="91422" bIns="45710" rtlCol="0" anchor="ctr"/>
          <a:lstStyle/>
          <a:p>
            <a:endParaRPr lang="zh-TW" altLang="en-US"/>
          </a:p>
        </p:txBody>
      </p:sp>
      <p:sp>
        <p:nvSpPr>
          <p:cNvPr id="5" name="備忘稿版面配置區 4"/>
          <p:cNvSpPr>
            <a:spLocks noGrp="1"/>
          </p:cNvSpPr>
          <p:nvPr>
            <p:ph type="body" sz="quarter" idx="3"/>
          </p:nvPr>
        </p:nvSpPr>
        <p:spPr>
          <a:xfrm>
            <a:off x="679452" y="4776790"/>
            <a:ext cx="5438775" cy="3908425"/>
          </a:xfrm>
          <a:prstGeom prst="rect">
            <a:avLst/>
          </a:prstGeom>
        </p:spPr>
        <p:txBody>
          <a:bodyPr vert="horz" lIns="91422" tIns="45710" rIns="91422" bIns="4571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2" y="9429750"/>
            <a:ext cx="2946400" cy="496888"/>
          </a:xfrm>
          <a:prstGeom prst="rect">
            <a:avLst/>
          </a:prstGeom>
        </p:spPr>
        <p:txBody>
          <a:bodyPr vert="horz" lIns="91422" tIns="45710" rIns="91422" bIns="4571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49688" y="9429750"/>
            <a:ext cx="2946400" cy="496888"/>
          </a:xfrm>
          <a:prstGeom prst="rect">
            <a:avLst/>
          </a:prstGeom>
        </p:spPr>
        <p:txBody>
          <a:bodyPr vert="horz" lIns="91422" tIns="45710" rIns="91422" bIns="45710" rtlCol="0" anchor="b"/>
          <a:lstStyle>
            <a:lvl1pPr algn="r">
              <a:defRPr sz="1200"/>
            </a:lvl1pPr>
          </a:lstStyle>
          <a:p>
            <a:fld id="{D3096C3C-E67D-4FB5-B54F-F0832B2D4921}" type="slidenum">
              <a:rPr lang="zh-TW" altLang="en-US" smtClean="0"/>
              <a:t>‹#›</a:t>
            </a:fld>
            <a:endParaRPr lang="zh-TW" altLang="en-US"/>
          </a:p>
        </p:txBody>
      </p:sp>
    </p:spTree>
    <p:extLst>
      <p:ext uri="{BB962C8B-B14F-4D97-AF65-F5344CB8AC3E}">
        <p14:creationId xmlns:p14="http://schemas.microsoft.com/office/powerpoint/2010/main" val="3778468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hpa.gov.tw/Pages/List.aspx?nodeid=444"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tw.news.yahoo.com/topic/2020health"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D3096C3C-E67D-4FB5-B54F-F0832B2D4921}" type="slidenum">
              <a:rPr lang="zh-TW" altLang="en-US" smtClean="0"/>
              <a:t>1</a:t>
            </a:fld>
            <a:endParaRPr lang="zh-TW" altLang="en-US"/>
          </a:p>
        </p:txBody>
      </p:sp>
    </p:spTree>
    <p:extLst>
      <p:ext uri="{BB962C8B-B14F-4D97-AF65-F5344CB8AC3E}">
        <p14:creationId xmlns:p14="http://schemas.microsoft.com/office/powerpoint/2010/main" val="3097724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defTabSz="914307">
              <a:defRPr/>
            </a:pPr>
            <a:r>
              <a:rPr lang="zh-TW" altLang="en-US" dirty="0">
                <a:latin typeface="華康明體注音" panose="01030500010101010101" pitchFamily="18" charset="-120"/>
                <a:ea typeface="華康明體注音" panose="01030500010101010101" pitchFamily="18" charset="-120"/>
              </a:rPr>
              <a:t>依據國健署</a:t>
            </a:r>
            <a:r>
              <a:rPr lang="en-US" altLang="zh-TW" dirty="0">
                <a:latin typeface="華康明體注音" panose="01030500010101010101" pitchFamily="18" charset="-120"/>
                <a:ea typeface="華康明體注音" panose="01030500010101010101" pitchFamily="18" charset="-120"/>
              </a:rPr>
              <a:t>108</a:t>
            </a:r>
            <a:r>
              <a:rPr lang="zh-TW" altLang="en-US" dirty="0">
                <a:latin typeface="華康明體注音" panose="01030500010101010101" pitchFamily="18" charset="-120"/>
                <a:ea typeface="華康明體注音" panose="01030500010101010101" pitchFamily="18" charset="-120"/>
              </a:rPr>
              <a:t>年青少年吸菸行為調查，我國青少年第一次開始吸菸的原因，「好奇」、「別人吸跟著吸」及「紓解壓力」就佔了前三名。而青少年開始嘗試吸菸後，有逾三成的青少年（國中生</a:t>
            </a:r>
            <a:r>
              <a:rPr lang="en-US" altLang="zh-TW" dirty="0">
                <a:latin typeface="華康明體注音" panose="01030500010101010101" pitchFamily="18" charset="-120"/>
                <a:ea typeface="華康明體注音" panose="01030500010101010101" pitchFamily="18" charset="-120"/>
              </a:rPr>
              <a:t>30.8%</a:t>
            </a:r>
            <a:r>
              <a:rPr lang="zh-TW" altLang="en-US" dirty="0">
                <a:latin typeface="華康明體注音" panose="01030500010101010101" pitchFamily="18" charset="-120"/>
                <a:ea typeface="華康明體注音" panose="01030500010101010101" pitchFamily="18" charset="-120"/>
              </a:rPr>
              <a:t>，高中職學生</a:t>
            </a:r>
            <a:r>
              <a:rPr lang="en-US" altLang="zh-TW" dirty="0">
                <a:latin typeface="華康明體注音" panose="01030500010101010101" pitchFamily="18" charset="-120"/>
                <a:ea typeface="華康明體注音" panose="01030500010101010101" pitchFamily="18" charset="-120"/>
              </a:rPr>
              <a:t>38.5%</a:t>
            </a:r>
            <a:r>
              <a:rPr lang="zh-TW" altLang="en-US" dirty="0">
                <a:latin typeface="華康明體注音" panose="01030500010101010101" pitchFamily="18" charset="-120"/>
                <a:ea typeface="華康明體注音" panose="01030500010101010101" pitchFamily="18" charset="-120"/>
              </a:rPr>
              <a:t>）仍延續有吸菸之行為。</a:t>
            </a:r>
            <a:endParaRPr lang="en-US" altLang="zh-TW" dirty="0">
              <a:latin typeface="華康明體注音" panose="01030500010101010101" pitchFamily="18" charset="-120"/>
              <a:ea typeface="華康明體注音" panose="01030500010101010101" pitchFamily="18" charset="-120"/>
            </a:endParaRPr>
          </a:p>
          <a:p>
            <a:r>
              <a:rPr lang="zh-TW" altLang="en-US" dirty="0">
                <a:latin typeface="華康明體注音" panose="01030500010101010101" pitchFamily="18" charset="-120"/>
                <a:ea typeface="華康明體注音" panose="01030500010101010101" pitchFamily="18" charset="-120"/>
              </a:rPr>
              <a:t>可透過小組釐清或是問答的方式來詢問同學菸品對我們的危害又是什麼、拒絕抽菸的好處有什麼 </a:t>
            </a:r>
            <a:r>
              <a:rPr lang="en-US" altLang="zh-TW" dirty="0">
                <a:latin typeface="華康明體注音" panose="01030500010101010101" pitchFamily="18" charset="-120"/>
                <a:ea typeface="華康明體注音" panose="01030500010101010101" pitchFamily="18" charset="-120"/>
              </a:rPr>
              <a:t>?</a:t>
            </a:r>
          </a:p>
          <a:p>
            <a:r>
              <a:rPr lang="zh-TW" altLang="en-US" dirty="0">
                <a:latin typeface="華康明體注音" panose="01030500010101010101" pitchFamily="18" charset="-120"/>
                <a:ea typeface="華康明體注音" panose="01030500010101010101" pitchFamily="18" charset="-120"/>
              </a:rPr>
              <a:t>藉此離清觀念以降低青少年對菸品的好奇進而使用菸品。</a:t>
            </a:r>
          </a:p>
        </p:txBody>
      </p:sp>
      <p:sp>
        <p:nvSpPr>
          <p:cNvPr id="4" name="投影片編號版面配置區 3"/>
          <p:cNvSpPr>
            <a:spLocks noGrp="1"/>
          </p:cNvSpPr>
          <p:nvPr>
            <p:ph type="sldNum" sz="quarter" idx="10"/>
          </p:nvPr>
        </p:nvSpPr>
        <p:spPr/>
        <p:txBody>
          <a:bodyPr/>
          <a:lstStyle/>
          <a:p>
            <a:fld id="{D3096C3C-E67D-4FB5-B54F-F0832B2D4921}" type="slidenum">
              <a:rPr lang="zh-TW" altLang="en-US" smtClean="0"/>
              <a:t>10</a:t>
            </a:fld>
            <a:endParaRPr lang="zh-TW" altLang="en-US"/>
          </a:p>
        </p:txBody>
      </p:sp>
    </p:spTree>
    <p:extLst>
      <p:ext uri="{BB962C8B-B14F-4D97-AF65-F5344CB8AC3E}">
        <p14:creationId xmlns:p14="http://schemas.microsoft.com/office/powerpoint/2010/main" val="7933236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fld id="{D3096C3C-E67D-4FB5-B54F-F0832B2D4921}" type="slidenum">
              <a:rPr lang="zh-TW" altLang="en-US" smtClean="0"/>
              <a:t>11</a:t>
            </a:fld>
            <a:endParaRPr lang="zh-TW" altLang="en-US"/>
          </a:p>
        </p:txBody>
      </p:sp>
    </p:spTree>
    <p:extLst>
      <p:ext uri="{BB962C8B-B14F-4D97-AF65-F5344CB8AC3E}">
        <p14:creationId xmlns:p14="http://schemas.microsoft.com/office/powerpoint/2010/main" val="2380220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defTabSz="914214">
              <a:defRPr/>
            </a:pPr>
            <a:r>
              <a:rPr lang="en-US" altLang="zh-TW" b="0" dirty="0">
                <a:latin typeface="華康明體注音" panose="01030500010101010101" pitchFamily="18" charset="-120"/>
                <a:ea typeface="華康明體注音" panose="01030500010101010101" pitchFamily="18" charset="-120"/>
              </a:rPr>
              <a:t>1</a:t>
            </a:r>
            <a:r>
              <a:rPr lang="zh-TW" altLang="en-US" b="0" dirty="0">
                <a:latin typeface="華康明體注音" panose="01030500010101010101" pitchFamily="18" charset="-120"/>
                <a:ea typeface="華康明體注音" panose="01030500010101010101" pitchFamily="18" charset="-120"/>
              </a:rPr>
              <a:t>、青少年不能吸菸或吸電子煙，如果有吸需要接受戒菸教育，如果是禁菸場所，還要被罰錢。如果有人拿菸或電子煙給你，你要拒絕，離開現場並反映有人提供菸品給未滿</a:t>
            </a:r>
            <a:r>
              <a:rPr lang="en-US" altLang="zh-TW" b="0" dirty="0">
                <a:latin typeface="華康明體注音" panose="01030500010101010101" pitchFamily="18" charset="-120"/>
                <a:ea typeface="華康明體注音" panose="01030500010101010101" pitchFamily="18" charset="-120"/>
              </a:rPr>
              <a:t>18</a:t>
            </a:r>
            <a:r>
              <a:rPr lang="zh-TW" altLang="en-US" b="0" dirty="0">
                <a:latin typeface="華康明體注音" panose="01030500010101010101" pitchFamily="18" charset="-120"/>
                <a:ea typeface="華康明體注音" panose="01030500010101010101" pitchFamily="18" charset="-120"/>
              </a:rPr>
              <a:t>歲者。</a:t>
            </a:r>
          </a:p>
          <a:p>
            <a:endParaRPr lang="zh-TW" altLang="en-US" b="0" dirty="0">
              <a:latin typeface="華康明體注音" panose="01030500010101010101" pitchFamily="18" charset="-120"/>
              <a:ea typeface="華康明體注音" panose="01030500010101010101" pitchFamily="18" charset="-120"/>
            </a:endParaRPr>
          </a:p>
          <a:p>
            <a:pPr defTabSz="914214">
              <a:defRPr/>
            </a:pPr>
            <a:r>
              <a:rPr lang="en-US" altLang="zh-TW" b="0" dirty="0">
                <a:latin typeface="華康明體注音" panose="01030500010101010101" pitchFamily="18" charset="-120"/>
                <a:ea typeface="華康明體注音" panose="01030500010101010101" pitchFamily="18" charset="-120"/>
              </a:rPr>
              <a:t>2</a:t>
            </a:r>
            <a:r>
              <a:rPr lang="zh-TW" altLang="en-US" b="0" dirty="0">
                <a:latin typeface="華康明體注音" panose="01030500010101010101" pitchFamily="18" charset="-120"/>
                <a:ea typeface="華康明體注音" panose="01030500010101010101" pitchFamily="18" charset="-120"/>
              </a:rPr>
              <a:t>、依據菸害防制法規定，以下場所皆為禁菸場所，</a:t>
            </a:r>
            <a:r>
              <a:rPr lang="zh-TW" altLang="en-US" b="0" dirty="0">
                <a:solidFill>
                  <a:schemeClr val="tx1">
                    <a:lumMod val="75000"/>
                    <a:lumOff val="25000"/>
                  </a:schemeClr>
                </a:solidFill>
                <a:latin typeface="華康明體注音" panose="01030500010101010101" pitchFamily="18" charset="-120"/>
                <a:ea typeface="華康明體注音" panose="01030500010101010101" pitchFamily="18" charset="-120"/>
              </a:rPr>
              <a:t>經舉發將</a:t>
            </a:r>
            <a:r>
              <a:rPr lang="zh-TW" altLang="en-US" b="0" dirty="0">
                <a:solidFill>
                  <a:srgbClr val="FF0000"/>
                </a:solidFill>
                <a:latin typeface="華康明體注音" panose="01030500010101010101" pitchFamily="18" charset="-120"/>
                <a:ea typeface="華康明體注音" panose="01030500010101010101" pitchFamily="18" charset="-120"/>
              </a:rPr>
              <a:t>處以新臺幣</a:t>
            </a:r>
            <a:r>
              <a:rPr lang="en-US" altLang="zh-TW" b="0" dirty="0">
                <a:solidFill>
                  <a:srgbClr val="FF0000"/>
                </a:solidFill>
                <a:latin typeface="華康明體注音" panose="01030500010101010101" pitchFamily="18" charset="-120"/>
                <a:ea typeface="華康明體注音" panose="01030500010101010101" pitchFamily="18" charset="-120"/>
              </a:rPr>
              <a:t>2</a:t>
            </a:r>
            <a:r>
              <a:rPr lang="zh-TW" altLang="en-US" b="0" dirty="0">
                <a:solidFill>
                  <a:srgbClr val="FF0000"/>
                </a:solidFill>
                <a:latin typeface="華康明體注音" panose="01030500010101010101" pitchFamily="18" charset="-120"/>
                <a:ea typeface="華康明體注音" panose="01030500010101010101" pitchFamily="18" charset="-120"/>
              </a:rPr>
              <a:t>千元</a:t>
            </a:r>
            <a:r>
              <a:rPr lang="en-US" altLang="zh-TW" b="0" dirty="0">
                <a:solidFill>
                  <a:srgbClr val="FF0000"/>
                </a:solidFill>
                <a:latin typeface="華康明體注音" panose="01030500010101010101" pitchFamily="18" charset="-120"/>
                <a:ea typeface="華康明體注音" panose="01030500010101010101" pitchFamily="18" charset="-120"/>
              </a:rPr>
              <a:t>~1</a:t>
            </a:r>
            <a:r>
              <a:rPr lang="zh-TW" altLang="en-US" b="0" dirty="0">
                <a:solidFill>
                  <a:srgbClr val="FF0000"/>
                </a:solidFill>
                <a:latin typeface="華康明體注音" panose="01030500010101010101" pitchFamily="18" charset="-120"/>
                <a:ea typeface="華康明體注音" panose="01030500010101010101" pitchFamily="18" charset="-120"/>
              </a:rPr>
              <a:t>萬元。</a:t>
            </a:r>
            <a:endParaRPr lang="en-US" altLang="zh-TW" b="0" dirty="0">
              <a:solidFill>
                <a:srgbClr val="FF0000"/>
              </a:solidFill>
              <a:latin typeface="華康明體注音" panose="01030500010101010101" pitchFamily="18" charset="-120"/>
              <a:ea typeface="華康明體注音" panose="01030500010101010101" pitchFamily="18" charset="-120"/>
            </a:endParaRPr>
          </a:p>
          <a:p>
            <a:pPr>
              <a:defRPr/>
            </a:pPr>
            <a:r>
              <a:rPr lang="zh-TW" altLang="en-US" sz="1400" b="0" dirty="0">
                <a:solidFill>
                  <a:srgbClr val="FF0000"/>
                </a:solidFill>
                <a:latin typeface="華康明體注音" panose="01030500010101010101" pitchFamily="18" charset="-120"/>
                <a:ea typeface="華康明體注音" panose="01030500010101010101" pitchFamily="18" charset="-120"/>
              </a:rPr>
              <a:t>禁菸範圍</a:t>
            </a:r>
            <a:r>
              <a:rPr lang="en-US" altLang="zh-TW" sz="1400" b="0" dirty="0">
                <a:solidFill>
                  <a:srgbClr val="FF0000"/>
                </a:solidFill>
                <a:latin typeface="華康明體注音" panose="01030500010101010101" pitchFamily="18" charset="-120"/>
                <a:ea typeface="華康明體注音" panose="01030500010101010101" pitchFamily="18" charset="-120"/>
              </a:rPr>
              <a:t>-</a:t>
            </a:r>
          </a:p>
          <a:p>
            <a:pPr>
              <a:lnSpc>
                <a:spcPct val="120000"/>
              </a:lnSpc>
              <a:defRPr/>
            </a:pPr>
            <a:r>
              <a:rPr lang="zh-TW" altLang="en-US" b="0" dirty="0">
                <a:solidFill>
                  <a:srgbClr val="FF0000"/>
                </a:solidFill>
                <a:latin typeface="華康明體注音" panose="01030500010101010101" pitchFamily="18" charset="-120"/>
                <a:ea typeface="華康明體注音" panose="01030500010101010101" pitchFamily="18" charset="-120"/>
              </a:rPr>
              <a:t>工作：</a:t>
            </a:r>
            <a:r>
              <a:rPr lang="zh-TW" altLang="en-US" b="0" dirty="0">
                <a:solidFill>
                  <a:schemeClr val="tx1">
                    <a:lumMod val="75000"/>
                    <a:lumOff val="25000"/>
                  </a:schemeClr>
                </a:solidFill>
                <a:latin typeface="華康明體注音" panose="01030500010101010101" pitchFamily="18" charset="-120"/>
                <a:ea typeface="華康明體注音" panose="01030500010101010101" pitchFamily="18" charset="-120"/>
              </a:rPr>
              <a:t>三人以上室內工作場所、政府機關、公營、金融機構、郵局、電信業。</a:t>
            </a:r>
            <a:endParaRPr lang="en-US" altLang="zh-TW" b="0" dirty="0">
              <a:solidFill>
                <a:schemeClr val="tx1">
                  <a:lumMod val="75000"/>
                  <a:lumOff val="25000"/>
                </a:schemeClr>
              </a:solidFill>
              <a:latin typeface="華康明體注音" panose="01030500010101010101" pitchFamily="18" charset="-120"/>
              <a:ea typeface="華康明體注音" panose="01030500010101010101" pitchFamily="18" charset="-120"/>
            </a:endParaRPr>
          </a:p>
          <a:p>
            <a:pPr>
              <a:lnSpc>
                <a:spcPct val="120000"/>
              </a:lnSpc>
              <a:defRPr/>
            </a:pPr>
            <a:r>
              <a:rPr lang="zh-TW" altLang="en-US" b="0" dirty="0">
                <a:solidFill>
                  <a:srgbClr val="FF0000"/>
                </a:solidFill>
                <a:latin typeface="華康明體注音" panose="01030500010101010101" pitchFamily="18" charset="-120"/>
                <a:ea typeface="華康明體注音" panose="01030500010101010101" pitchFamily="18" charset="-120"/>
              </a:rPr>
              <a:t>食：</a:t>
            </a:r>
            <a:r>
              <a:rPr lang="zh-TW" altLang="en-US" b="0" dirty="0">
                <a:solidFill>
                  <a:schemeClr val="tx1">
                    <a:lumMod val="75000"/>
                    <a:lumOff val="25000"/>
                  </a:schemeClr>
                </a:solidFill>
                <a:latin typeface="華康明體注音" panose="01030500010101010101" pitchFamily="18" charset="-120"/>
                <a:ea typeface="華康明體注音" panose="01030500010101010101" pitchFamily="18" charset="-120"/>
              </a:rPr>
              <a:t>餐飲店（如：咖啡館、速食店、中西式餐廳等）。</a:t>
            </a:r>
            <a:endParaRPr lang="en-US" altLang="zh-TW" b="0" dirty="0">
              <a:solidFill>
                <a:schemeClr val="tx1">
                  <a:lumMod val="75000"/>
                  <a:lumOff val="25000"/>
                </a:schemeClr>
              </a:solidFill>
              <a:latin typeface="華康明體注音" panose="01030500010101010101" pitchFamily="18" charset="-120"/>
              <a:ea typeface="華康明體注音" panose="01030500010101010101" pitchFamily="18" charset="-120"/>
            </a:endParaRPr>
          </a:p>
          <a:p>
            <a:pPr>
              <a:lnSpc>
                <a:spcPct val="120000"/>
              </a:lnSpc>
              <a:defRPr/>
            </a:pPr>
            <a:r>
              <a:rPr lang="zh-TW" altLang="en-US" b="0" dirty="0">
                <a:solidFill>
                  <a:srgbClr val="FF0000"/>
                </a:solidFill>
                <a:latin typeface="華康明體注音" panose="01030500010101010101" pitchFamily="18" charset="-120"/>
                <a:ea typeface="華康明體注音" panose="01030500010101010101" pitchFamily="18" charset="-120"/>
              </a:rPr>
              <a:t>衣：</a:t>
            </a:r>
            <a:r>
              <a:rPr lang="zh-TW" altLang="en-US" b="0" dirty="0">
                <a:solidFill>
                  <a:schemeClr val="tx1">
                    <a:lumMod val="75000"/>
                    <a:lumOff val="25000"/>
                  </a:schemeClr>
                </a:solidFill>
                <a:latin typeface="華康明體注音" panose="01030500010101010101" pitchFamily="18" charset="-120"/>
                <a:ea typeface="華康明體注音" panose="01030500010101010101" pitchFamily="18" charset="-120"/>
              </a:rPr>
              <a:t>商場（如：百貨公司、便利商店、超商、大賣場等）。</a:t>
            </a:r>
            <a:endParaRPr lang="en-US" altLang="zh-TW" b="0" dirty="0">
              <a:solidFill>
                <a:schemeClr val="tx1">
                  <a:lumMod val="75000"/>
                  <a:lumOff val="25000"/>
                </a:schemeClr>
              </a:solidFill>
              <a:latin typeface="華康明體注音" panose="01030500010101010101" pitchFamily="18" charset="-120"/>
              <a:ea typeface="華康明體注音" panose="01030500010101010101" pitchFamily="18" charset="-120"/>
            </a:endParaRPr>
          </a:p>
          <a:p>
            <a:pPr>
              <a:lnSpc>
                <a:spcPct val="120000"/>
              </a:lnSpc>
              <a:defRPr/>
            </a:pPr>
            <a:r>
              <a:rPr lang="zh-TW" altLang="en-US" b="0" dirty="0">
                <a:solidFill>
                  <a:srgbClr val="FF0000"/>
                </a:solidFill>
                <a:latin typeface="華康明體注音" panose="01030500010101010101" pitchFamily="18" charset="-120"/>
                <a:ea typeface="華康明體注音" panose="01030500010101010101" pitchFamily="18" charset="-120"/>
              </a:rPr>
              <a:t>住：</a:t>
            </a:r>
            <a:r>
              <a:rPr lang="zh-TW" altLang="en-US" b="0" dirty="0">
                <a:solidFill>
                  <a:schemeClr val="tx1">
                    <a:lumMod val="75000"/>
                    <a:lumOff val="25000"/>
                  </a:schemeClr>
                </a:solidFill>
                <a:latin typeface="華康明體注音" panose="01030500010101010101" pitchFamily="18" charset="-120"/>
                <a:ea typeface="華康明體注音" panose="01030500010101010101" pitchFamily="18" charset="-120"/>
              </a:rPr>
              <a:t>旅館、電梯、醫療機構、護理機構、其他醫事機構及社會福利機構。</a:t>
            </a:r>
            <a:endParaRPr lang="en-US" altLang="zh-TW" b="0" dirty="0">
              <a:solidFill>
                <a:schemeClr val="tx1">
                  <a:lumMod val="75000"/>
                  <a:lumOff val="25000"/>
                </a:schemeClr>
              </a:solidFill>
              <a:latin typeface="華康明體注音" panose="01030500010101010101" pitchFamily="18" charset="-120"/>
              <a:ea typeface="華康明體注音" panose="01030500010101010101" pitchFamily="18" charset="-120"/>
            </a:endParaRPr>
          </a:p>
          <a:p>
            <a:pPr>
              <a:lnSpc>
                <a:spcPct val="120000"/>
              </a:lnSpc>
              <a:defRPr/>
            </a:pPr>
            <a:r>
              <a:rPr lang="zh-TW" altLang="en-US" b="0" dirty="0">
                <a:solidFill>
                  <a:srgbClr val="FF0000"/>
                </a:solidFill>
                <a:latin typeface="華康明體注音" panose="01030500010101010101" pitchFamily="18" charset="-120"/>
                <a:ea typeface="華康明體注音" panose="01030500010101010101" pitchFamily="18" charset="-120"/>
              </a:rPr>
              <a:t>行：</a:t>
            </a:r>
            <a:r>
              <a:rPr lang="zh-TW" altLang="en-US" b="0" dirty="0">
                <a:solidFill>
                  <a:schemeClr val="tx1">
                    <a:lumMod val="75000"/>
                    <a:lumOff val="25000"/>
                  </a:schemeClr>
                </a:solidFill>
                <a:latin typeface="華康明體注音" panose="01030500010101010101" pitchFamily="18" charset="-120"/>
                <a:ea typeface="華康明體注音" panose="01030500010101010101" pitchFamily="18" charset="-120"/>
              </a:rPr>
              <a:t>大眾運輸工具、計程車、遊覽車、捷運系統、車站及旅客等候室等。</a:t>
            </a:r>
            <a:endParaRPr lang="en-US" altLang="zh-TW" b="0" dirty="0">
              <a:solidFill>
                <a:schemeClr val="tx1">
                  <a:lumMod val="75000"/>
                  <a:lumOff val="25000"/>
                </a:schemeClr>
              </a:solidFill>
              <a:latin typeface="華康明體注音" panose="01030500010101010101" pitchFamily="18" charset="-120"/>
              <a:ea typeface="華康明體注音" panose="01030500010101010101" pitchFamily="18" charset="-120"/>
            </a:endParaRPr>
          </a:p>
          <a:p>
            <a:pPr>
              <a:lnSpc>
                <a:spcPct val="120000"/>
              </a:lnSpc>
              <a:defRPr/>
            </a:pPr>
            <a:r>
              <a:rPr lang="zh-TW" altLang="en-US" b="0" dirty="0">
                <a:solidFill>
                  <a:srgbClr val="FF0000"/>
                </a:solidFill>
                <a:latin typeface="華康明體注音" panose="01030500010101010101" pitchFamily="18" charset="-120"/>
                <a:ea typeface="華康明體注音" panose="01030500010101010101" pitchFamily="18" charset="-120"/>
              </a:rPr>
              <a:t>育：</a:t>
            </a:r>
            <a:r>
              <a:rPr lang="zh-TW" altLang="en-US" b="0" dirty="0">
                <a:solidFill>
                  <a:schemeClr val="tx1">
                    <a:lumMod val="75000"/>
                    <a:lumOff val="25000"/>
                  </a:schemeClr>
                </a:solidFill>
                <a:latin typeface="華康明體注音" panose="01030500010101010101" pitchFamily="18" charset="-120"/>
                <a:ea typeface="華康明體注音" panose="01030500010101010101" pitchFamily="18" charset="-120"/>
              </a:rPr>
              <a:t>各級學校、圖書館、實驗室、表演廳、禮堂、展覽室、會議廳、博物館、美術館、其他文化或社會教育機構，及其他供兒童及少年教育或活動場所。</a:t>
            </a:r>
            <a:endParaRPr lang="en-US" altLang="zh-TW" b="0" dirty="0">
              <a:solidFill>
                <a:schemeClr val="tx1">
                  <a:lumMod val="75000"/>
                  <a:lumOff val="25000"/>
                </a:schemeClr>
              </a:solidFill>
              <a:latin typeface="華康明體注音" panose="01030500010101010101" pitchFamily="18" charset="-120"/>
              <a:ea typeface="華康明體注音" panose="01030500010101010101" pitchFamily="18" charset="-120"/>
            </a:endParaRPr>
          </a:p>
          <a:p>
            <a:pPr>
              <a:lnSpc>
                <a:spcPct val="120000"/>
              </a:lnSpc>
              <a:defRPr/>
            </a:pPr>
            <a:r>
              <a:rPr lang="zh-TW" altLang="en-US" b="0" dirty="0">
                <a:solidFill>
                  <a:srgbClr val="FF0000"/>
                </a:solidFill>
                <a:latin typeface="華康明體注音" panose="01030500010101010101" pitchFamily="18" charset="-120"/>
                <a:ea typeface="華康明體注音" panose="01030500010101010101" pitchFamily="18" charset="-120"/>
              </a:rPr>
              <a:t>樂：</a:t>
            </a:r>
            <a:r>
              <a:rPr lang="zh-TW" altLang="en-US" b="0" dirty="0">
                <a:solidFill>
                  <a:schemeClr val="tx1">
                    <a:lumMod val="75000"/>
                    <a:lumOff val="25000"/>
                  </a:schemeClr>
                </a:solidFill>
                <a:latin typeface="華康明體注音" panose="01030500010101010101" pitchFamily="18" charset="-120"/>
                <a:ea typeface="華康明體注音" panose="01030500010101010101" pitchFamily="18" charset="-120"/>
              </a:rPr>
              <a:t>歌劇院、電影院、視聽歌唱業（如：</a:t>
            </a:r>
            <a:r>
              <a:rPr lang="en-US" altLang="zh-TW" b="0" dirty="0">
                <a:solidFill>
                  <a:schemeClr val="tx1">
                    <a:lumMod val="75000"/>
                    <a:lumOff val="25000"/>
                  </a:schemeClr>
                </a:solidFill>
                <a:latin typeface="華康明體注音" panose="01030500010101010101" pitchFamily="18" charset="-120"/>
                <a:ea typeface="華康明體注音" panose="01030500010101010101" pitchFamily="18" charset="-120"/>
              </a:rPr>
              <a:t>KTV</a:t>
            </a:r>
            <a:r>
              <a:rPr lang="zh-TW" altLang="en-US" b="0" dirty="0">
                <a:solidFill>
                  <a:schemeClr val="tx1">
                    <a:lumMod val="75000"/>
                    <a:lumOff val="25000"/>
                  </a:schemeClr>
                </a:solidFill>
                <a:latin typeface="華康明體注音" panose="01030500010101010101" pitchFamily="18" charset="-120"/>
                <a:ea typeface="華康明體注音" panose="01030500010101010101" pitchFamily="18" charset="-120"/>
              </a:rPr>
              <a:t>、</a:t>
            </a:r>
            <a:r>
              <a:rPr lang="en-US" altLang="zh-TW" b="0" dirty="0">
                <a:solidFill>
                  <a:schemeClr val="tx1">
                    <a:lumMod val="75000"/>
                    <a:lumOff val="25000"/>
                  </a:schemeClr>
                </a:solidFill>
                <a:latin typeface="華康明體注音" panose="01030500010101010101" pitchFamily="18" charset="-120"/>
                <a:ea typeface="華康明體注音" panose="01030500010101010101" pitchFamily="18" charset="-120"/>
              </a:rPr>
              <a:t>MTV</a:t>
            </a:r>
            <a:r>
              <a:rPr lang="zh-TW" altLang="en-US" b="0" dirty="0">
                <a:solidFill>
                  <a:schemeClr val="tx1">
                    <a:lumMod val="75000"/>
                    <a:lumOff val="25000"/>
                  </a:schemeClr>
                </a:solidFill>
                <a:latin typeface="華康明體注音" panose="01030500010101010101" pitchFamily="18" charset="-120"/>
                <a:ea typeface="華康明體注音" panose="01030500010101010101" pitchFamily="18" charset="-120"/>
              </a:rPr>
              <a:t>、卡拉</a:t>
            </a:r>
            <a:r>
              <a:rPr lang="en-US" altLang="zh-TW" b="0" dirty="0">
                <a:solidFill>
                  <a:schemeClr val="tx1">
                    <a:lumMod val="75000"/>
                    <a:lumOff val="25000"/>
                  </a:schemeClr>
                </a:solidFill>
                <a:latin typeface="華康明體注音" panose="01030500010101010101" pitchFamily="18" charset="-120"/>
                <a:ea typeface="華康明體注音" panose="01030500010101010101" pitchFamily="18" charset="-120"/>
              </a:rPr>
              <a:t>OK</a:t>
            </a:r>
            <a:r>
              <a:rPr lang="zh-TW" altLang="en-US" b="0" dirty="0">
                <a:solidFill>
                  <a:schemeClr val="tx1">
                    <a:lumMod val="75000"/>
                    <a:lumOff val="25000"/>
                  </a:schemeClr>
                </a:solidFill>
                <a:latin typeface="華康明體注音" panose="01030500010101010101" pitchFamily="18" charset="-120"/>
                <a:ea typeface="華康明體注音" panose="01030500010101010101" pitchFamily="18" charset="-120"/>
              </a:rPr>
              <a:t>）、資訊休閒業（如：網咖）、體育、運動或健身場所，及其他供公眾休閒育樂場所。</a:t>
            </a:r>
            <a:endParaRPr lang="en-US" altLang="zh-TW" b="0" dirty="0">
              <a:solidFill>
                <a:schemeClr val="tx1">
                  <a:lumMod val="75000"/>
                  <a:lumOff val="25000"/>
                </a:schemeClr>
              </a:solidFill>
              <a:latin typeface="華康明體注音" panose="01030500010101010101" pitchFamily="18" charset="-120"/>
              <a:ea typeface="華康明體注音" panose="01030500010101010101" pitchFamily="18" charset="-120"/>
            </a:endParaRPr>
          </a:p>
          <a:p>
            <a:pPr>
              <a:lnSpc>
                <a:spcPct val="120000"/>
              </a:lnSpc>
              <a:defRPr/>
            </a:pPr>
            <a:r>
              <a:rPr lang="zh-TW" altLang="en-US" b="0" dirty="0">
                <a:solidFill>
                  <a:srgbClr val="FF0000"/>
                </a:solidFill>
                <a:latin typeface="華康明體注音" panose="01030500010101010101" pitchFamily="18" charset="-120"/>
                <a:ea typeface="華康明體注音" panose="01030500010101010101" pitchFamily="18" charset="-120"/>
              </a:rPr>
              <a:t>室內全面禁菸除設有吸菸室：</a:t>
            </a:r>
            <a:r>
              <a:rPr lang="zh-TW" altLang="en-US" b="0" dirty="0">
                <a:solidFill>
                  <a:schemeClr val="tx1">
                    <a:lumMod val="75000"/>
                    <a:lumOff val="25000"/>
                  </a:schemeClr>
                </a:solidFill>
                <a:latin typeface="華康明體注音" panose="01030500010101010101" pitchFamily="18" charset="-120"/>
                <a:ea typeface="華康明體注音" panose="01030500010101010101" pitchFamily="18" charset="-120"/>
              </a:rPr>
              <a:t>旅館、商場、餐飲店、老人福利機構等。</a:t>
            </a:r>
            <a:endParaRPr lang="en-US" altLang="zh-TW" b="0" dirty="0">
              <a:solidFill>
                <a:schemeClr val="tx1">
                  <a:lumMod val="75000"/>
                  <a:lumOff val="25000"/>
                </a:schemeClr>
              </a:solidFill>
              <a:latin typeface="華康明體注音" panose="01030500010101010101" pitchFamily="18" charset="-120"/>
              <a:ea typeface="華康明體注音" panose="01030500010101010101" pitchFamily="18" charset="-120"/>
            </a:endParaRPr>
          </a:p>
          <a:p>
            <a:pPr>
              <a:lnSpc>
                <a:spcPct val="120000"/>
              </a:lnSpc>
              <a:defRPr/>
            </a:pPr>
            <a:r>
              <a:rPr lang="zh-TW" altLang="en-US" b="0" dirty="0">
                <a:solidFill>
                  <a:srgbClr val="FF0000"/>
                </a:solidFill>
                <a:latin typeface="華康明體注音" panose="01030500010101010101" pitchFamily="18" charset="-120"/>
                <a:ea typeface="華康明體注音" panose="01030500010101010101" pitchFamily="18" charset="-120"/>
              </a:rPr>
              <a:t>室外全面禁菸除設有吸菸區：</a:t>
            </a:r>
            <a:r>
              <a:rPr lang="zh-TW" altLang="en-US" b="0" dirty="0">
                <a:solidFill>
                  <a:schemeClr val="tx1">
                    <a:lumMod val="75000"/>
                    <a:lumOff val="25000"/>
                  </a:schemeClr>
                </a:solidFill>
                <a:latin typeface="華康明體注音" panose="01030500010101010101" pitchFamily="18" charset="-120"/>
                <a:ea typeface="華康明體注音" panose="01030500010101010101" pitchFamily="18" charset="-120"/>
              </a:rPr>
              <a:t>大專院校、圖書館、博物館、美術館、社教機構、體育場、游泳池、老人福利機構等。</a:t>
            </a:r>
            <a:endParaRPr lang="en-US" altLang="zh-TW" b="0" dirty="0">
              <a:solidFill>
                <a:schemeClr val="tx1">
                  <a:lumMod val="75000"/>
                  <a:lumOff val="25000"/>
                </a:schemeClr>
              </a:solidFill>
              <a:latin typeface="華康明體注音" panose="01030500010101010101" pitchFamily="18" charset="-120"/>
              <a:ea typeface="華康明體注音" panose="01030500010101010101" pitchFamily="18" charset="-120"/>
            </a:endParaRPr>
          </a:p>
          <a:p>
            <a:pPr>
              <a:lnSpc>
                <a:spcPct val="120000"/>
              </a:lnSpc>
              <a:defRPr/>
            </a:pPr>
            <a:r>
              <a:rPr lang="zh-TW" altLang="en-US" b="0" dirty="0">
                <a:latin typeface="華康明體注音" panose="01030500010101010101" pitchFamily="18" charset="-120"/>
                <a:ea typeface="華康明體注音" panose="01030500010101010101" pitchFamily="18" charset="-120"/>
              </a:rPr>
              <a:t>另本市公告禁菸場所：老街、廟宇、辦公場所周邊、公園、高中職以下學校周邊、公車候車亭及連鎖便利商店、咖啡廳、速食店</a:t>
            </a:r>
            <a:r>
              <a:rPr lang="en-US" altLang="zh-TW" b="0" dirty="0">
                <a:latin typeface="華康明體注音" panose="01030500010101010101" pitchFamily="18" charset="-120"/>
                <a:ea typeface="華康明體注音" panose="01030500010101010101" pitchFamily="18" charset="-120"/>
              </a:rPr>
              <a:t>1</a:t>
            </a:r>
            <a:r>
              <a:rPr lang="zh-TW" altLang="en-US" b="0" dirty="0">
                <a:latin typeface="華康明體注音" panose="01030500010101010101" pitchFamily="18" charset="-120"/>
                <a:ea typeface="華康明體注音" panose="01030500010101010101" pitchFamily="18" charset="-120"/>
              </a:rPr>
              <a:t>樓門市前之騎樓、桃園市中路二號社會住宅設置之沿街步道式開放空間，經舉發將處以新臺幣</a:t>
            </a:r>
            <a:r>
              <a:rPr lang="en-US" altLang="zh-TW" b="0" dirty="0">
                <a:latin typeface="華康明體注音" panose="01030500010101010101" pitchFamily="18" charset="-120"/>
                <a:ea typeface="華康明體注音" panose="01030500010101010101" pitchFamily="18" charset="-120"/>
              </a:rPr>
              <a:t>2</a:t>
            </a:r>
            <a:r>
              <a:rPr lang="zh-TW" altLang="en-US" b="0" dirty="0">
                <a:latin typeface="華康明體注音" panose="01030500010101010101" pitchFamily="18" charset="-120"/>
                <a:ea typeface="華康明體注音" panose="01030500010101010101" pitchFamily="18" charset="-120"/>
              </a:rPr>
              <a:t>千元</a:t>
            </a:r>
            <a:r>
              <a:rPr lang="en-US" altLang="zh-TW" b="0" dirty="0">
                <a:latin typeface="華康明體注音" panose="01030500010101010101" pitchFamily="18" charset="-120"/>
                <a:ea typeface="華康明體注音" panose="01030500010101010101" pitchFamily="18" charset="-120"/>
              </a:rPr>
              <a:t>~1</a:t>
            </a:r>
            <a:r>
              <a:rPr lang="zh-TW" altLang="en-US" b="0" dirty="0">
                <a:latin typeface="華康明體注音" panose="01030500010101010101" pitchFamily="18" charset="-120"/>
                <a:ea typeface="華康明體注音" panose="01030500010101010101" pitchFamily="18" charset="-120"/>
              </a:rPr>
              <a:t>萬元。</a:t>
            </a:r>
          </a:p>
          <a:p>
            <a:endParaRPr lang="zh-TW" altLang="en-US" dirty="0"/>
          </a:p>
        </p:txBody>
      </p:sp>
      <p:sp>
        <p:nvSpPr>
          <p:cNvPr id="4" name="投影片編號版面配置區 3"/>
          <p:cNvSpPr>
            <a:spLocks noGrp="1"/>
          </p:cNvSpPr>
          <p:nvPr>
            <p:ph type="sldNum" sz="quarter" idx="5"/>
          </p:nvPr>
        </p:nvSpPr>
        <p:spPr/>
        <p:txBody>
          <a:bodyPr/>
          <a:lstStyle/>
          <a:p>
            <a:fld id="{D3096C3C-E67D-4FB5-B54F-F0832B2D4921}" type="slidenum">
              <a:rPr lang="zh-TW" altLang="en-US" smtClean="0"/>
              <a:t>12</a:t>
            </a:fld>
            <a:endParaRPr lang="zh-TW" altLang="en-US"/>
          </a:p>
        </p:txBody>
      </p:sp>
    </p:spTree>
    <p:extLst>
      <p:ext uri="{BB962C8B-B14F-4D97-AF65-F5344CB8AC3E}">
        <p14:creationId xmlns:p14="http://schemas.microsoft.com/office/powerpoint/2010/main" val="23299263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a:p>
            <a:endParaRPr lang="zh-TW" altLang="en-US" dirty="0"/>
          </a:p>
        </p:txBody>
      </p:sp>
      <p:sp>
        <p:nvSpPr>
          <p:cNvPr id="4" name="投影片編號版面配置區 3"/>
          <p:cNvSpPr>
            <a:spLocks noGrp="1"/>
          </p:cNvSpPr>
          <p:nvPr>
            <p:ph type="sldNum" sz="quarter" idx="5"/>
          </p:nvPr>
        </p:nvSpPr>
        <p:spPr/>
        <p:txBody>
          <a:bodyPr/>
          <a:lstStyle/>
          <a:p>
            <a:fld id="{D3096C3C-E67D-4FB5-B54F-F0832B2D4921}" type="slidenum">
              <a:rPr lang="zh-TW" altLang="en-US" smtClean="0"/>
              <a:t>13</a:t>
            </a:fld>
            <a:endParaRPr lang="zh-TW" altLang="en-US"/>
          </a:p>
        </p:txBody>
      </p:sp>
    </p:spTree>
    <p:extLst>
      <p:ext uri="{BB962C8B-B14F-4D97-AF65-F5344CB8AC3E}">
        <p14:creationId xmlns:p14="http://schemas.microsoft.com/office/powerpoint/2010/main" val="32977967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投影片圖像版面配置區 1"/>
          <p:cNvSpPr>
            <a:spLocks noGrp="1" noRot="1" noChangeAspect="1" noTextEdit="1"/>
          </p:cNvSpPr>
          <p:nvPr>
            <p:ph type="sldImg"/>
          </p:nvPr>
        </p:nvSpPr>
        <p:spPr>
          <a:xfrm>
            <a:off x="-222250" y="809625"/>
            <a:ext cx="7192963" cy="4046538"/>
          </a:xfrm>
          <a:ln/>
        </p:spPr>
      </p:sp>
      <p:sp>
        <p:nvSpPr>
          <p:cNvPr id="91139"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dirty="0">
              <a:latin typeface="華康明體注音" panose="01030500010101010101" pitchFamily="18" charset="-120"/>
              <a:ea typeface="華康明體注音" panose="01030500010101010101" pitchFamily="18" charset="-120"/>
            </a:endParaRPr>
          </a:p>
          <a:p>
            <a:r>
              <a:rPr lang="zh-TW" altLang="en-US" dirty="0">
                <a:latin typeface="華康明體注音" panose="01030500010101010101" pitchFamily="18" charset="-120"/>
                <a:ea typeface="華康明體注音" panose="01030500010101010101" pitchFamily="18" charset="-120"/>
              </a:rPr>
              <a:t>酗酒</a:t>
            </a:r>
            <a:r>
              <a:rPr lang="en-US" altLang="zh-TW" dirty="0">
                <a:latin typeface="華康明體注音" panose="01030500010101010101" pitchFamily="18" charset="-120"/>
                <a:ea typeface="華康明體注音" panose="01030500010101010101" pitchFamily="18" charset="-120"/>
              </a:rPr>
              <a:t>+</a:t>
            </a:r>
            <a:r>
              <a:rPr lang="zh-TW" altLang="en-US" dirty="0">
                <a:latin typeface="華康明體注音" panose="01030500010101010101" pitchFamily="18" charset="-120"/>
                <a:ea typeface="華康明體注音" panose="01030500010101010101" pitchFamily="18" charset="-120"/>
              </a:rPr>
              <a:t>抽菸 </a:t>
            </a:r>
            <a:r>
              <a:rPr lang="en-US" altLang="zh-TW" dirty="0">
                <a:latin typeface="華康明體注音" panose="01030500010101010101" pitchFamily="18" charset="-120"/>
                <a:ea typeface="華康明體注音" panose="01030500010101010101" pitchFamily="18" charset="-120"/>
              </a:rPr>
              <a:t>22</a:t>
            </a:r>
            <a:r>
              <a:rPr lang="zh-TW" altLang="en-US" dirty="0">
                <a:latin typeface="華康明體注音" panose="01030500010101010101" pitchFamily="18" charset="-120"/>
                <a:ea typeface="華康明體注音" panose="01030500010101010101" pitchFamily="18" charset="-120"/>
              </a:rPr>
              <a:t>倍</a:t>
            </a:r>
            <a:endParaRPr lang="en-US" altLang="zh-TW" dirty="0">
              <a:latin typeface="華康明體注音" panose="01030500010101010101" pitchFamily="18" charset="-120"/>
              <a:ea typeface="華康明體注音" panose="01030500010101010101" pitchFamily="18" charset="-120"/>
            </a:endParaRPr>
          </a:p>
          <a:p>
            <a:r>
              <a:rPr lang="zh-TW" altLang="en-US" dirty="0">
                <a:latin typeface="華康明體注音" panose="01030500010101010101" pitchFamily="18" charset="-120"/>
                <a:ea typeface="華康明體注音" panose="01030500010101010101" pitchFamily="18" charset="-120"/>
              </a:rPr>
              <a:t>抽菸   </a:t>
            </a:r>
            <a:r>
              <a:rPr lang="en-US" altLang="zh-TW" dirty="0">
                <a:latin typeface="華康明體注音" panose="01030500010101010101" pitchFamily="18" charset="-120"/>
                <a:ea typeface="華康明體注音" panose="01030500010101010101" pitchFamily="18" charset="-120"/>
              </a:rPr>
              <a:t>18</a:t>
            </a:r>
            <a:r>
              <a:rPr lang="zh-TW" altLang="en-US" dirty="0">
                <a:latin typeface="華康明體注音" panose="01030500010101010101" pitchFamily="18" charset="-120"/>
                <a:ea typeface="華康明體注音" panose="01030500010101010101" pitchFamily="18" charset="-120"/>
              </a:rPr>
              <a:t>倍</a:t>
            </a:r>
            <a:endParaRPr lang="en-US" altLang="zh-TW" dirty="0">
              <a:latin typeface="華康明體注音" panose="01030500010101010101" pitchFamily="18" charset="-120"/>
              <a:ea typeface="華康明體注音" panose="01030500010101010101" pitchFamily="18" charset="-120"/>
            </a:endParaRPr>
          </a:p>
          <a:p>
            <a:r>
              <a:rPr lang="zh-TW" altLang="en-US" dirty="0">
                <a:latin typeface="華康明體注音" panose="01030500010101010101" pitchFamily="18" charset="-120"/>
                <a:ea typeface="華康明體注音" panose="01030500010101010101" pitchFamily="18" charset="-120"/>
              </a:rPr>
              <a:t>酗酒 </a:t>
            </a:r>
            <a:r>
              <a:rPr lang="en-US" altLang="zh-TW" dirty="0">
                <a:latin typeface="華康明體注音" panose="01030500010101010101" pitchFamily="18" charset="-120"/>
                <a:ea typeface="華康明體注音" panose="01030500010101010101" pitchFamily="18" charset="-120"/>
              </a:rPr>
              <a:t>10</a:t>
            </a:r>
            <a:r>
              <a:rPr lang="zh-TW" altLang="en-US" dirty="0">
                <a:latin typeface="華康明體注音" panose="01030500010101010101" pitchFamily="18" charset="-120"/>
                <a:ea typeface="華康明體注音" panose="01030500010101010101" pitchFamily="18" charset="-120"/>
              </a:rPr>
              <a:t>倍</a:t>
            </a:r>
          </a:p>
        </p:txBody>
      </p:sp>
    </p:spTree>
    <p:extLst>
      <p:ext uri="{BB962C8B-B14F-4D97-AF65-F5344CB8AC3E}">
        <p14:creationId xmlns:p14="http://schemas.microsoft.com/office/powerpoint/2010/main" val="37082536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https://www.youtube.com/watch?v=eJzVDniRTBw&amp;ab_channel=TheHealth99</a:t>
            </a:r>
            <a:endParaRPr lang="zh-TW" altLang="en-US" dirty="0"/>
          </a:p>
        </p:txBody>
      </p:sp>
      <p:sp>
        <p:nvSpPr>
          <p:cNvPr id="4" name="投影片編號版面配置區 3"/>
          <p:cNvSpPr>
            <a:spLocks noGrp="1"/>
          </p:cNvSpPr>
          <p:nvPr>
            <p:ph type="sldNum" sz="quarter" idx="10"/>
          </p:nvPr>
        </p:nvSpPr>
        <p:spPr/>
        <p:txBody>
          <a:bodyPr/>
          <a:lstStyle/>
          <a:p>
            <a:fld id="{207DE221-07D7-4468-855F-E2F902EA19D2}" type="slidenum">
              <a:rPr lang="zh-TW" altLang="en-US" smtClean="0"/>
              <a:t>15</a:t>
            </a:fld>
            <a:endParaRPr lang="zh-TW" altLang="en-US"/>
          </a:p>
        </p:txBody>
      </p:sp>
    </p:spTree>
    <p:extLst>
      <p:ext uri="{BB962C8B-B14F-4D97-AF65-F5344CB8AC3E}">
        <p14:creationId xmlns:p14="http://schemas.microsoft.com/office/powerpoint/2010/main" val="28720011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b="0" dirty="0">
                <a:latin typeface="華康明體注音" panose="01030500010101010101" pitchFamily="18" charset="-120"/>
                <a:ea typeface="華康明體注音" panose="01030500010101010101" pitchFamily="18" charset="-120"/>
              </a:rPr>
              <a:t>吸食電子煙後，環境中可偵測到煙油的成份，一樣有二手煙的問題，而且電子煙產生的煙霧不容易擴散，除吸食當下對身體有危害外，也會殘留在環境中，造成後續汙染，</a:t>
            </a:r>
            <a:r>
              <a:rPr lang="zh-TW" altLang="en-US" b="0" dirty="0">
                <a:latin typeface="華康明體注音" panose="01030500010101010101" pitchFamily="18" charset="-120"/>
                <a:ea typeface="華康明體注音" panose="01030500010101010101" pitchFamily="18" charset="-120"/>
              </a:rPr>
              <a:t>對家中孩童跟寵物，</a:t>
            </a:r>
            <a:r>
              <a:rPr lang="zh-TW" altLang="zh-TW" b="0" dirty="0">
                <a:latin typeface="華康明體注音" panose="01030500010101010101" pitchFamily="18" charset="-120"/>
                <a:ea typeface="華康明體注音" panose="01030500010101010101" pitchFamily="18" charset="-120"/>
              </a:rPr>
              <a:t>持續</a:t>
            </a:r>
            <a:r>
              <a:rPr lang="zh-TW" altLang="en-US" b="0" dirty="0">
                <a:latin typeface="華康明體注音" panose="01030500010101010101" pitchFamily="18" charset="-120"/>
                <a:ea typeface="華康明體注音" panose="01030500010101010101" pitchFamily="18" charset="-120"/>
              </a:rPr>
              <a:t>造成傷害</a:t>
            </a:r>
            <a:r>
              <a:rPr lang="zh-TW" altLang="zh-TW" b="0" dirty="0">
                <a:latin typeface="華康明體注音" panose="01030500010101010101" pitchFamily="18" charset="-120"/>
                <a:ea typeface="華康明體注音" panose="01030500010101010101" pitchFamily="18" charset="-120"/>
              </a:rPr>
              <a:t>。</a:t>
            </a:r>
            <a:endParaRPr lang="zh-TW" altLang="en-US" b="0" dirty="0">
              <a:latin typeface="華康明體注音" panose="01030500010101010101" pitchFamily="18" charset="-120"/>
              <a:ea typeface="華康明體注音" panose="01030500010101010101" pitchFamily="18" charset="-120"/>
            </a:endParaRPr>
          </a:p>
        </p:txBody>
      </p:sp>
      <p:sp>
        <p:nvSpPr>
          <p:cNvPr id="4" name="投影片編號版面配置區 3"/>
          <p:cNvSpPr>
            <a:spLocks noGrp="1"/>
          </p:cNvSpPr>
          <p:nvPr>
            <p:ph type="sldNum" sz="quarter" idx="5"/>
          </p:nvPr>
        </p:nvSpPr>
        <p:spPr/>
        <p:txBody>
          <a:bodyPr/>
          <a:lstStyle/>
          <a:p>
            <a:fld id="{D3096C3C-E67D-4FB5-B54F-F0832B2D4921}" type="slidenum">
              <a:rPr lang="zh-TW" altLang="en-US" smtClean="0"/>
              <a:t>16</a:t>
            </a:fld>
            <a:endParaRPr lang="zh-TW" altLang="en-US"/>
          </a:p>
        </p:txBody>
      </p:sp>
    </p:spTree>
    <p:extLst>
      <p:ext uri="{BB962C8B-B14F-4D97-AF65-F5344CB8AC3E}">
        <p14:creationId xmlns:p14="http://schemas.microsoft.com/office/powerpoint/2010/main" val="13779348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latin typeface="華康明體注音" panose="01030500010101010101" pitchFamily="18" charset="-120"/>
                <a:ea typeface="華康明體注音" panose="01030500010101010101" pitchFamily="18" charset="-120"/>
              </a:rPr>
              <a:t>如果身邊家人或朋友有人抽菸，可提供以下管道協助戒菸：</a:t>
            </a:r>
            <a:endParaRPr lang="en-US" altLang="zh-TW" dirty="0">
              <a:latin typeface="華康明體注音" panose="01030500010101010101" pitchFamily="18" charset="-120"/>
              <a:ea typeface="華康明體注音" panose="01030500010101010101" pitchFamily="18" charset="-120"/>
            </a:endParaRPr>
          </a:p>
          <a:p>
            <a:r>
              <a:rPr lang="en-US" altLang="zh-TW" dirty="0">
                <a:latin typeface="華康明體注音" panose="01030500010101010101" pitchFamily="18" charset="-120"/>
                <a:ea typeface="華康明體注音" panose="01030500010101010101" pitchFamily="18" charset="-120"/>
              </a:rPr>
              <a:t>1</a:t>
            </a:r>
            <a:r>
              <a:rPr lang="zh-TW" altLang="en-US" dirty="0">
                <a:latin typeface="華康明體注音" panose="01030500010101010101" pitchFamily="18" charset="-120"/>
                <a:ea typeface="華康明體注音" panose="01030500010101010101" pitchFamily="18" charset="-120"/>
              </a:rPr>
              <a:t>、門診、住院、急診及社區藥局皆可提供戒菸服務，透過醫療院所的戒菸衛教師或社區藥局藥師，提供專業的衛教、諮詢與支持，孕婦、青少年及不適合用藥者，可因而得到強而有力的協助。</a:t>
            </a:r>
            <a:endParaRPr lang="en-US" altLang="zh-TW" dirty="0">
              <a:latin typeface="華康明體注音" panose="01030500010101010101" pitchFamily="18" charset="-120"/>
              <a:ea typeface="華康明體注音" panose="01030500010101010101" pitchFamily="18" charset="-120"/>
            </a:endParaRPr>
          </a:p>
          <a:p>
            <a:r>
              <a:rPr lang="en-US" altLang="zh-TW" dirty="0">
                <a:latin typeface="華康明體注音" panose="01030500010101010101" pitchFamily="18" charset="-120"/>
                <a:ea typeface="華康明體注音" panose="01030500010101010101" pitchFamily="18" charset="-120"/>
              </a:rPr>
              <a:t>2</a:t>
            </a:r>
            <a:r>
              <a:rPr lang="zh-TW" altLang="en-US" dirty="0">
                <a:latin typeface="華康明體注音" panose="01030500010101010101" pitchFamily="18" charset="-120"/>
                <a:ea typeface="華康明體注音" panose="01030500010101010101" pitchFamily="18" charset="-120"/>
              </a:rPr>
              <a:t>、可以撥打免費戒菸專線（</a:t>
            </a:r>
            <a:r>
              <a:rPr lang="en-US" altLang="zh-TW" dirty="0">
                <a:latin typeface="華康明體注音" panose="01030500010101010101" pitchFamily="18" charset="-120"/>
                <a:ea typeface="華康明體注音" panose="01030500010101010101" pitchFamily="18" charset="-120"/>
              </a:rPr>
              <a:t>0800-636363</a:t>
            </a:r>
            <a:r>
              <a:rPr lang="zh-TW" altLang="en-US" dirty="0">
                <a:latin typeface="華康明體注音" panose="01030500010101010101" pitchFamily="18" charset="-120"/>
                <a:ea typeface="華康明體注音" panose="01030500010101010101" pitchFamily="18" charset="-120"/>
              </a:rPr>
              <a:t>），由具備心理輔導、諮商、社會工作等專業人員，透過電話的便利及私密性，陪伴吸菸者渡過戒菸的困難。</a:t>
            </a:r>
            <a:endParaRPr lang="en-US" altLang="zh-TW" dirty="0">
              <a:latin typeface="華康明體注音" panose="01030500010101010101" pitchFamily="18" charset="-120"/>
              <a:ea typeface="華康明體注音" panose="01030500010101010101" pitchFamily="18" charset="-120"/>
            </a:endParaRPr>
          </a:p>
          <a:p>
            <a:r>
              <a:rPr lang="en-US" altLang="zh-TW" dirty="0">
                <a:latin typeface="華康明體注音" panose="01030500010101010101" pitchFamily="18" charset="-120"/>
                <a:ea typeface="華康明體注音" panose="01030500010101010101" pitchFamily="18" charset="-120"/>
              </a:rPr>
              <a:t>3</a:t>
            </a:r>
            <a:r>
              <a:rPr lang="zh-TW" altLang="en-US" dirty="0">
                <a:latin typeface="華康明體注音" panose="01030500010101010101" pitchFamily="18" charset="-120"/>
                <a:ea typeface="華康明體注音" panose="01030500010101010101" pitchFamily="18" charset="-120"/>
              </a:rPr>
              <a:t>、參加各縣市醫療院所辦理的戒菸班。</a:t>
            </a:r>
          </a:p>
        </p:txBody>
      </p:sp>
      <p:sp>
        <p:nvSpPr>
          <p:cNvPr id="4" name="投影片編號版面配置區 3"/>
          <p:cNvSpPr>
            <a:spLocks noGrp="1"/>
          </p:cNvSpPr>
          <p:nvPr>
            <p:ph type="sldNum" sz="quarter" idx="10"/>
          </p:nvPr>
        </p:nvSpPr>
        <p:spPr/>
        <p:txBody>
          <a:bodyPr/>
          <a:lstStyle/>
          <a:p>
            <a:fld id="{207DE221-07D7-4468-855F-E2F902EA19D2}" type="slidenum">
              <a:rPr lang="zh-TW" altLang="en-US" smtClean="0"/>
              <a:t>17</a:t>
            </a:fld>
            <a:endParaRPr lang="zh-TW" altLang="en-US"/>
          </a:p>
        </p:txBody>
      </p:sp>
    </p:spTree>
    <p:extLst>
      <p:ext uri="{BB962C8B-B14F-4D97-AF65-F5344CB8AC3E}">
        <p14:creationId xmlns:p14="http://schemas.microsoft.com/office/powerpoint/2010/main" val="33568024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latin typeface="華康明體注音" panose="01030500010101010101" pitchFamily="18" charset="-120"/>
                <a:ea typeface="華康明體注音" panose="01030500010101010101" pitchFamily="18" charset="-120"/>
              </a:rPr>
              <a:t>1</a:t>
            </a:r>
            <a:r>
              <a:rPr lang="zh-TW" altLang="en-US" dirty="0">
                <a:latin typeface="PMingLiU" panose="02020500000000000000" pitchFamily="18" charset="-120"/>
                <a:ea typeface="PMingLiU" panose="02020500000000000000" pitchFamily="18" charset="-120"/>
              </a:rPr>
              <a:t>、</a:t>
            </a:r>
            <a:r>
              <a:rPr lang="zh-TW" altLang="en-US" dirty="0">
                <a:latin typeface="華康明體注音" panose="01030500010101010101" pitchFamily="18" charset="-120"/>
                <a:ea typeface="華康明體注音" panose="01030500010101010101" pitchFamily="18" charset="-120"/>
              </a:rPr>
              <a:t>你應該知道的電子煙</a:t>
            </a:r>
            <a:r>
              <a:rPr lang="en-US" altLang="zh-TW" dirty="0">
                <a:latin typeface="華康明體注音" panose="01030500010101010101" pitchFamily="18" charset="-120"/>
                <a:ea typeface="華康明體注音" panose="01030500010101010101" pitchFamily="18" charset="-120"/>
              </a:rPr>
              <a:t>.</a:t>
            </a:r>
            <a:r>
              <a:rPr lang="zh-TW" altLang="en-US" dirty="0">
                <a:latin typeface="華康明體注音" panose="01030500010101010101" pitchFamily="18" charset="-120"/>
                <a:ea typeface="華康明體注音" panose="01030500010101010101" pitchFamily="18" charset="-120"/>
              </a:rPr>
              <a:t>加熱式菸品</a:t>
            </a:r>
            <a:r>
              <a:rPr lang="en-US" altLang="zh-TW" dirty="0">
                <a:latin typeface="華康明體注音" panose="01030500010101010101" pitchFamily="18" charset="-120"/>
                <a:ea typeface="華康明體注音" panose="01030500010101010101" pitchFamily="18" charset="-120"/>
              </a:rPr>
              <a:t>30</a:t>
            </a:r>
            <a:r>
              <a:rPr lang="zh-TW" altLang="en-US" dirty="0">
                <a:latin typeface="華康明體注音" panose="01030500010101010101" pitchFamily="18" charset="-120"/>
                <a:ea typeface="華康明體注音" panose="01030500010101010101" pitchFamily="18" charset="-120"/>
              </a:rPr>
              <a:t>問：</a:t>
            </a:r>
            <a:r>
              <a:rPr lang="en-US" altLang="zh-TW" dirty="0">
                <a:latin typeface="華康明體注音" panose="01030500010101010101" pitchFamily="18" charset="-120"/>
                <a:ea typeface="華康明體注音" panose="01030500010101010101" pitchFamily="18" charset="-120"/>
              </a:rPr>
              <a:t>https://www.hpa.gov.tw/Pages/Detail.aspx?nodeid=594&amp;pid=10037</a:t>
            </a:r>
          </a:p>
          <a:p>
            <a:r>
              <a:rPr lang="en-US" altLang="zh-TW" dirty="0">
                <a:latin typeface="華康明體注音" panose="01030500010101010101" pitchFamily="18" charset="-120"/>
                <a:ea typeface="華康明體注音" panose="01030500010101010101" pitchFamily="18" charset="-120"/>
              </a:rPr>
              <a:t>2</a:t>
            </a:r>
            <a:r>
              <a:rPr lang="zh-TW" altLang="en-US" dirty="0">
                <a:latin typeface="PMingLiU" panose="02020500000000000000" pitchFamily="18" charset="-120"/>
                <a:ea typeface="PMingLiU" panose="02020500000000000000" pitchFamily="18" charset="-120"/>
              </a:rPr>
              <a:t>、</a:t>
            </a:r>
            <a:r>
              <a:rPr lang="zh-TW" altLang="en-US" dirty="0">
                <a:latin typeface="華康明體注音" panose="01030500010101010101" pitchFamily="18" charset="-120"/>
                <a:ea typeface="華康明體注音" panose="01030500010101010101" pitchFamily="18" charset="-120"/>
              </a:rPr>
              <a:t>無菸網：</a:t>
            </a:r>
            <a:r>
              <a:rPr lang="en-US" altLang="zh-TW" dirty="0">
                <a:latin typeface="華康明體注音" panose="01030500010101010101" pitchFamily="18" charset="-120"/>
                <a:ea typeface="華康明體注音" panose="01030500010101010101" pitchFamily="18" charset="-120"/>
              </a:rPr>
              <a:t>https://nosmoking.tycg.gov.tw</a:t>
            </a:r>
          </a:p>
          <a:p>
            <a:r>
              <a:rPr lang="en-US" altLang="zh-TW" dirty="0">
                <a:latin typeface="華康明體注音" panose="01030500010101010101" pitchFamily="18" charset="-120"/>
                <a:ea typeface="華康明體注音" panose="01030500010101010101" pitchFamily="18" charset="-120"/>
              </a:rPr>
              <a:t>3</a:t>
            </a:r>
            <a:r>
              <a:rPr lang="zh-TW" altLang="en-US" dirty="0">
                <a:latin typeface="PMingLiU" panose="02020500000000000000" pitchFamily="18" charset="-120"/>
                <a:ea typeface="PMingLiU" panose="02020500000000000000" pitchFamily="18" charset="-120"/>
              </a:rPr>
              <a:t>、</a:t>
            </a:r>
            <a:r>
              <a:rPr lang="zh-TW" altLang="en-US" sz="1200" dirty="0">
                <a:latin typeface="華康明體注音" panose="01030500010101010101" pitchFamily="18" charset="-120"/>
                <a:ea typeface="華康明體注音" panose="01030500010101010101" pitchFamily="18" charset="-120"/>
              </a:rPr>
              <a:t>國民健康署</a:t>
            </a:r>
            <a:r>
              <a:rPr lang="en-US" altLang="zh-TW" sz="1200" dirty="0">
                <a:latin typeface="華康明體注音" panose="01030500010101010101" pitchFamily="18" charset="-120"/>
                <a:ea typeface="華康明體注音" panose="01030500010101010101" pitchFamily="18" charset="-120"/>
              </a:rPr>
              <a:t>-</a:t>
            </a:r>
            <a:r>
              <a:rPr lang="zh-TW" altLang="en-US" sz="1200" dirty="0">
                <a:latin typeface="華康明體注音" panose="01030500010101010101" pitchFamily="18" charset="-120"/>
                <a:ea typeface="華康明體注音" panose="01030500010101010101" pitchFamily="18" charset="-120"/>
              </a:rPr>
              <a:t>菸害防制</a:t>
            </a:r>
            <a:r>
              <a:rPr lang="en-US" altLang="zh-TW" sz="1200" dirty="0">
                <a:latin typeface="華康明體注音" panose="01030500010101010101" pitchFamily="18" charset="-120"/>
                <a:ea typeface="華康明體注音" panose="01030500010101010101" pitchFamily="18" charset="-120"/>
              </a:rPr>
              <a:t>-</a:t>
            </a:r>
            <a:r>
              <a:rPr lang="zh-TW" altLang="en-US" sz="1200" dirty="0">
                <a:latin typeface="華康明體注音" panose="01030500010101010101" pitchFamily="18" charset="-120"/>
                <a:ea typeface="華康明體注音" panose="01030500010101010101" pitchFamily="18" charset="-120"/>
              </a:rPr>
              <a:t>電子煙防制專區：</a:t>
            </a:r>
            <a:r>
              <a:rPr lang="en-US" altLang="zh-TW" sz="1200" dirty="0">
                <a:latin typeface="華康明體注音" panose="01030500010101010101" pitchFamily="18" charset="-120"/>
                <a:ea typeface="華康明體注音" panose="01030500010101010101" pitchFamily="18" charset="-120"/>
                <a:hlinkClick r:id="rId3"/>
              </a:rPr>
              <a:t> https://www.hpa.gov.tw/Pages/List.aspx?nodeid=444</a:t>
            </a:r>
            <a:endParaRPr lang="en-US" altLang="zh-TW" sz="1200" dirty="0">
              <a:latin typeface="華康明體注音" panose="01030500010101010101" pitchFamily="18" charset="-120"/>
              <a:ea typeface="華康明體注音" panose="01030500010101010101" pitchFamily="18"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latin typeface="華康明體注音" panose="01030500010101010101" pitchFamily="18" charset="-120"/>
                <a:ea typeface="華康明體注音" panose="01030500010101010101" pitchFamily="18" charset="-120"/>
              </a:rPr>
              <a:t>4</a:t>
            </a:r>
            <a:r>
              <a:rPr lang="zh-TW" altLang="en-US" sz="1200" dirty="0">
                <a:latin typeface="PMingLiU" panose="02020500000000000000" pitchFamily="18" charset="-120"/>
                <a:ea typeface="PMingLiU" panose="02020500000000000000" pitchFamily="18" charset="-120"/>
              </a:rPr>
              <a:t>、</a:t>
            </a:r>
            <a:r>
              <a:rPr lang="zh-TW" altLang="en-US" sz="1200" dirty="0">
                <a:latin typeface="華康明體注音" panose="01030500010101010101" pitchFamily="18" charset="-120"/>
                <a:ea typeface="華康明體注音" panose="01030500010101010101" pitchFamily="18" charset="-120"/>
              </a:rPr>
              <a:t>別碰電子煙</a:t>
            </a:r>
            <a:r>
              <a:rPr lang="en-US" altLang="zh-TW" sz="1200" dirty="0">
                <a:latin typeface="華康明體注音" panose="01030500010101010101" pitchFamily="18" charset="-120"/>
                <a:ea typeface="華康明體注音" panose="01030500010101010101" pitchFamily="18" charset="-120"/>
              </a:rPr>
              <a:t>(</a:t>
            </a:r>
            <a:r>
              <a:rPr lang="zh-TW" altLang="en-US" sz="1200" dirty="0">
                <a:latin typeface="華康明體注音" panose="01030500010101010101" pitchFamily="18" charset="-120"/>
                <a:ea typeface="華康明體注音" panose="01030500010101010101" pitchFamily="18" charset="-120"/>
              </a:rPr>
              <a:t>國健署電子煙最新文宣</a:t>
            </a:r>
            <a:r>
              <a:rPr lang="en-US" altLang="zh-TW" sz="1200" dirty="0">
                <a:latin typeface="華康明體注音" panose="01030500010101010101" pitchFamily="18" charset="-120"/>
                <a:ea typeface="華康明體注音" panose="01030500010101010101" pitchFamily="18" charset="-120"/>
              </a:rPr>
              <a:t>)</a:t>
            </a:r>
            <a:r>
              <a:rPr lang="zh-TW" altLang="en-US" sz="1200" dirty="0">
                <a:latin typeface="華康明體注音" panose="01030500010101010101" pitchFamily="18" charset="-120"/>
                <a:ea typeface="華康明體注音" panose="01030500010101010101" pitchFamily="18" charset="-120"/>
              </a:rPr>
              <a:t>：</a:t>
            </a:r>
            <a:r>
              <a:rPr lang="en-US" altLang="zh-TW" sz="1200" u="sng" dirty="0">
                <a:latin typeface="華康明體注音" panose="01030500010101010101" pitchFamily="18" charset="-120"/>
                <a:ea typeface="華康明體注音" panose="01030500010101010101" pitchFamily="18" charset="-120"/>
                <a:hlinkClick r:id="rId4"/>
              </a:rPr>
              <a:t>https://tw.news.yahoo.com/topic/2020health</a:t>
            </a:r>
            <a:endParaRPr lang="zh-TW" altLang="zh-TW" sz="1200" dirty="0">
              <a:latin typeface="華康明體注音" panose="01030500010101010101" pitchFamily="18" charset="-120"/>
              <a:ea typeface="華康明體注音" panose="01030500010101010101" pitchFamily="18"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latin typeface="華康明體注音" panose="01030500010101010101" pitchFamily="18" charset="-120"/>
                <a:ea typeface="華康明體注音" panose="01030500010101010101" pitchFamily="18" charset="-120"/>
              </a:rPr>
              <a:t>5</a:t>
            </a:r>
            <a:r>
              <a:rPr lang="zh-TW" altLang="en-US" sz="1200" dirty="0">
                <a:latin typeface="PMingLiU" panose="02020500000000000000" pitchFamily="18" charset="-120"/>
                <a:ea typeface="PMingLiU" panose="02020500000000000000" pitchFamily="18" charset="-120"/>
              </a:rPr>
              <a:t>、</a:t>
            </a:r>
            <a:r>
              <a:rPr lang="zh-TW" altLang="en-US" sz="1200" dirty="0">
                <a:latin typeface="華康明體注音" panose="01030500010101010101" pitchFamily="18" charset="-120"/>
                <a:ea typeface="華康明體注音" panose="01030500010101010101" pitchFamily="18" charset="-120"/>
              </a:rPr>
              <a:t>戒菸專線：</a:t>
            </a:r>
            <a:r>
              <a:rPr lang="en-US" altLang="zh-TW" sz="1200" dirty="0">
                <a:latin typeface="華康明體注音" panose="01030500010101010101" pitchFamily="18" charset="-120"/>
                <a:ea typeface="華康明體注音" panose="01030500010101010101" pitchFamily="18" charset="-120"/>
              </a:rPr>
              <a:t>0800-636363</a:t>
            </a:r>
          </a:p>
          <a:p>
            <a:endParaRPr lang="en-US" altLang="zh-TW" sz="1200" dirty="0">
              <a:latin typeface="華康明體注音" panose="01030500010101010101" pitchFamily="18" charset="-120"/>
              <a:ea typeface="華康明體注音" panose="01030500010101010101" pitchFamily="18" charset="-120"/>
            </a:endParaRPr>
          </a:p>
          <a:p>
            <a:endParaRPr lang="zh-TW" altLang="en-US" dirty="0"/>
          </a:p>
        </p:txBody>
      </p:sp>
      <p:sp>
        <p:nvSpPr>
          <p:cNvPr id="4" name="投影片編號版面配置區 3"/>
          <p:cNvSpPr>
            <a:spLocks noGrp="1"/>
          </p:cNvSpPr>
          <p:nvPr>
            <p:ph type="sldNum" sz="quarter" idx="5"/>
          </p:nvPr>
        </p:nvSpPr>
        <p:spPr/>
        <p:txBody>
          <a:bodyPr/>
          <a:lstStyle/>
          <a:p>
            <a:fld id="{207DE221-07D7-4468-855F-E2F902EA19D2}" type="slidenum">
              <a:rPr lang="zh-TW" altLang="en-US" smtClean="0"/>
              <a:t>18</a:t>
            </a:fld>
            <a:endParaRPr lang="zh-TW" altLang="en-US"/>
          </a:p>
        </p:txBody>
      </p:sp>
    </p:spTree>
    <p:extLst>
      <p:ext uri="{BB962C8B-B14F-4D97-AF65-F5344CB8AC3E}">
        <p14:creationId xmlns:p14="http://schemas.microsoft.com/office/powerpoint/2010/main" val="2727429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latin typeface="華康明體注音" panose="01030500010101010101" pitchFamily="18" charset="-120"/>
                <a:ea typeface="華康明體注音" panose="01030500010101010101" pitchFamily="18" charset="-120"/>
              </a:rPr>
              <a:t>香菸中含有許多危害物質，最主要的危害物質像是尼古丁，會造成上癮，吸食過量還會死亡，平常使用的除草劑跟殺蟲劑，裡面就含有尼古丁，一氧化碳會造成呼吸的氧氣濃度降低，在汽車廢氣內亦含有一氧化碳。</a:t>
            </a:r>
          </a:p>
        </p:txBody>
      </p:sp>
      <p:sp>
        <p:nvSpPr>
          <p:cNvPr id="4" name="投影片編號版面配置區 3"/>
          <p:cNvSpPr>
            <a:spLocks noGrp="1"/>
          </p:cNvSpPr>
          <p:nvPr>
            <p:ph type="sldNum" sz="quarter" idx="5"/>
          </p:nvPr>
        </p:nvSpPr>
        <p:spPr/>
        <p:txBody>
          <a:bodyPr/>
          <a:lstStyle/>
          <a:p>
            <a:fld id="{D3096C3C-E67D-4FB5-B54F-F0832B2D4921}" type="slidenum">
              <a:rPr lang="zh-TW" altLang="en-US" smtClean="0"/>
              <a:t>2</a:t>
            </a:fld>
            <a:endParaRPr lang="zh-TW" altLang="en-US"/>
          </a:p>
        </p:txBody>
      </p:sp>
    </p:spTree>
    <p:extLst>
      <p:ext uri="{BB962C8B-B14F-4D97-AF65-F5344CB8AC3E}">
        <p14:creationId xmlns:p14="http://schemas.microsoft.com/office/powerpoint/2010/main" val="2580749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latin typeface="華康明體注音" panose="01030500010101010101" pitchFamily="18" charset="-120"/>
                <a:ea typeface="華康明體注音" panose="01030500010101010101" pitchFamily="18" charset="-120"/>
              </a:rPr>
              <a:t>菸品含尼古丁影響全身，而且會毒害我們的大腦，會讓我們上課無法專心 記憶力變不好，導致學習效果變不好</a:t>
            </a:r>
            <a:r>
              <a:rPr lang="zh-TW" altLang="en-US" dirty="0">
                <a:latin typeface="PMingLiU" panose="02020500000000000000" pitchFamily="18" charset="-120"/>
                <a:ea typeface="PMingLiU" panose="02020500000000000000" pitchFamily="18" charset="-120"/>
              </a:rPr>
              <a:t>。</a:t>
            </a:r>
            <a:endParaRPr lang="zh-TW" altLang="en-US" dirty="0">
              <a:latin typeface="華康明體注音" panose="01030500010101010101" pitchFamily="18" charset="-120"/>
              <a:ea typeface="華康明體注音" panose="01030500010101010101" pitchFamily="18" charset="-120"/>
            </a:endParaRPr>
          </a:p>
        </p:txBody>
      </p:sp>
      <p:sp>
        <p:nvSpPr>
          <p:cNvPr id="4" name="投影片編號版面配置區 3"/>
          <p:cNvSpPr>
            <a:spLocks noGrp="1"/>
          </p:cNvSpPr>
          <p:nvPr>
            <p:ph type="sldNum" sz="quarter" idx="5"/>
          </p:nvPr>
        </p:nvSpPr>
        <p:spPr/>
        <p:txBody>
          <a:bodyPr/>
          <a:lstStyle/>
          <a:p>
            <a:fld id="{D3096C3C-E67D-4FB5-B54F-F0832B2D4921}" type="slidenum">
              <a:rPr lang="zh-TW" altLang="en-US" smtClean="0"/>
              <a:t>3</a:t>
            </a:fld>
            <a:endParaRPr lang="zh-TW" altLang="en-US"/>
          </a:p>
        </p:txBody>
      </p:sp>
    </p:spTree>
    <p:extLst>
      <p:ext uri="{BB962C8B-B14F-4D97-AF65-F5344CB8AC3E}">
        <p14:creationId xmlns:p14="http://schemas.microsoft.com/office/powerpoint/2010/main" val="4270501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latin typeface="華康明體注音" panose="01030500010101010101" pitchFamily="18" charset="-120"/>
                <a:ea typeface="華康明體注音" panose="01030500010101010101" pitchFamily="18" charset="-120"/>
              </a:rPr>
              <a:t>大家有聽過一手菸、二手菸、三手菸嗎</a:t>
            </a:r>
            <a:r>
              <a:rPr lang="en-US" altLang="zh-TW" dirty="0">
                <a:latin typeface="華康明體注音" panose="01030500010101010101" pitchFamily="18" charset="-120"/>
                <a:ea typeface="華康明體注音" panose="01030500010101010101" pitchFamily="18" charset="-120"/>
              </a:rPr>
              <a:t>?</a:t>
            </a:r>
            <a:r>
              <a:rPr lang="zh-TW" altLang="en-US" dirty="0">
                <a:latin typeface="華康明體注音" panose="01030500010101010101" pitchFamily="18" charset="-120"/>
                <a:ea typeface="華康明體注音" panose="01030500010101010101" pitchFamily="18" charset="-120"/>
              </a:rPr>
              <a:t>如果有人抽菸，則抽菸的人吸入的就叫做一手菸，當抽菸的人呼出來或是香菸上飄出來的菸霧，就稱作二手菸，二手菸可能會沾付於環境中，則變成三手菸。二手菸及三手菸皆含有有害物質。抽菸後，身上跟家裡都會臭臭的，也會傷害身體健康。</a:t>
            </a:r>
          </a:p>
        </p:txBody>
      </p:sp>
      <p:sp>
        <p:nvSpPr>
          <p:cNvPr id="4" name="投影片編號版面配置區 3"/>
          <p:cNvSpPr>
            <a:spLocks noGrp="1"/>
          </p:cNvSpPr>
          <p:nvPr>
            <p:ph type="sldNum" sz="quarter" idx="5"/>
          </p:nvPr>
        </p:nvSpPr>
        <p:spPr/>
        <p:txBody>
          <a:bodyPr/>
          <a:lstStyle/>
          <a:p>
            <a:fld id="{D3096C3C-E67D-4FB5-B54F-F0832B2D4921}" type="slidenum">
              <a:rPr lang="zh-TW" altLang="en-US" smtClean="0"/>
              <a:t>4</a:t>
            </a:fld>
            <a:endParaRPr lang="zh-TW" altLang="en-US"/>
          </a:p>
        </p:txBody>
      </p:sp>
    </p:spTree>
    <p:extLst>
      <p:ext uri="{BB962C8B-B14F-4D97-AF65-F5344CB8AC3E}">
        <p14:creationId xmlns:p14="http://schemas.microsoft.com/office/powerpoint/2010/main" val="4136207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1" dirty="0">
                <a:solidFill>
                  <a:srgbClr val="0F0F0F"/>
                </a:solidFill>
                <a:latin typeface="YouTube Sans"/>
              </a:rPr>
              <a:t>打造無菸環境，拒菸從你我做起 </a:t>
            </a:r>
            <a:r>
              <a:rPr lang="en-US" altLang="zh-TW" sz="1200" b="1" dirty="0">
                <a:solidFill>
                  <a:srgbClr val="0F0F0F"/>
                </a:solidFill>
                <a:latin typeface="YouTube Sans"/>
              </a:rPr>
              <a:t>https://www.youtube.com/watch?v=ueICzS7yUCI&amp;ab_channel=PanSci%E6%B3%9B%E7%A7%91%E5%AD%B8</a:t>
            </a:r>
            <a:endParaRPr lang="zh-TW" altLang="en-US" dirty="0">
              <a:latin typeface="華康明體注音" panose="01030500010101010101" pitchFamily="18" charset="-120"/>
              <a:ea typeface="華康明體注音" panose="01030500010101010101" pitchFamily="18" charset="-120"/>
            </a:endParaRPr>
          </a:p>
        </p:txBody>
      </p:sp>
      <p:sp>
        <p:nvSpPr>
          <p:cNvPr id="4" name="投影片編號版面配置區 3"/>
          <p:cNvSpPr>
            <a:spLocks noGrp="1"/>
          </p:cNvSpPr>
          <p:nvPr>
            <p:ph type="sldNum" sz="quarter" idx="5"/>
          </p:nvPr>
        </p:nvSpPr>
        <p:spPr/>
        <p:txBody>
          <a:bodyPr/>
          <a:lstStyle/>
          <a:p>
            <a:fld id="{D3096C3C-E67D-4FB5-B54F-F0832B2D4921}" type="slidenum">
              <a:rPr lang="zh-TW" altLang="en-US" smtClean="0"/>
              <a:t>5</a:t>
            </a:fld>
            <a:endParaRPr lang="zh-TW" altLang="en-US"/>
          </a:p>
        </p:txBody>
      </p:sp>
    </p:spTree>
    <p:extLst>
      <p:ext uri="{BB962C8B-B14F-4D97-AF65-F5344CB8AC3E}">
        <p14:creationId xmlns:p14="http://schemas.microsoft.com/office/powerpoint/2010/main" val="3986092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D3096C3C-E67D-4FB5-B54F-F0832B2D4921}" type="slidenum">
              <a:rPr lang="zh-TW" altLang="en-US" smtClean="0"/>
              <a:t>6</a:t>
            </a:fld>
            <a:endParaRPr lang="zh-TW" altLang="en-US"/>
          </a:p>
        </p:txBody>
      </p:sp>
    </p:spTree>
    <p:extLst>
      <p:ext uri="{BB962C8B-B14F-4D97-AF65-F5344CB8AC3E}">
        <p14:creationId xmlns:p14="http://schemas.microsoft.com/office/powerpoint/2010/main" val="156220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latin typeface="華康明體注音" panose="01030500010101010101" pitchFamily="18" charset="-120"/>
                <a:ea typeface="華康明體注音" panose="01030500010101010101" pitchFamily="18" charset="-120"/>
              </a:rPr>
              <a:t>電子煙有好多種類、好多口味（有叫果汁棒、維他命棒），裡面是真的含有果汁及維他命嗎 </a:t>
            </a:r>
            <a:r>
              <a:rPr lang="en-US" altLang="zh-TW" dirty="0">
                <a:latin typeface="華康明體注音" panose="01030500010101010101" pitchFamily="18" charset="-120"/>
                <a:ea typeface="華康明體注音" panose="01030500010101010101" pitchFamily="18" charset="-120"/>
              </a:rPr>
              <a:t>?</a:t>
            </a:r>
          </a:p>
          <a:p>
            <a:r>
              <a:rPr lang="zh-TW" altLang="en-US" sz="1200" b="0" i="0" kern="1200" dirty="0">
                <a:solidFill>
                  <a:schemeClr val="tx1"/>
                </a:solidFill>
                <a:effectLst/>
                <a:latin typeface="華康明體注音" panose="01030500010101010101" pitchFamily="18" charset="-120"/>
                <a:ea typeface="華康明體注音" panose="01030500010101010101" pitchFamily="18" charset="-120"/>
                <a:cs typeface="+mn-cs"/>
              </a:rPr>
              <a:t>果汁棒、維他命棒、蒸氣果汁等違禁產品，地下賣家常標榜無害又有多種口味任君挑選，是不是也讓你迷惑了呢？但這些其實都是「電子煙」換個名稱包裝罷了！</a:t>
            </a:r>
            <a:endParaRPr lang="en-US" altLang="zh-TW" sz="1200" b="0" i="0" kern="1200" dirty="0">
              <a:solidFill>
                <a:schemeClr val="tx1"/>
              </a:solidFill>
              <a:effectLst/>
              <a:latin typeface="華康明體注音" panose="01030500010101010101" pitchFamily="18" charset="-120"/>
              <a:ea typeface="華康明體注音" panose="01030500010101010101" pitchFamily="18" charset="-120"/>
              <a:cs typeface="+mn-cs"/>
            </a:endParaRPr>
          </a:p>
          <a:p>
            <a:r>
              <a:rPr lang="zh-TW" altLang="en-US" dirty="0">
                <a:latin typeface="華康明體注音" panose="01030500010101010101" pitchFamily="18" charset="-120"/>
                <a:ea typeface="華康明體注音" panose="01030500010101010101" pitchFamily="18" charset="-120"/>
              </a:rPr>
              <a:t>電子煙抽多了傷身且會上癮，常標榜沒有紙菸的焦油只有食用的香精很安全的，但其實大多電子煙煙油成分多標示不清，大多為不合法添加物，有研究檢測出多達</a:t>
            </a:r>
            <a:r>
              <a:rPr lang="en-US" altLang="zh-TW" dirty="0">
                <a:latin typeface="華康明體注音" panose="01030500010101010101" pitchFamily="18" charset="-120"/>
                <a:ea typeface="華康明體注音" panose="01030500010101010101" pitchFamily="18" charset="-120"/>
              </a:rPr>
              <a:t>164</a:t>
            </a:r>
            <a:r>
              <a:rPr lang="zh-TW" altLang="en-US" dirty="0">
                <a:latin typeface="華康明體注音" panose="01030500010101010101" pitchFamily="18" charset="-120"/>
                <a:ea typeface="華康明體注音" panose="01030500010101010101" pitchFamily="18" charset="-120"/>
              </a:rPr>
              <a:t>種有毒物質，會造成癌症、肺、心、肝、腎及生殖功能</a:t>
            </a:r>
            <a:r>
              <a:rPr lang="zh-TW" altLang="en-US" dirty="0">
                <a:latin typeface="PMingLiU" panose="02020500000000000000" pitchFamily="18" charset="-120"/>
                <a:ea typeface="PMingLiU" panose="02020500000000000000" pitchFamily="18" charset="-120"/>
              </a:rPr>
              <a:t>。</a:t>
            </a:r>
            <a:endParaRPr lang="en-US" altLang="zh-TW" dirty="0">
              <a:latin typeface="華康明體注音" panose="01030500010101010101" pitchFamily="18" charset="-120"/>
              <a:ea typeface="華康明體注音" panose="01030500010101010101" pitchFamily="18" charset="-120"/>
            </a:endParaRPr>
          </a:p>
          <a:p>
            <a:r>
              <a:rPr lang="zh-TW" altLang="en-US" dirty="0">
                <a:latin typeface="華康明體注音" panose="01030500010101010101" pitchFamily="18" charset="-120"/>
                <a:ea typeface="華康明體注音" panose="01030500010101010101" pitchFamily="18" charset="-120"/>
              </a:rPr>
              <a:t>有</a:t>
            </a:r>
            <a:r>
              <a:rPr lang="en-US" altLang="zh-TW" dirty="0">
                <a:latin typeface="華康明體注音" panose="01030500010101010101" pitchFamily="18" charset="-120"/>
                <a:ea typeface="華康明體注音" panose="01030500010101010101" pitchFamily="18" charset="-120"/>
              </a:rPr>
              <a:t>8</a:t>
            </a:r>
            <a:r>
              <a:rPr lang="zh-TW" altLang="en-US" dirty="0">
                <a:latin typeface="華康明體注音" panose="01030500010101010101" pitchFamily="18" charset="-120"/>
                <a:ea typeface="華康明體注音" panose="01030500010101010101" pitchFamily="18" charset="-120"/>
              </a:rPr>
              <a:t>成電子煙含尼古丁，會影響青少年腦部發育，導致學習能力低落，心神遲鈍。</a:t>
            </a:r>
            <a:endParaRPr lang="en-US" altLang="zh-TW" dirty="0">
              <a:latin typeface="華康明體注音" panose="01030500010101010101" pitchFamily="18" charset="-120"/>
              <a:ea typeface="華康明體注音" panose="01030500010101010101" pitchFamily="18" charset="-120"/>
            </a:endParaRPr>
          </a:p>
          <a:p>
            <a:endParaRPr lang="en-US" altLang="zh-TW" dirty="0">
              <a:latin typeface="華康明體注音" panose="01030500010101010101" pitchFamily="18" charset="-120"/>
              <a:ea typeface="華康明體注音" panose="01030500010101010101" pitchFamily="18" charset="-120"/>
            </a:endParaRPr>
          </a:p>
          <a:p>
            <a:r>
              <a:rPr lang="zh-TW" altLang="en-US" dirty="0">
                <a:latin typeface="華康明體注音" panose="01030500010101010101" pitchFamily="18" charset="-120"/>
                <a:ea typeface="華康明體注音" panose="01030500010101010101" pitchFamily="18" charset="-120"/>
              </a:rPr>
              <a:t>影片連結：</a:t>
            </a:r>
            <a:r>
              <a:rPr lang="en-US" altLang="zh-TW" dirty="0">
                <a:latin typeface="華康明體注音" panose="01030500010101010101" pitchFamily="18" charset="-120"/>
                <a:ea typeface="華康明體注音" panose="01030500010101010101" pitchFamily="18" charset="-120"/>
              </a:rPr>
              <a:t>https://www.youtube.com/watch?v=JsB73wNXLDk</a:t>
            </a:r>
            <a:endParaRPr lang="zh-TW" altLang="en-US" dirty="0">
              <a:latin typeface="華康明體注音" panose="01030500010101010101" pitchFamily="18" charset="-120"/>
              <a:ea typeface="華康明體注音" panose="01030500010101010101" pitchFamily="18" charset="-120"/>
            </a:endParaRPr>
          </a:p>
        </p:txBody>
      </p:sp>
      <p:sp>
        <p:nvSpPr>
          <p:cNvPr id="4" name="投影片編號版面配置區 3"/>
          <p:cNvSpPr>
            <a:spLocks noGrp="1"/>
          </p:cNvSpPr>
          <p:nvPr>
            <p:ph type="sldNum" sz="quarter" idx="5"/>
          </p:nvPr>
        </p:nvSpPr>
        <p:spPr/>
        <p:txBody>
          <a:bodyPr/>
          <a:lstStyle/>
          <a:p>
            <a:fld id="{D3096C3C-E67D-4FB5-B54F-F0832B2D4921}" type="slidenum">
              <a:rPr lang="zh-TW" altLang="en-US" smtClean="0"/>
              <a:t>7</a:t>
            </a:fld>
            <a:endParaRPr lang="zh-TW" altLang="en-US"/>
          </a:p>
        </p:txBody>
      </p:sp>
    </p:spTree>
    <p:extLst>
      <p:ext uri="{BB962C8B-B14F-4D97-AF65-F5344CB8AC3E}">
        <p14:creationId xmlns:p14="http://schemas.microsoft.com/office/powerpoint/2010/main" val="2337034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華康明體注音" panose="01030500010101010101" pitchFamily="18" charset="-120"/>
                <a:ea typeface="華康明體注音" panose="01030500010101010101" pitchFamily="18" charset="-120"/>
                <a:cs typeface="+mn-cs"/>
              </a:rPr>
              <a:t>電子煙加熱煙油時會產生煙霧，含有多種化學物質如尼古丁，重金屬，深入肺部的超細顆粒，致癌物和揮發性有機化 合物在二手煙內，長期暴露會危害身體。 室內空氣中尼古丁及化學微粒會殘留在衣服、地板、家具等物體上，這些化學物質會殘存環境中造成三手煙的危害</a:t>
            </a:r>
            <a:r>
              <a:rPr lang="en-US" altLang="zh-TW" sz="1200" b="0" i="0" kern="1200" dirty="0">
                <a:solidFill>
                  <a:schemeClr val="tx1"/>
                </a:solidFill>
                <a:effectLst/>
                <a:latin typeface="華康明體注音" panose="01030500010101010101" pitchFamily="18" charset="-120"/>
                <a:ea typeface="華康明體注音" panose="01030500010101010101" pitchFamily="18" charset="-120"/>
                <a:cs typeface="+mn-cs"/>
              </a:rPr>
              <a:t>!</a:t>
            </a:r>
            <a:r>
              <a:rPr lang="zh-TW" altLang="en-US" sz="1200" b="0" i="0" kern="1200" dirty="0">
                <a:solidFill>
                  <a:schemeClr val="tx1"/>
                </a:solidFill>
                <a:effectLst/>
                <a:latin typeface="華康明體注音" panose="01030500010101010101" pitchFamily="18" charset="-120"/>
                <a:ea typeface="華康明體注音" panose="01030500010101010101" pitchFamily="18" charset="-120"/>
                <a:cs typeface="+mn-cs"/>
              </a:rPr>
              <a:t>影響自己以及家人的健康</a:t>
            </a:r>
            <a:r>
              <a:rPr lang="zh-TW" altLang="en-US" sz="1200" b="0" i="0" kern="1200" dirty="0">
                <a:solidFill>
                  <a:schemeClr val="tx1"/>
                </a:solidFill>
                <a:effectLst/>
                <a:latin typeface="PMingLiU" panose="02020500000000000000" pitchFamily="18" charset="-120"/>
                <a:ea typeface="PMingLiU" panose="02020500000000000000" pitchFamily="18" charset="-120"/>
                <a:cs typeface="+mn-cs"/>
              </a:rPr>
              <a:t>。</a:t>
            </a:r>
            <a:endParaRPr lang="zh-TW" altLang="en-US" sz="1200" b="0" i="0" kern="1200" dirty="0">
              <a:solidFill>
                <a:schemeClr val="tx1"/>
              </a:solidFill>
              <a:effectLst/>
              <a:latin typeface="華康明體注音" panose="01030500010101010101" pitchFamily="18" charset="-120"/>
              <a:ea typeface="華康明體注音" panose="01030500010101010101" pitchFamily="18" charset="-120"/>
              <a:cs typeface="+mn-cs"/>
            </a:endParaRPr>
          </a:p>
        </p:txBody>
      </p:sp>
      <p:sp>
        <p:nvSpPr>
          <p:cNvPr id="4" name="投影片編號版面配置區 3"/>
          <p:cNvSpPr>
            <a:spLocks noGrp="1"/>
          </p:cNvSpPr>
          <p:nvPr>
            <p:ph type="sldNum" sz="quarter" idx="10"/>
          </p:nvPr>
        </p:nvSpPr>
        <p:spPr/>
        <p:txBody>
          <a:bodyPr/>
          <a:lstStyle/>
          <a:p>
            <a:fld id="{D3096C3C-E67D-4FB5-B54F-F0832B2D4921}" type="slidenum">
              <a:rPr lang="zh-TW" altLang="en-US" smtClean="0"/>
              <a:t>8</a:t>
            </a:fld>
            <a:endParaRPr lang="zh-TW" altLang="en-US"/>
          </a:p>
        </p:txBody>
      </p:sp>
    </p:spTree>
    <p:extLst>
      <p:ext uri="{BB962C8B-B14F-4D97-AF65-F5344CB8AC3E}">
        <p14:creationId xmlns:p14="http://schemas.microsoft.com/office/powerpoint/2010/main" val="3434774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defTabSz="914307">
              <a:defRPr/>
            </a:pPr>
            <a:r>
              <a:rPr lang="zh-TW" altLang="en-US" b="0" dirty="0">
                <a:latin typeface="華康明體注音" panose="01030500010101010101" pitchFamily="18" charset="-120"/>
                <a:ea typeface="華康明體注音" panose="01030500010101010101" pitchFamily="18" charset="-120"/>
              </a:rPr>
              <a:t>電子煙危害：</a:t>
            </a:r>
            <a:endParaRPr lang="en-US" altLang="zh-TW" b="0" dirty="0">
              <a:latin typeface="華康明體注音" panose="01030500010101010101" pitchFamily="18" charset="-120"/>
              <a:ea typeface="華康明體注音" panose="01030500010101010101" pitchFamily="18" charset="-120"/>
            </a:endParaRPr>
          </a:p>
          <a:p>
            <a:pPr marL="0" marR="0" lvl="0" indent="0" algn="l" defTabSz="914307" rtl="0" eaLnBrk="1" fontAlgn="auto" latinLnBrk="0" hangingPunct="1">
              <a:lnSpc>
                <a:spcPct val="100000"/>
              </a:lnSpc>
              <a:spcBef>
                <a:spcPts val="0"/>
              </a:spcBef>
              <a:spcAft>
                <a:spcPts val="0"/>
              </a:spcAft>
              <a:buClrTx/>
              <a:buSzTx/>
              <a:buFontTx/>
              <a:buNone/>
              <a:tabLst/>
              <a:defRPr/>
            </a:pPr>
            <a:r>
              <a:rPr lang="en-US" altLang="zh-TW" sz="1200" b="0" kern="1200" dirty="0">
                <a:solidFill>
                  <a:schemeClr val="tx1"/>
                </a:solidFill>
                <a:effectLst/>
                <a:latin typeface="華康明體注音" panose="01030500010101010101" pitchFamily="18" charset="-120"/>
                <a:ea typeface="華康明體注音" panose="01030500010101010101" pitchFamily="18" charset="-120"/>
                <a:cs typeface="+mn-cs"/>
              </a:rPr>
              <a:t>1</a:t>
            </a:r>
            <a:r>
              <a:rPr lang="zh-TW" altLang="en-US" sz="1200" b="0" kern="1200" dirty="0">
                <a:solidFill>
                  <a:schemeClr val="tx1"/>
                </a:solidFill>
                <a:effectLst/>
                <a:latin typeface="華康明體注音" panose="01030500010101010101" pitchFamily="18" charset="-120"/>
                <a:ea typeface="華康明體注音" panose="01030500010101010101" pitchFamily="18" charset="-120"/>
                <a:cs typeface="+mn-cs"/>
              </a:rPr>
              <a:t>、</a:t>
            </a:r>
            <a:r>
              <a:rPr lang="zh-TW" altLang="zh-TW" sz="1200" b="0" kern="1200" dirty="0">
                <a:solidFill>
                  <a:schemeClr val="tx1"/>
                </a:solidFill>
                <a:effectLst/>
                <a:latin typeface="華康明體注音" panose="01030500010101010101" pitchFamily="18" charset="-120"/>
                <a:ea typeface="華康明體注音" panose="01030500010101010101" pitchFamily="18" charset="-120"/>
                <a:cs typeface="+mn-cs"/>
              </a:rPr>
              <a:t>電子煙油如含有尼古丁，會上癮，不能幫助戒菸，而且容易吸食過量，尼古丁會使身體釋放大量多巴胺，讓人產生愉悅與放鬆感，但不斷刺激之下，會變成需要吸入更多尼古丁，才有辦法達到跟原先相同的感覺。尼古丁會影響神經系統，導致心血管疾病、傷口復原力下降、生育能力變差、消化性潰瘍、食道逆流等問題。</a:t>
            </a:r>
            <a:endParaRPr lang="en-US" altLang="zh-TW" sz="1200" b="0" kern="1200" dirty="0">
              <a:solidFill>
                <a:schemeClr val="tx1"/>
              </a:solidFill>
              <a:effectLst/>
              <a:latin typeface="華康明體注音" panose="01030500010101010101" pitchFamily="18" charset="-120"/>
              <a:ea typeface="華康明體注音" panose="01030500010101010101" pitchFamily="18" charset="-120"/>
              <a:cs typeface="+mn-cs"/>
            </a:endParaRPr>
          </a:p>
          <a:p>
            <a:pPr marL="0" marR="0" lvl="0" indent="0" algn="l" defTabSz="914307" rtl="0" eaLnBrk="1" fontAlgn="auto" latinLnBrk="0" hangingPunct="1">
              <a:lnSpc>
                <a:spcPct val="100000"/>
              </a:lnSpc>
              <a:spcBef>
                <a:spcPts val="0"/>
              </a:spcBef>
              <a:spcAft>
                <a:spcPts val="0"/>
              </a:spcAft>
              <a:buClrTx/>
              <a:buSzTx/>
              <a:buFontTx/>
              <a:buNone/>
              <a:tabLst/>
              <a:defRPr/>
            </a:pPr>
            <a:r>
              <a:rPr lang="en-US" altLang="zh-TW" sz="1200" b="0" kern="1200" dirty="0">
                <a:solidFill>
                  <a:schemeClr val="tx1"/>
                </a:solidFill>
                <a:effectLst/>
                <a:latin typeface="華康明體注音" panose="01030500010101010101" pitchFamily="18" charset="-120"/>
                <a:ea typeface="華康明體注音" panose="01030500010101010101" pitchFamily="18" charset="-120"/>
                <a:cs typeface="+mn-cs"/>
              </a:rPr>
              <a:t>2</a:t>
            </a:r>
            <a:r>
              <a:rPr lang="zh-TW" altLang="en-US" sz="1200" b="0" kern="1200" dirty="0">
                <a:solidFill>
                  <a:schemeClr val="tx1"/>
                </a:solidFill>
                <a:effectLst/>
                <a:latin typeface="華康明體注音" panose="01030500010101010101" pitchFamily="18" charset="-120"/>
                <a:ea typeface="華康明體注音" panose="01030500010101010101" pitchFamily="18" charset="-120"/>
                <a:cs typeface="+mn-cs"/>
              </a:rPr>
              <a:t>、另外電子煙亦含有</a:t>
            </a:r>
            <a:r>
              <a:rPr lang="zh-TW" altLang="zh-TW" sz="1200" b="0" kern="1200" dirty="0">
                <a:solidFill>
                  <a:schemeClr val="tx1"/>
                </a:solidFill>
                <a:effectLst/>
                <a:latin typeface="華康明體注音" panose="01030500010101010101" pitchFamily="18" charset="-120"/>
                <a:ea typeface="華康明體注音" panose="01030500010101010101" pitchFamily="18" charset="-120"/>
                <a:cs typeface="+mn-cs"/>
              </a:rPr>
              <a:t>甲醛</a:t>
            </a:r>
            <a:r>
              <a:rPr lang="zh-TW" altLang="en-US" sz="1200" b="0" kern="1200" dirty="0">
                <a:solidFill>
                  <a:schemeClr val="tx1"/>
                </a:solidFill>
                <a:effectLst/>
                <a:latin typeface="華康明體注音" panose="01030500010101010101" pitchFamily="18" charset="-120"/>
                <a:ea typeface="華康明體注音" panose="01030500010101010101" pitchFamily="18" charset="-120"/>
                <a:cs typeface="+mn-cs"/>
              </a:rPr>
              <a:t>（</a:t>
            </a:r>
            <a:r>
              <a:rPr lang="zh-TW" altLang="zh-TW" sz="1200" b="0" kern="1200" dirty="0">
                <a:solidFill>
                  <a:schemeClr val="tx1"/>
                </a:solidFill>
                <a:effectLst/>
                <a:latin typeface="華康明體注音" panose="01030500010101010101" pitchFamily="18" charset="-120"/>
                <a:ea typeface="華康明體注音" panose="01030500010101010101" pitchFamily="18" charset="-120"/>
                <a:cs typeface="+mn-cs"/>
              </a:rPr>
              <a:t>也就是俗稱的福馬林，是一級致癌物</a:t>
            </a:r>
            <a:r>
              <a:rPr lang="zh-TW" altLang="en-US" sz="1200" b="0" kern="1200" dirty="0">
                <a:solidFill>
                  <a:schemeClr val="tx1"/>
                </a:solidFill>
                <a:effectLst/>
                <a:latin typeface="華康明體注音" panose="01030500010101010101" pitchFamily="18" charset="-120"/>
                <a:ea typeface="華康明體注音" panose="01030500010101010101" pitchFamily="18" charset="-120"/>
                <a:cs typeface="+mn-cs"/>
              </a:rPr>
              <a:t>）</a:t>
            </a:r>
            <a:r>
              <a:rPr lang="zh-TW" altLang="zh-TW" sz="1200" b="0" kern="1200" dirty="0">
                <a:solidFill>
                  <a:schemeClr val="tx1"/>
                </a:solidFill>
                <a:effectLst/>
                <a:latin typeface="華康明體注音" panose="01030500010101010101" pitchFamily="18" charset="-120"/>
                <a:ea typeface="華康明體注音" panose="01030500010101010101" pitchFamily="18" charset="-120"/>
                <a:cs typeface="+mn-cs"/>
              </a:rPr>
              <a:t>、丙二醇、人工合成的香料等，導致眼部過敏及呼吸道疾病，引起咳嗽、喘鳴、胸痛及支氣管炎，長期吸入可能引起慢性呼吸道疾病。</a:t>
            </a:r>
            <a:endParaRPr lang="en-US" altLang="zh-TW" sz="1200" b="0" kern="1200" dirty="0">
              <a:solidFill>
                <a:schemeClr val="tx1"/>
              </a:solidFill>
              <a:effectLst/>
              <a:latin typeface="華康明體注音" panose="01030500010101010101" pitchFamily="18" charset="-120"/>
              <a:ea typeface="華康明體注音" panose="01030500010101010101" pitchFamily="18" charset="-120"/>
              <a:cs typeface="+mn-cs"/>
            </a:endParaRPr>
          </a:p>
          <a:p>
            <a:pPr marL="0" marR="0" lvl="0" indent="0" algn="l" defTabSz="914307" rtl="0" eaLnBrk="1" fontAlgn="auto" latinLnBrk="0" hangingPunct="1">
              <a:lnSpc>
                <a:spcPct val="100000"/>
              </a:lnSpc>
              <a:spcBef>
                <a:spcPts val="0"/>
              </a:spcBef>
              <a:spcAft>
                <a:spcPts val="0"/>
              </a:spcAft>
              <a:buClrTx/>
              <a:buSzTx/>
              <a:buFontTx/>
              <a:buNone/>
              <a:tabLst/>
              <a:defRPr/>
            </a:pPr>
            <a:r>
              <a:rPr lang="en-US" altLang="zh-TW" sz="1200" b="0" kern="1200" dirty="0">
                <a:solidFill>
                  <a:schemeClr val="tx1"/>
                </a:solidFill>
                <a:effectLst/>
                <a:latin typeface="華康明體注音" panose="01030500010101010101" pitchFamily="18" charset="-120"/>
                <a:ea typeface="華康明體注音" panose="01030500010101010101" pitchFamily="18" charset="-120"/>
                <a:cs typeface="+mn-cs"/>
              </a:rPr>
              <a:t>3</a:t>
            </a:r>
            <a:r>
              <a:rPr lang="zh-TW" altLang="en-US" sz="1200" b="0" kern="1200" dirty="0">
                <a:solidFill>
                  <a:schemeClr val="tx1"/>
                </a:solidFill>
                <a:effectLst/>
                <a:latin typeface="華康明體注音" panose="01030500010101010101" pitchFamily="18" charset="-120"/>
                <a:ea typeface="華康明體注音" panose="01030500010101010101" pitchFamily="18" charset="-120"/>
                <a:cs typeface="+mn-cs"/>
              </a:rPr>
              <a:t>、電子煙無法幫助戒菸，</a:t>
            </a:r>
            <a:r>
              <a:rPr lang="zh-TW" altLang="zh-TW" sz="1200" b="0" kern="1200" dirty="0">
                <a:solidFill>
                  <a:schemeClr val="tx1"/>
                </a:solidFill>
                <a:effectLst/>
                <a:latin typeface="華康明體注音" panose="01030500010101010101" pitchFamily="18" charset="-120"/>
                <a:ea typeface="華康明體注音" panose="01030500010101010101" pitchFamily="18" charset="-120"/>
                <a:cs typeface="+mn-cs"/>
              </a:rPr>
              <a:t>目前我國尚未認證電子煙是戒菸輔助器材，請民眾切勿相信。</a:t>
            </a:r>
            <a:endParaRPr lang="en-US" altLang="zh-TW" sz="1200" b="0" kern="1200" dirty="0">
              <a:solidFill>
                <a:schemeClr val="tx1"/>
              </a:solidFill>
              <a:effectLst/>
              <a:latin typeface="華康明體注音" panose="01030500010101010101" pitchFamily="18" charset="-120"/>
              <a:ea typeface="華康明體注音" panose="01030500010101010101" pitchFamily="18" charset="-120"/>
              <a:cs typeface="+mn-cs"/>
            </a:endParaRPr>
          </a:p>
          <a:p>
            <a:pPr marL="0" marR="0" lvl="0" indent="0" algn="l" defTabSz="914307" rtl="0" eaLnBrk="1" fontAlgn="auto" latinLnBrk="0" hangingPunct="1">
              <a:lnSpc>
                <a:spcPct val="100000"/>
              </a:lnSpc>
              <a:spcBef>
                <a:spcPts val="0"/>
              </a:spcBef>
              <a:spcAft>
                <a:spcPts val="0"/>
              </a:spcAft>
              <a:buClrTx/>
              <a:buSzTx/>
              <a:buFontTx/>
              <a:buNone/>
              <a:tabLst/>
              <a:defRPr/>
            </a:pPr>
            <a:r>
              <a:rPr lang="en-US" altLang="zh-TW" sz="1200" b="0" kern="1200" dirty="0">
                <a:solidFill>
                  <a:schemeClr val="tx1"/>
                </a:solidFill>
                <a:effectLst/>
                <a:latin typeface="華康明體注音" panose="01030500010101010101" pitchFamily="18" charset="-120"/>
                <a:ea typeface="華康明體注音" panose="01030500010101010101" pitchFamily="18" charset="-120"/>
                <a:cs typeface="+mn-cs"/>
              </a:rPr>
              <a:t>4</a:t>
            </a:r>
            <a:r>
              <a:rPr lang="zh-TW" altLang="en-US" sz="1200" b="0" kern="1200" dirty="0">
                <a:solidFill>
                  <a:schemeClr val="tx1"/>
                </a:solidFill>
                <a:effectLst/>
                <a:latin typeface="華康明體注音" panose="01030500010101010101" pitchFamily="18" charset="-120"/>
                <a:ea typeface="華康明體注音" panose="01030500010101010101" pitchFamily="18" charset="-120"/>
                <a:cs typeface="+mn-cs"/>
              </a:rPr>
              <a:t>、電子煙油可能被不肖廠商添加毒品（大麻</a:t>
            </a:r>
            <a:r>
              <a:rPr lang="zh-TW" altLang="zh-TW" sz="1200" b="0" kern="1200" dirty="0">
                <a:solidFill>
                  <a:schemeClr val="tx1"/>
                </a:solidFill>
                <a:effectLst/>
                <a:latin typeface="華康明體注音" panose="01030500010101010101" pitchFamily="18" charset="-120"/>
                <a:ea typeface="華康明體注音" panose="01030500010101010101" pitchFamily="18" charset="-120"/>
                <a:cs typeface="+mn-cs"/>
              </a:rPr>
              <a:t>、</a:t>
            </a:r>
            <a:r>
              <a:rPr lang="zh-TW" altLang="en-US" sz="1200" b="0" kern="1200" dirty="0">
                <a:solidFill>
                  <a:schemeClr val="tx1"/>
                </a:solidFill>
                <a:effectLst/>
                <a:latin typeface="華康明體注音" panose="01030500010101010101" pitchFamily="18" charset="-120"/>
                <a:ea typeface="華康明體注音" panose="01030500010101010101" pitchFamily="18" charset="-120"/>
                <a:cs typeface="+mn-cs"/>
              </a:rPr>
              <a:t>安非他命等），毒品會產生短暫的快樂感，且會讓人成癮，一旦終止或減少使用毒品，會產生流淚、打哈欠、嘔吐、腹痛、痙攣、焦躁不安及強烈渴求藥物等戒斷症狀，終其一生難以擺脫毒品的束縛。甚至為了設法取得毒品，不惜用謀財害命等強烈手段，引起社會嚴重問題。</a:t>
            </a:r>
            <a:endParaRPr lang="en-US" altLang="zh-TW" sz="1200" b="0" kern="1200" dirty="0">
              <a:solidFill>
                <a:schemeClr val="tx1"/>
              </a:solidFill>
              <a:effectLst/>
              <a:latin typeface="華康明體注音" panose="01030500010101010101" pitchFamily="18" charset="-120"/>
              <a:ea typeface="華康明體注音" panose="01030500010101010101" pitchFamily="18" charset="-120"/>
              <a:cs typeface="+mn-cs"/>
            </a:endParaRPr>
          </a:p>
          <a:p>
            <a:pPr marL="0" marR="0" lvl="0" indent="0" algn="l" defTabSz="914307" rtl="0" eaLnBrk="1" fontAlgn="auto" latinLnBrk="0" hangingPunct="1">
              <a:lnSpc>
                <a:spcPct val="100000"/>
              </a:lnSpc>
              <a:spcBef>
                <a:spcPts val="0"/>
              </a:spcBef>
              <a:spcAft>
                <a:spcPts val="0"/>
              </a:spcAft>
              <a:buClrTx/>
              <a:buSzTx/>
              <a:buFontTx/>
              <a:buNone/>
              <a:tabLst/>
              <a:defRPr/>
            </a:pPr>
            <a:r>
              <a:rPr lang="en-US" altLang="zh-TW" sz="1200" b="0" kern="1200" dirty="0">
                <a:solidFill>
                  <a:schemeClr val="tx1"/>
                </a:solidFill>
                <a:effectLst/>
                <a:latin typeface="華康明體注音" panose="01030500010101010101" pitchFamily="18" charset="-120"/>
                <a:ea typeface="華康明體注音" panose="01030500010101010101" pitchFamily="18" charset="-120"/>
                <a:cs typeface="+mn-cs"/>
              </a:rPr>
              <a:t>5</a:t>
            </a:r>
            <a:r>
              <a:rPr lang="zh-TW" altLang="en-US" sz="1200" b="0" kern="1200" dirty="0">
                <a:solidFill>
                  <a:schemeClr val="tx1"/>
                </a:solidFill>
                <a:effectLst/>
                <a:latin typeface="華康明體注音" panose="01030500010101010101" pitchFamily="18" charset="-120"/>
                <a:ea typeface="華康明體注音" panose="01030500010101010101" pitchFamily="18" charset="-120"/>
                <a:cs typeface="+mn-cs"/>
              </a:rPr>
              <a:t>、除了電子煙油的問題外，國外曾發生多起</a:t>
            </a:r>
            <a:r>
              <a:rPr lang="zh-TW" altLang="zh-TW" sz="1200" b="0" kern="1200" dirty="0">
                <a:solidFill>
                  <a:schemeClr val="tx1"/>
                </a:solidFill>
                <a:effectLst/>
                <a:latin typeface="華康明體注音" panose="01030500010101010101" pitchFamily="18" charset="-120"/>
                <a:ea typeface="華康明體注音" panose="01030500010101010101" pitchFamily="18" charset="-120"/>
                <a:cs typeface="+mn-cs"/>
              </a:rPr>
              <a:t>電子煙</a:t>
            </a:r>
            <a:r>
              <a:rPr lang="zh-TW" altLang="en-US" sz="1200" b="0" kern="1200" dirty="0">
                <a:solidFill>
                  <a:schemeClr val="tx1"/>
                </a:solidFill>
                <a:effectLst/>
                <a:latin typeface="華康明體注音" panose="01030500010101010101" pitchFamily="18" charset="-120"/>
                <a:ea typeface="華康明體注音" panose="01030500010101010101" pitchFamily="18" charset="-120"/>
                <a:cs typeface="+mn-cs"/>
              </a:rPr>
              <a:t>內電池</a:t>
            </a:r>
            <a:r>
              <a:rPr lang="zh-TW" altLang="zh-TW" sz="1200" b="0" kern="1200" dirty="0">
                <a:solidFill>
                  <a:schemeClr val="tx1"/>
                </a:solidFill>
                <a:effectLst/>
                <a:latin typeface="華康明體注音" panose="01030500010101010101" pitchFamily="18" charset="-120"/>
                <a:ea typeface="華康明體注音" panose="01030500010101010101" pitchFamily="18" charset="-120"/>
                <a:cs typeface="+mn-cs"/>
              </a:rPr>
              <a:t>爆炸</a:t>
            </a:r>
            <a:r>
              <a:rPr lang="zh-TW" altLang="en-US" sz="1200" b="0" kern="1200" dirty="0">
                <a:solidFill>
                  <a:schemeClr val="tx1"/>
                </a:solidFill>
                <a:effectLst/>
                <a:latin typeface="華康明體注音" panose="01030500010101010101" pitchFamily="18" charset="-120"/>
                <a:ea typeface="華康明體注音" panose="01030500010101010101" pitchFamily="18" charset="-120"/>
                <a:cs typeface="+mn-cs"/>
              </a:rPr>
              <a:t>，</a:t>
            </a:r>
            <a:r>
              <a:rPr lang="zh-TW" altLang="zh-TW" sz="1200" b="0" kern="1200" dirty="0">
                <a:solidFill>
                  <a:schemeClr val="tx1"/>
                </a:solidFill>
                <a:effectLst/>
                <a:latin typeface="華康明體注音" panose="01030500010101010101" pitchFamily="18" charset="-120"/>
                <a:ea typeface="華康明體注音" panose="01030500010101010101" pitchFamily="18" charset="-120"/>
                <a:cs typeface="+mn-cs"/>
              </a:rPr>
              <a:t>而讓吸食者受重傷的案例。</a:t>
            </a:r>
            <a:endParaRPr lang="en-US" altLang="zh-TW" sz="1200" b="0" kern="1200" dirty="0">
              <a:solidFill>
                <a:schemeClr val="tx1"/>
              </a:solidFill>
              <a:effectLst/>
              <a:latin typeface="華康明體注音" panose="01030500010101010101" pitchFamily="18" charset="-120"/>
              <a:ea typeface="華康明體注音" panose="01030500010101010101" pitchFamily="18" charset="-120"/>
              <a:cs typeface="+mn-cs"/>
            </a:endParaRPr>
          </a:p>
          <a:p>
            <a:pPr marL="0" marR="0" lvl="0" indent="0" algn="l" defTabSz="914307" rtl="0" eaLnBrk="1" fontAlgn="auto" latinLnBrk="0" hangingPunct="1">
              <a:lnSpc>
                <a:spcPct val="100000"/>
              </a:lnSpc>
              <a:spcBef>
                <a:spcPts val="0"/>
              </a:spcBef>
              <a:spcAft>
                <a:spcPts val="0"/>
              </a:spcAft>
              <a:buClrTx/>
              <a:buSzTx/>
              <a:buFontTx/>
              <a:buNone/>
              <a:tabLst/>
              <a:defRPr/>
            </a:pPr>
            <a:r>
              <a:rPr lang="en-US" altLang="zh-TW" sz="1200" b="0" kern="1200" dirty="0">
                <a:solidFill>
                  <a:schemeClr val="tx1"/>
                </a:solidFill>
                <a:effectLst/>
                <a:latin typeface="華康明體注音" panose="01030500010101010101" pitchFamily="18" charset="-120"/>
                <a:ea typeface="華康明體注音" panose="01030500010101010101" pitchFamily="18" charset="-120"/>
                <a:cs typeface="+mn-cs"/>
              </a:rPr>
              <a:t>6</a:t>
            </a:r>
            <a:r>
              <a:rPr lang="zh-TW" altLang="en-US" sz="1200" b="0" kern="1200" dirty="0">
                <a:solidFill>
                  <a:schemeClr val="tx1"/>
                </a:solidFill>
                <a:effectLst/>
                <a:latin typeface="華康明體注音" panose="01030500010101010101" pitchFamily="18" charset="-120"/>
                <a:ea typeface="華康明體注音" panose="01030500010101010101" pitchFamily="18" charset="-120"/>
                <a:cs typeface="+mn-cs"/>
              </a:rPr>
              <a:t>、吸菸、使用電子煙會增加感染</a:t>
            </a:r>
            <a:r>
              <a:rPr lang="en-US" altLang="zh-TW" sz="1200" b="0" kern="1200" dirty="0">
                <a:solidFill>
                  <a:schemeClr val="tx1"/>
                </a:solidFill>
                <a:effectLst/>
                <a:latin typeface="華康明體注音" panose="01030500010101010101" pitchFamily="18" charset="-120"/>
                <a:ea typeface="華康明體注音" panose="01030500010101010101" pitchFamily="18" charset="-120"/>
                <a:cs typeface="+mn-cs"/>
              </a:rPr>
              <a:t>COVID-19</a:t>
            </a:r>
            <a:r>
              <a:rPr lang="zh-TW" altLang="en-US" sz="1200" b="0" kern="1200" dirty="0">
                <a:solidFill>
                  <a:schemeClr val="tx1"/>
                </a:solidFill>
                <a:effectLst/>
                <a:latin typeface="華康明體注音" panose="01030500010101010101" pitchFamily="18" charset="-120"/>
                <a:ea typeface="華康明體注音" panose="01030500010101010101" pitchFamily="18" charset="-120"/>
                <a:cs typeface="+mn-cs"/>
              </a:rPr>
              <a:t>的風險，容易感染且更有可能發生重症</a:t>
            </a:r>
            <a:r>
              <a:rPr lang="zh-TW" altLang="zh-TW" sz="1200" b="0" kern="1200" dirty="0">
                <a:solidFill>
                  <a:schemeClr val="tx1"/>
                </a:solidFill>
                <a:effectLst/>
                <a:latin typeface="華康明體注音" panose="01030500010101010101" pitchFamily="18" charset="-120"/>
                <a:ea typeface="華康明體注音" panose="01030500010101010101" pitchFamily="18" charset="-120"/>
                <a:cs typeface="+mn-cs"/>
              </a:rPr>
              <a:t>。</a:t>
            </a:r>
            <a:endParaRPr lang="en-US" altLang="zh-TW" b="0" dirty="0">
              <a:latin typeface="華康明體注音" panose="01030500010101010101" pitchFamily="18" charset="-120"/>
              <a:ea typeface="華康明體注音" panose="01030500010101010101" pitchFamily="18" charset="-120"/>
            </a:endParaRPr>
          </a:p>
          <a:p>
            <a:endParaRPr lang="zh-TW" altLang="en-US" dirty="0"/>
          </a:p>
        </p:txBody>
      </p:sp>
      <p:sp>
        <p:nvSpPr>
          <p:cNvPr id="4" name="投影片編號版面配置區 3"/>
          <p:cNvSpPr>
            <a:spLocks noGrp="1"/>
          </p:cNvSpPr>
          <p:nvPr>
            <p:ph type="sldNum" sz="quarter" idx="10"/>
          </p:nvPr>
        </p:nvSpPr>
        <p:spPr/>
        <p:txBody>
          <a:bodyPr/>
          <a:lstStyle/>
          <a:p>
            <a:fld id="{207DE221-07D7-4468-855F-E2F902EA19D2}" type="slidenum">
              <a:rPr lang="zh-TW" altLang="en-US" smtClean="0"/>
              <a:t>9</a:t>
            </a:fld>
            <a:endParaRPr lang="zh-TW" altLang="en-US"/>
          </a:p>
        </p:txBody>
      </p:sp>
    </p:spTree>
    <p:extLst>
      <p:ext uri="{BB962C8B-B14F-4D97-AF65-F5344CB8AC3E}">
        <p14:creationId xmlns:p14="http://schemas.microsoft.com/office/powerpoint/2010/main" val="3030784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1046999E-0F2F-4D2C-B9BB-4BC381ED554F}" type="datetimeFigureOut">
              <a:rPr lang="zh-TW" altLang="en-US" smtClean="0"/>
              <a:t>2023/3/28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148854FC-33A3-4DAE-AC1B-5D6054B4C7FB}" type="slidenum">
              <a:rPr lang="zh-TW" altLang="en-US" smtClean="0"/>
              <a:t>‹#›</a:t>
            </a:fld>
            <a:endParaRPr lang="zh-TW" altLang="en-US"/>
          </a:p>
        </p:txBody>
      </p:sp>
    </p:spTree>
    <p:extLst>
      <p:ext uri="{BB962C8B-B14F-4D97-AF65-F5344CB8AC3E}">
        <p14:creationId xmlns:p14="http://schemas.microsoft.com/office/powerpoint/2010/main" val="952656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1046999E-0F2F-4D2C-B9BB-4BC381ED554F}" type="datetimeFigureOut">
              <a:rPr lang="zh-TW" altLang="en-US" smtClean="0"/>
              <a:t>2023/3/28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148854FC-33A3-4DAE-AC1B-5D6054B4C7FB}" type="slidenum">
              <a:rPr lang="zh-TW" altLang="en-US" smtClean="0"/>
              <a:t>‹#›</a:t>
            </a:fld>
            <a:endParaRPr lang="zh-TW" altLang="en-US"/>
          </a:p>
        </p:txBody>
      </p:sp>
    </p:spTree>
    <p:extLst>
      <p:ext uri="{BB962C8B-B14F-4D97-AF65-F5344CB8AC3E}">
        <p14:creationId xmlns:p14="http://schemas.microsoft.com/office/powerpoint/2010/main" val="2524874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1046999E-0F2F-4D2C-B9BB-4BC381ED554F}" type="datetimeFigureOut">
              <a:rPr lang="zh-TW" altLang="en-US" smtClean="0"/>
              <a:t>2023/3/28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148854FC-33A3-4DAE-AC1B-5D6054B4C7FB}" type="slidenum">
              <a:rPr lang="zh-TW" altLang="en-US" smtClean="0"/>
              <a:t>‹#›</a:t>
            </a:fld>
            <a:endParaRPr lang="zh-TW" altLang="en-US"/>
          </a:p>
        </p:txBody>
      </p:sp>
    </p:spTree>
    <p:extLst>
      <p:ext uri="{BB962C8B-B14F-4D97-AF65-F5344CB8AC3E}">
        <p14:creationId xmlns:p14="http://schemas.microsoft.com/office/powerpoint/2010/main" val="4235317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1046999E-0F2F-4D2C-B9BB-4BC381ED554F}" type="datetimeFigureOut">
              <a:rPr lang="zh-TW" altLang="en-US" smtClean="0"/>
              <a:t>2023/3/28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148854FC-33A3-4DAE-AC1B-5D6054B4C7FB}" type="slidenum">
              <a:rPr lang="zh-TW" altLang="en-US" smtClean="0"/>
              <a:t>‹#›</a:t>
            </a:fld>
            <a:endParaRPr lang="zh-TW" altLang="en-US"/>
          </a:p>
        </p:txBody>
      </p:sp>
    </p:spTree>
    <p:extLst>
      <p:ext uri="{BB962C8B-B14F-4D97-AF65-F5344CB8AC3E}">
        <p14:creationId xmlns:p14="http://schemas.microsoft.com/office/powerpoint/2010/main" val="908790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1046999E-0F2F-4D2C-B9BB-4BC381ED554F}" type="datetimeFigureOut">
              <a:rPr lang="zh-TW" altLang="en-US" smtClean="0"/>
              <a:t>2023/3/28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148854FC-33A3-4DAE-AC1B-5D6054B4C7FB}" type="slidenum">
              <a:rPr lang="zh-TW" altLang="en-US" smtClean="0"/>
              <a:t>‹#›</a:t>
            </a:fld>
            <a:endParaRPr lang="zh-TW" altLang="en-US"/>
          </a:p>
        </p:txBody>
      </p:sp>
    </p:spTree>
    <p:extLst>
      <p:ext uri="{BB962C8B-B14F-4D97-AF65-F5344CB8AC3E}">
        <p14:creationId xmlns:p14="http://schemas.microsoft.com/office/powerpoint/2010/main" val="3426809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1046999E-0F2F-4D2C-B9BB-4BC381ED554F}" type="datetimeFigureOut">
              <a:rPr lang="zh-TW" altLang="en-US" smtClean="0"/>
              <a:t>2023/3/28</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148854FC-33A3-4DAE-AC1B-5D6054B4C7FB}" type="slidenum">
              <a:rPr lang="zh-TW" altLang="en-US" smtClean="0"/>
              <a:t>‹#›</a:t>
            </a:fld>
            <a:endParaRPr lang="zh-TW" altLang="en-US"/>
          </a:p>
        </p:txBody>
      </p:sp>
    </p:spTree>
    <p:extLst>
      <p:ext uri="{BB962C8B-B14F-4D97-AF65-F5344CB8AC3E}">
        <p14:creationId xmlns:p14="http://schemas.microsoft.com/office/powerpoint/2010/main" val="991742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1046999E-0F2F-4D2C-B9BB-4BC381ED554F}" type="datetimeFigureOut">
              <a:rPr lang="zh-TW" altLang="en-US" smtClean="0"/>
              <a:t>2023/3/28</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148854FC-33A3-4DAE-AC1B-5D6054B4C7FB}" type="slidenum">
              <a:rPr lang="zh-TW" altLang="en-US" smtClean="0"/>
              <a:t>‹#›</a:t>
            </a:fld>
            <a:endParaRPr lang="zh-TW" altLang="en-US"/>
          </a:p>
        </p:txBody>
      </p:sp>
    </p:spTree>
    <p:extLst>
      <p:ext uri="{BB962C8B-B14F-4D97-AF65-F5344CB8AC3E}">
        <p14:creationId xmlns:p14="http://schemas.microsoft.com/office/powerpoint/2010/main" val="2463502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1046999E-0F2F-4D2C-B9BB-4BC381ED554F}" type="datetimeFigureOut">
              <a:rPr lang="zh-TW" altLang="en-US" smtClean="0"/>
              <a:t>2023/3/28</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148854FC-33A3-4DAE-AC1B-5D6054B4C7FB}" type="slidenum">
              <a:rPr lang="zh-TW" altLang="en-US" smtClean="0"/>
              <a:t>‹#›</a:t>
            </a:fld>
            <a:endParaRPr lang="zh-TW" altLang="en-US"/>
          </a:p>
        </p:txBody>
      </p:sp>
    </p:spTree>
    <p:extLst>
      <p:ext uri="{BB962C8B-B14F-4D97-AF65-F5344CB8AC3E}">
        <p14:creationId xmlns:p14="http://schemas.microsoft.com/office/powerpoint/2010/main" val="1597065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46999E-0F2F-4D2C-B9BB-4BC381ED554F}" type="datetimeFigureOut">
              <a:rPr lang="zh-TW" altLang="en-US" smtClean="0"/>
              <a:t>2023/3/28</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148854FC-33A3-4DAE-AC1B-5D6054B4C7FB}" type="slidenum">
              <a:rPr lang="zh-TW" altLang="en-US" smtClean="0"/>
              <a:t>‹#›</a:t>
            </a:fld>
            <a:endParaRPr lang="zh-TW" altLang="en-US"/>
          </a:p>
        </p:txBody>
      </p:sp>
    </p:spTree>
    <p:extLst>
      <p:ext uri="{BB962C8B-B14F-4D97-AF65-F5344CB8AC3E}">
        <p14:creationId xmlns:p14="http://schemas.microsoft.com/office/powerpoint/2010/main" val="83432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1046999E-0F2F-4D2C-B9BB-4BC381ED554F}" type="datetimeFigureOut">
              <a:rPr lang="zh-TW" altLang="en-US" smtClean="0"/>
              <a:t>2023/3/28</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148854FC-33A3-4DAE-AC1B-5D6054B4C7FB}" type="slidenum">
              <a:rPr lang="zh-TW" altLang="en-US" smtClean="0"/>
              <a:t>‹#›</a:t>
            </a:fld>
            <a:endParaRPr lang="zh-TW" altLang="en-US"/>
          </a:p>
        </p:txBody>
      </p:sp>
    </p:spTree>
    <p:extLst>
      <p:ext uri="{BB962C8B-B14F-4D97-AF65-F5344CB8AC3E}">
        <p14:creationId xmlns:p14="http://schemas.microsoft.com/office/powerpoint/2010/main" val="1158508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1046999E-0F2F-4D2C-B9BB-4BC381ED554F}" type="datetimeFigureOut">
              <a:rPr lang="zh-TW" altLang="en-US" smtClean="0"/>
              <a:t>2023/3/28</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148854FC-33A3-4DAE-AC1B-5D6054B4C7FB}" type="slidenum">
              <a:rPr lang="zh-TW" altLang="en-US" smtClean="0"/>
              <a:t>‹#›</a:t>
            </a:fld>
            <a:endParaRPr lang="zh-TW" altLang="en-US"/>
          </a:p>
        </p:txBody>
      </p:sp>
    </p:spTree>
    <p:extLst>
      <p:ext uri="{BB962C8B-B14F-4D97-AF65-F5344CB8AC3E}">
        <p14:creationId xmlns:p14="http://schemas.microsoft.com/office/powerpoint/2010/main" val="4160267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46999E-0F2F-4D2C-B9BB-4BC381ED554F}" type="datetimeFigureOut">
              <a:rPr lang="zh-TW" altLang="en-US" smtClean="0"/>
              <a:t>2023/3/28</a:t>
            </a:fld>
            <a:endParaRPr lang="zh-TW"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8854FC-33A3-4DAE-AC1B-5D6054B4C7FB}" type="slidenum">
              <a:rPr lang="zh-TW" altLang="en-US" smtClean="0"/>
              <a:t>‹#›</a:t>
            </a:fld>
            <a:endParaRPr lang="zh-TW" altLang="en-US"/>
          </a:p>
        </p:txBody>
      </p:sp>
    </p:spTree>
    <p:extLst>
      <p:ext uri="{BB962C8B-B14F-4D97-AF65-F5344CB8AC3E}">
        <p14:creationId xmlns:p14="http://schemas.microsoft.com/office/powerpoint/2010/main" val="58191419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eJzVDniRTBw&amp;ab_channel=TheHealth99"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L6iilCEA8YI&amp;feature=emb_logo"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ueICzS7yUCI"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JsB73wNXLDk"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noChangeArrowheads="1"/>
          </p:cNvSpPr>
          <p:nvPr>
            <p:ph type="ctrTitle"/>
          </p:nvPr>
        </p:nvSpPr>
        <p:spPr bwMode="auto">
          <a:xfrm>
            <a:off x="1038598" y="2001859"/>
            <a:ext cx="10165555" cy="136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None/>
            </a:pPr>
            <a:r>
              <a:rPr lang="zh-TW" altLang="en-US" dirty="0">
                <a:solidFill>
                  <a:srgbClr val="000000"/>
                </a:solidFill>
                <a:latin typeface="華康明體注音" panose="01030500010101010101" pitchFamily="18" charset="-120"/>
                <a:ea typeface="華康明體注音" panose="01030500010101010101" pitchFamily="18" charset="-120"/>
                <a:cs typeface="Times New Roman" panose="02020603050405020304" pitchFamily="18" charset="0"/>
              </a:rPr>
              <a:t>菸害防制宣導</a:t>
            </a:r>
            <a:br>
              <a:rPr lang="en-US" altLang="zh-TW" dirty="0">
                <a:solidFill>
                  <a:srgbClr val="000000"/>
                </a:solidFill>
                <a:latin typeface="華康明體注音" panose="01030500010101010101" pitchFamily="18" charset="-120"/>
                <a:ea typeface="華康明體注音" panose="01030500010101010101" pitchFamily="18" charset="-120"/>
                <a:cs typeface="Times New Roman" panose="02020603050405020304" pitchFamily="18" charset="0"/>
              </a:rPr>
            </a:br>
            <a:r>
              <a:rPr lang="en-US" altLang="zh-TW" sz="3200" dirty="0">
                <a:solidFill>
                  <a:srgbClr val="000000"/>
                </a:solidFill>
                <a:latin typeface="華康明體注音" panose="01030500010101010101" pitchFamily="18" charset="-120"/>
                <a:ea typeface="華康明體注音" panose="01030500010101010101" pitchFamily="18" charset="-120"/>
                <a:cs typeface="Times New Roman" panose="02020603050405020304" pitchFamily="18" charset="0"/>
              </a:rPr>
              <a:t>(</a:t>
            </a:r>
            <a:r>
              <a:rPr lang="zh-TW" altLang="en-US" sz="3200" dirty="0">
                <a:solidFill>
                  <a:srgbClr val="000000"/>
                </a:solidFill>
                <a:latin typeface="華康明體注音" panose="01030500010101010101" pitchFamily="18" charset="-120"/>
                <a:ea typeface="華康明體注音" panose="01030500010101010101" pitchFamily="18" charset="-120"/>
                <a:cs typeface="Times New Roman" panose="02020603050405020304" pitchFamily="18" charset="0"/>
              </a:rPr>
              <a:t>低年級</a:t>
            </a:r>
            <a:r>
              <a:rPr lang="en-US" altLang="zh-TW" sz="3200" dirty="0">
                <a:solidFill>
                  <a:srgbClr val="000000"/>
                </a:solidFill>
                <a:latin typeface="華康明體注音" panose="01030500010101010101" pitchFamily="18" charset="-120"/>
                <a:ea typeface="華康明體注音" panose="01030500010101010101" pitchFamily="18" charset="-120"/>
                <a:cs typeface="Times New Roman" panose="02020603050405020304" pitchFamily="18" charset="0"/>
              </a:rPr>
              <a:t>)</a:t>
            </a:r>
            <a:endParaRPr lang="zh-TW" altLang="en-US" sz="6000" dirty="0">
              <a:solidFill>
                <a:srgbClr val="000000"/>
              </a:solidFill>
              <a:latin typeface="華康明體注音" panose="01030500010101010101" pitchFamily="18" charset="-120"/>
              <a:ea typeface="華康明體注音" panose="01030500010101010101" pitchFamily="18" charset="-120"/>
              <a:cs typeface="Times New Roman" panose="02020603050405020304" pitchFamily="18" charset="0"/>
            </a:endParaRPr>
          </a:p>
        </p:txBody>
      </p:sp>
      <p:pic>
        <p:nvPicPr>
          <p:cNvPr id="3" name="圖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98323" y="4987158"/>
            <a:ext cx="1692275"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E00875BE-1F95-41C3-BBCA-9AFD3A9EB4FC}"/>
              </a:ext>
            </a:extLst>
          </p:cNvPr>
          <p:cNvSpPr/>
          <p:nvPr/>
        </p:nvSpPr>
        <p:spPr>
          <a:xfrm>
            <a:off x="4567376" y="3885384"/>
            <a:ext cx="4572085" cy="584775"/>
          </a:xfrm>
          <a:prstGeom prst="rect">
            <a:avLst/>
          </a:prstGeom>
        </p:spPr>
        <p:txBody>
          <a:bodyPr wrap="none">
            <a:spAutoFit/>
          </a:bodyPr>
          <a:lstStyle/>
          <a:p>
            <a:r>
              <a:rPr lang="zh-TW" altLang="en-US" sz="3200" dirty="0">
                <a:solidFill>
                  <a:srgbClr val="000000"/>
                </a:solidFill>
                <a:latin typeface="華康明體注音" panose="01030500010101010101" pitchFamily="18" charset="-120"/>
                <a:ea typeface="華康明體注音" panose="01030500010101010101" pitchFamily="18" charset="-120"/>
                <a:cs typeface="Times New Roman" panose="02020603050405020304" pitchFamily="18" charset="0"/>
              </a:rPr>
              <a:t>山豐國小學務處</a:t>
            </a:r>
            <a:endParaRPr lang="zh-TW" altLang="en-US" sz="3200" dirty="0"/>
          </a:p>
        </p:txBody>
      </p:sp>
    </p:spTree>
    <p:extLst>
      <p:ext uri="{BB962C8B-B14F-4D97-AF65-F5344CB8AC3E}">
        <p14:creationId xmlns:p14="http://schemas.microsoft.com/office/powerpoint/2010/main" val="2509506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12192000" cy="1325563"/>
          </a:xfrm>
          <a:solidFill>
            <a:srgbClr val="2EB8C2"/>
          </a:solidFill>
        </p:spPr>
        <p:txBody>
          <a:bodyPr/>
          <a:lstStyle/>
          <a:p>
            <a:r>
              <a:rPr lang="zh-TW" altLang="en-US" dirty="0">
                <a:latin typeface="華康明體注音" panose="01030500010101010101" pitchFamily="18" charset="-120"/>
                <a:ea typeface="華康明體注音" panose="01030500010101010101" pitchFamily="18" charset="-120"/>
              </a:rPr>
              <a:t>心得分享與討論</a:t>
            </a:r>
          </a:p>
        </p:txBody>
      </p:sp>
      <p:sp>
        <p:nvSpPr>
          <p:cNvPr id="3" name="內容版面配置區 2"/>
          <p:cNvSpPr>
            <a:spLocks noGrp="1"/>
          </p:cNvSpPr>
          <p:nvPr>
            <p:ph idx="1"/>
          </p:nvPr>
        </p:nvSpPr>
        <p:spPr/>
        <p:txBody>
          <a:bodyPr/>
          <a:lstStyle/>
          <a:p>
            <a:pPr marL="0" indent="0">
              <a:buNone/>
            </a:pPr>
            <a:endParaRPr lang="en-US" altLang="zh-TW" dirty="0">
              <a:latin typeface="華康明體注音" panose="01030500010101010101" pitchFamily="18" charset="-120"/>
              <a:ea typeface="華康明體注音" panose="01030500010101010101" pitchFamily="18" charset="-120"/>
            </a:endParaRPr>
          </a:p>
          <a:p>
            <a:pPr marL="0" indent="0">
              <a:buNone/>
            </a:pPr>
            <a:endParaRPr lang="en-US" altLang="zh-TW" dirty="0">
              <a:latin typeface="華康明體注音" panose="01030500010101010101" pitchFamily="18" charset="-120"/>
              <a:ea typeface="華康明體注音" panose="01030500010101010101" pitchFamily="18" charset="-120"/>
            </a:endParaRPr>
          </a:p>
          <a:p>
            <a:r>
              <a:rPr lang="zh-TW" altLang="en-US" dirty="0">
                <a:latin typeface="華康明體注音" panose="01030500010101010101" pitchFamily="18" charset="-120"/>
                <a:ea typeface="華康明體注音" panose="01030500010101010101" pitchFamily="18" charset="-120"/>
              </a:rPr>
              <a:t>抽菸或電子煙對健康有什麼危害呢</a:t>
            </a:r>
            <a:r>
              <a:rPr lang="en-US" altLang="zh-TW" dirty="0">
                <a:latin typeface="華康明體注音" panose="01030500010101010101" pitchFamily="18" charset="-120"/>
                <a:ea typeface="華康明體注音" panose="01030500010101010101" pitchFamily="18" charset="-120"/>
              </a:rPr>
              <a:t>?</a:t>
            </a:r>
          </a:p>
          <a:p>
            <a:endParaRPr lang="en-US" altLang="zh-TW" dirty="0">
              <a:latin typeface="華康明體注音" panose="01030500010101010101" pitchFamily="18" charset="-120"/>
              <a:ea typeface="華康明體注音" panose="01030500010101010101" pitchFamily="18" charset="-120"/>
            </a:endParaRPr>
          </a:p>
          <a:p>
            <a:r>
              <a:rPr lang="zh-TW" altLang="en-US" dirty="0">
                <a:latin typeface="華康明體注音" panose="01030500010101010101" pitchFamily="18" charset="-120"/>
                <a:ea typeface="華康明體注音" panose="01030500010101010101" pitchFamily="18" charset="-120"/>
              </a:rPr>
              <a:t>如果身旁同學或家人抽菸，告訴他們不吸菸（煙）有什麼好處呢</a:t>
            </a:r>
            <a:r>
              <a:rPr lang="en-US" altLang="zh-TW" dirty="0">
                <a:latin typeface="華康明體注音" panose="01030500010101010101" pitchFamily="18" charset="-120"/>
                <a:ea typeface="華康明體注音" panose="01030500010101010101" pitchFamily="18" charset="-120"/>
              </a:rPr>
              <a:t>?</a:t>
            </a:r>
          </a:p>
          <a:p>
            <a:endParaRPr lang="en-US" altLang="zh-TW" dirty="0"/>
          </a:p>
          <a:p>
            <a:endParaRPr lang="zh-TW" altLang="en-US" dirty="0"/>
          </a:p>
        </p:txBody>
      </p:sp>
    </p:spTree>
    <p:extLst>
      <p:ext uri="{BB962C8B-B14F-4D97-AF65-F5344CB8AC3E}">
        <p14:creationId xmlns:p14="http://schemas.microsoft.com/office/powerpoint/2010/main" val="3405033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31B9DF3-1FC9-4EC3-A279-017F41647A64}"/>
              </a:ext>
            </a:extLst>
          </p:cNvPr>
          <p:cNvSpPr>
            <a:spLocks noGrp="1"/>
          </p:cNvSpPr>
          <p:nvPr>
            <p:ph type="title"/>
          </p:nvPr>
        </p:nvSpPr>
        <p:spPr>
          <a:xfrm>
            <a:off x="0" y="1"/>
            <a:ext cx="12192000" cy="873759"/>
          </a:xfrm>
          <a:solidFill>
            <a:srgbClr val="2EB8C2"/>
          </a:solidFill>
        </p:spPr>
        <p:txBody>
          <a:bodyPr/>
          <a:lstStyle/>
          <a:p>
            <a:r>
              <a:rPr lang="zh-TW" altLang="en-US" dirty="0">
                <a:latin typeface="華康明體注音" panose="01030500010101010101" pitchFamily="18" charset="-120"/>
                <a:ea typeface="華康明體注音" panose="01030500010101010101" pitchFamily="18" charset="-120"/>
              </a:rPr>
              <a:t>禁菸場所不吸菸（煙）</a:t>
            </a:r>
          </a:p>
        </p:txBody>
      </p:sp>
      <p:pic>
        <p:nvPicPr>
          <p:cNvPr id="5" name="圖片 4">
            <a:extLst>
              <a:ext uri="{FF2B5EF4-FFF2-40B4-BE49-F238E27FC236}">
                <a16:creationId xmlns:a16="http://schemas.microsoft.com/office/drawing/2014/main" id="{4495C85C-3333-4E3D-BFA6-618FA25172AF}"/>
              </a:ext>
            </a:extLst>
          </p:cNvPr>
          <p:cNvPicPr>
            <a:picLocks noChangeAspect="1"/>
          </p:cNvPicPr>
          <p:nvPr/>
        </p:nvPicPr>
        <p:blipFill>
          <a:blip r:embed="rId3"/>
          <a:stretch>
            <a:fillRect/>
          </a:stretch>
        </p:blipFill>
        <p:spPr>
          <a:xfrm>
            <a:off x="8950067" y="873760"/>
            <a:ext cx="2724091" cy="2687587"/>
          </a:xfrm>
          <a:prstGeom prst="rect">
            <a:avLst/>
          </a:prstGeom>
        </p:spPr>
      </p:pic>
      <p:sp>
        <p:nvSpPr>
          <p:cNvPr id="11" name="文字方塊 10">
            <a:extLst>
              <a:ext uri="{FF2B5EF4-FFF2-40B4-BE49-F238E27FC236}">
                <a16:creationId xmlns:a16="http://schemas.microsoft.com/office/drawing/2014/main" id="{29BC5EC2-50E5-4894-920F-C9631DADE0B1}"/>
              </a:ext>
            </a:extLst>
          </p:cNvPr>
          <p:cNvSpPr txBox="1"/>
          <p:nvPr/>
        </p:nvSpPr>
        <p:spPr>
          <a:xfrm>
            <a:off x="0" y="528292"/>
            <a:ext cx="4703863" cy="830997"/>
          </a:xfrm>
          <a:prstGeom prst="rect">
            <a:avLst/>
          </a:prstGeom>
          <a:noFill/>
        </p:spPr>
        <p:txBody>
          <a:bodyPr wrap="square" rtlCol="0">
            <a:spAutoFit/>
          </a:bodyPr>
          <a:lstStyle/>
          <a:p>
            <a:r>
              <a:rPr lang="zh-TW" altLang="en-US" sz="2000" b="1" dirty="0">
                <a:latin typeface="華康明體注音" panose="01030500010101010101" pitchFamily="18" charset="-120"/>
                <a:ea typeface="華康明體注音" panose="01030500010101010101" pitchFamily="18" charset="-120"/>
              </a:rPr>
              <a:t>這些地方不能抽菸</a:t>
            </a:r>
            <a:r>
              <a:rPr lang="zh-TW" altLang="en-US" sz="2000" dirty="0">
                <a:latin typeface="華康明體注音" panose="01030500010101010101" pitchFamily="18" charset="-120"/>
                <a:ea typeface="華康明體注音" panose="01030500010101010101" pitchFamily="18" charset="-120"/>
              </a:rPr>
              <a:t>（</a:t>
            </a:r>
            <a:r>
              <a:rPr lang="zh-TW" altLang="en-US" sz="2000" b="1" dirty="0">
                <a:latin typeface="華康明體注音" panose="01030500010101010101" pitchFamily="18" charset="-120"/>
                <a:ea typeface="華康明體注音" panose="01030500010101010101" pitchFamily="18" charset="-120"/>
              </a:rPr>
              <a:t>煙</a:t>
            </a:r>
            <a:r>
              <a:rPr lang="zh-TW" altLang="en-US" sz="2000" dirty="0">
                <a:latin typeface="華康明體注音" panose="01030500010101010101" pitchFamily="18" charset="-120"/>
                <a:ea typeface="華康明體注音" panose="01030500010101010101" pitchFamily="18" charset="-120"/>
              </a:rPr>
              <a:t>）</a:t>
            </a:r>
            <a:r>
              <a:rPr lang="zh-TW" altLang="en-US" sz="4800" dirty="0">
                <a:latin typeface="華康明體注音" panose="01030500010101010101" pitchFamily="18" charset="-120"/>
                <a:ea typeface="華康明體注音" panose="01030500010101010101" pitchFamily="18" charset="-120"/>
              </a:rPr>
              <a:t> </a:t>
            </a:r>
            <a:r>
              <a:rPr lang="zh-TW" altLang="en-US" sz="2000" b="1" dirty="0">
                <a:latin typeface="華康明體注音" panose="01030500010101010101" pitchFamily="18" charset="-120"/>
                <a:ea typeface="華康明體注音" panose="01030500010101010101" pitchFamily="18" charset="-120"/>
              </a:rPr>
              <a:t>：</a:t>
            </a:r>
          </a:p>
        </p:txBody>
      </p:sp>
      <p:sp>
        <p:nvSpPr>
          <p:cNvPr id="6" name="爆炸: 八角 5">
            <a:extLst>
              <a:ext uri="{FF2B5EF4-FFF2-40B4-BE49-F238E27FC236}">
                <a16:creationId xmlns:a16="http://schemas.microsoft.com/office/drawing/2014/main" id="{1509631A-EA31-4462-8E11-83C2EA75F41D}"/>
              </a:ext>
            </a:extLst>
          </p:cNvPr>
          <p:cNvSpPr/>
          <p:nvPr/>
        </p:nvSpPr>
        <p:spPr>
          <a:xfrm>
            <a:off x="8868788" y="3975308"/>
            <a:ext cx="3009731" cy="1852179"/>
          </a:xfrm>
          <a:prstGeom prst="irregularSeal1">
            <a:avLst/>
          </a:prstGeom>
          <a:solidFill>
            <a:srgbClr val="FFC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文字方塊 6">
            <a:extLst>
              <a:ext uri="{FF2B5EF4-FFF2-40B4-BE49-F238E27FC236}">
                <a16:creationId xmlns:a16="http://schemas.microsoft.com/office/drawing/2014/main" id="{86E75BE2-FE57-41C6-96FF-AC8BA9168EB8}"/>
              </a:ext>
            </a:extLst>
          </p:cNvPr>
          <p:cNvSpPr txBox="1"/>
          <p:nvPr/>
        </p:nvSpPr>
        <p:spPr>
          <a:xfrm>
            <a:off x="9215438" y="4701342"/>
            <a:ext cx="2458720" cy="707886"/>
          </a:xfrm>
          <a:prstGeom prst="rect">
            <a:avLst/>
          </a:prstGeom>
          <a:noFill/>
        </p:spPr>
        <p:txBody>
          <a:bodyPr wrap="square" rtlCol="0">
            <a:spAutoFit/>
          </a:bodyPr>
          <a:lstStyle/>
          <a:p>
            <a:r>
              <a:rPr lang="zh-TW" altLang="en-US" sz="2000" b="1" dirty="0">
                <a:latin typeface="華康明體注音" panose="01030500010101010101" pitchFamily="18" charset="-120"/>
                <a:ea typeface="華康明體注音" panose="01030500010101010101" pitchFamily="18" charset="-120"/>
              </a:rPr>
              <a:t>最高罰新臺幣</a:t>
            </a:r>
            <a:r>
              <a:rPr lang="en-US" altLang="zh-TW" sz="2000" b="1" dirty="0">
                <a:latin typeface="華康明體注音" panose="01030500010101010101" pitchFamily="18" charset="-120"/>
                <a:ea typeface="華康明體注音" panose="01030500010101010101" pitchFamily="18" charset="-120"/>
              </a:rPr>
              <a:t>1</a:t>
            </a:r>
            <a:r>
              <a:rPr lang="zh-TW" altLang="en-US" sz="2000" b="1" dirty="0">
                <a:latin typeface="華康明體注音" panose="01030500010101010101" pitchFamily="18" charset="-120"/>
                <a:ea typeface="華康明體注音" panose="01030500010101010101" pitchFamily="18" charset="-120"/>
              </a:rPr>
              <a:t>萬元</a:t>
            </a:r>
          </a:p>
        </p:txBody>
      </p:sp>
      <p:pic>
        <p:nvPicPr>
          <p:cNvPr id="26" name="圖片 25">
            <a:extLst>
              <a:ext uri="{FF2B5EF4-FFF2-40B4-BE49-F238E27FC236}">
                <a16:creationId xmlns:a16="http://schemas.microsoft.com/office/drawing/2014/main" id="{53AE20AD-B86A-4347-BBC7-175EF44F7CB6}"/>
              </a:ext>
            </a:extLst>
          </p:cNvPr>
          <p:cNvPicPr>
            <a:picLocks noChangeAspect="1"/>
          </p:cNvPicPr>
          <p:nvPr/>
        </p:nvPicPr>
        <p:blipFill>
          <a:blip r:embed="rId4"/>
          <a:stretch>
            <a:fillRect/>
          </a:stretch>
        </p:blipFill>
        <p:spPr>
          <a:xfrm>
            <a:off x="375407" y="1543955"/>
            <a:ext cx="3922174" cy="5009935"/>
          </a:xfrm>
          <a:prstGeom prst="rect">
            <a:avLst/>
          </a:prstGeom>
        </p:spPr>
      </p:pic>
      <p:pic>
        <p:nvPicPr>
          <p:cNvPr id="28" name="圖片 27">
            <a:extLst>
              <a:ext uri="{FF2B5EF4-FFF2-40B4-BE49-F238E27FC236}">
                <a16:creationId xmlns:a16="http://schemas.microsoft.com/office/drawing/2014/main" id="{3CDE73FE-141D-4A38-8096-E1B75159A0C7}"/>
              </a:ext>
            </a:extLst>
          </p:cNvPr>
          <p:cNvPicPr>
            <a:picLocks noChangeAspect="1"/>
          </p:cNvPicPr>
          <p:nvPr/>
        </p:nvPicPr>
        <p:blipFill>
          <a:blip r:embed="rId5"/>
          <a:stretch>
            <a:fillRect/>
          </a:stretch>
        </p:blipFill>
        <p:spPr>
          <a:xfrm>
            <a:off x="4626420" y="873760"/>
            <a:ext cx="4038007" cy="5630061"/>
          </a:xfrm>
          <a:prstGeom prst="rect">
            <a:avLst/>
          </a:prstGeom>
        </p:spPr>
      </p:pic>
      <p:cxnSp>
        <p:nvCxnSpPr>
          <p:cNvPr id="30" name="直線接點 29">
            <a:extLst>
              <a:ext uri="{FF2B5EF4-FFF2-40B4-BE49-F238E27FC236}">
                <a16:creationId xmlns:a16="http://schemas.microsoft.com/office/drawing/2014/main" id="{529C76D6-5AD7-4865-A198-4DCE752AFB8C}"/>
              </a:ext>
            </a:extLst>
          </p:cNvPr>
          <p:cNvCxnSpPr/>
          <p:nvPr/>
        </p:nvCxnSpPr>
        <p:spPr>
          <a:xfrm>
            <a:off x="5221705" y="2105526"/>
            <a:ext cx="77804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直線接點 32">
            <a:extLst>
              <a:ext uri="{FF2B5EF4-FFF2-40B4-BE49-F238E27FC236}">
                <a16:creationId xmlns:a16="http://schemas.microsoft.com/office/drawing/2014/main" id="{2EE487E5-8F56-4533-A6EE-FBFE8D9174D2}"/>
              </a:ext>
            </a:extLst>
          </p:cNvPr>
          <p:cNvCxnSpPr>
            <a:cxnSpLocks/>
          </p:cNvCxnSpPr>
          <p:nvPr/>
        </p:nvCxnSpPr>
        <p:spPr>
          <a:xfrm>
            <a:off x="7046494" y="4796589"/>
            <a:ext cx="143576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直線接點 34">
            <a:extLst>
              <a:ext uri="{FF2B5EF4-FFF2-40B4-BE49-F238E27FC236}">
                <a16:creationId xmlns:a16="http://schemas.microsoft.com/office/drawing/2014/main" id="{C8DCBF05-6F62-477D-B496-B6B1148639E5}"/>
              </a:ext>
            </a:extLst>
          </p:cNvPr>
          <p:cNvCxnSpPr>
            <a:cxnSpLocks/>
          </p:cNvCxnSpPr>
          <p:nvPr/>
        </p:nvCxnSpPr>
        <p:spPr>
          <a:xfrm>
            <a:off x="5221705" y="5001126"/>
            <a:ext cx="231006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直線接點 36">
            <a:extLst>
              <a:ext uri="{FF2B5EF4-FFF2-40B4-BE49-F238E27FC236}">
                <a16:creationId xmlns:a16="http://schemas.microsoft.com/office/drawing/2014/main" id="{2AF0332C-6E5F-40D8-9BF4-2F5492A2C98E}"/>
              </a:ext>
            </a:extLst>
          </p:cNvPr>
          <p:cNvCxnSpPr>
            <a:cxnSpLocks/>
          </p:cNvCxnSpPr>
          <p:nvPr/>
        </p:nvCxnSpPr>
        <p:spPr>
          <a:xfrm>
            <a:off x="6753726" y="3316705"/>
            <a:ext cx="172853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直線接點 38">
            <a:extLst>
              <a:ext uri="{FF2B5EF4-FFF2-40B4-BE49-F238E27FC236}">
                <a16:creationId xmlns:a16="http://schemas.microsoft.com/office/drawing/2014/main" id="{0EC89A74-9EE2-4F16-BF9A-A7C7977055CA}"/>
              </a:ext>
            </a:extLst>
          </p:cNvPr>
          <p:cNvCxnSpPr>
            <a:cxnSpLocks/>
          </p:cNvCxnSpPr>
          <p:nvPr/>
        </p:nvCxnSpPr>
        <p:spPr>
          <a:xfrm>
            <a:off x="5221705" y="3533273"/>
            <a:ext cx="3260558" cy="2807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直線接點 40">
            <a:extLst>
              <a:ext uri="{FF2B5EF4-FFF2-40B4-BE49-F238E27FC236}">
                <a16:creationId xmlns:a16="http://schemas.microsoft.com/office/drawing/2014/main" id="{73CDDA9A-9915-4E7B-A766-F9E4B3085B88}"/>
              </a:ext>
            </a:extLst>
          </p:cNvPr>
          <p:cNvCxnSpPr>
            <a:cxnSpLocks/>
          </p:cNvCxnSpPr>
          <p:nvPr/>
        </p:nvCxnSpPr>
        <p:spPr>
          <a:xfrm>
            <a:off x="5133474" y="3773905"/>
            <a:ext cx="43714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8133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內容版面配置區 4"/>
          <p:cNvSpPr>
            <a:spLocks noGrp="1"/>
          </p:cNvSpPr>
          <p:nvPr>
            <p:ph idx="1"/>
          </p:nvPr>
        </p:nvSpPr>
        <p:spPr>
          <a:xfrm>
            <a:off x="234559" y="732646"/>
            <a:ext cx="6796161" cy="6125354"/>
          </a:xfrm>
          <a:solidFill>
            <a:schemeClr val="bg1"/>
          </a:solidFill>
          <a:ln>
            <a:noFill/>
          </a:ln>
        </p:spPr>
        <p:txBody>
          <a:bodyPr rtlCol="0">
            <a:noAutofit/>
          </a:bodyPr>
          <a:lstStyle/>
          <a:p>
            <a:pPr marL="0" indent="0">
              <a:buNone/>
              <a:defRPr/>
            </a:pPr>
            <a:endParaRPr lang="en-US" altLang="zh-TW" dirty="0">
              <a:solidFill>
                <a:schemeClr val="tx1">
                  <a:lumMod val="75000"/>
                  <a:lumOff val="25000"/>
                </a:schemeClr>
              </a:solidFill>
              <a:latin typeface="華康明體注音" panose="01030500010101010101" pitchFamily="18" charset="-120"/>
              <a:ea typeface="華康明體注音" panose="01030500010101010101" pitchFamily="18" charset="-120"/>
            </a:endParaRPr>
          </a:p>
          <a:p>
            <a:pPr marL="0" indent="0">
              <a:buNone/>
              <a:defRPr/>
            </a:pPr>
            <a:endParaRPr lang="en-US" altLang="zh-TW" dirty="0">
              <a:solidFill>
                <a:schemeClr val="tx1">
                  <a:lumMod val="75000"/>
                  <a:lumOff val="25000"/>
                </a:schemeClr>
              </a:solidFill>
              <a:latin typeface="華康明體注音" panose="01030500010101010101" pitchFamily="18" charset="-120"/>
              <a:ea typeface="華康明體注音" panose="01030500010101010101" pitchFamily="18" charset="-120"/>
            </a:endParaRPr>
          </a:p>
          <a:p>
            <a:pPr marL="514350" indent="-514350">
              <a:buFont typeface="+mj-lt"/>
              <a:buAutoNum type="arabicPeriod"/>
              <a:defRPr/>
            </a:pPr>
            <a:endParaRPr lang="en-US" altLang="zh-TW" dirty="0">
              <a:solidFill>
                <a:schemeClr val="tx1">
                  <a:lumMod val="75000"/>
                  <a:lumOff val="25000"/>
                </a:schemeClr>
              </a:solidFill>
              <a:latin typeface="華康明體注音" panose="01030500010101010101" pitchFamily="18" charset="-120"/>
              <a:ea typeface="華康明體注音" panose="01030500010101010101" pitchFamily="18" charset="-120"/>
            </a:endParaRPr>
          </a:p>
          <a:p>
            <a:pPr marL="538163" indent="-538163">
              <a:buNone/>
              <a:defRPr/>
            </a:pPr>
            <a:r>
              <a:rPr lang="en-US" altLang="zh-TW" dirty="0">
                <a:solidFill>
                  <a:schemeClr val="tx1">
                    <a:lumMod val="75000"/>
                    <a:lumOff val="25000"/>
                  </a:schemeClr>
                </a:solidFill>
                <a:latin typeface="華康明體注音" panose="01030500010101010101" pitchFamily="18" charset="-120"/>
                <a:ea typeface="華康明體注音" panose="01030500010101010101" pitchFamily="18" charset="-120"/>
              </a:rPr>
              <a:t>1</a:t>
            </a:r>
            <a:r>
              <a:rPr lang="zh-TW" altLang="en-US" dirty="0">
                <a:solidFill>
                  <a:schemeClr val="tx1">
                    <a:lumMod val="75000"/>
                    <a:lumOff val="25000"/>
                  </a:schemeClr>
                </a:solidFill>
                <a:latin typeface="華康明體注音" panose="01030500010101010101" pitchFamily="18" charset="-120"/>
                <a:ea typeface="華康明體注音" panose="01030500010101010101" pitchFamily="18" charset="-120"/>
              </a:rPr>
              <a:t>、同學抽菸或電子煙是不好的行為，被發現在學校（禁菸場所）吸菸除假日要上課（戒菸教育）外，還會被罰</a:t>
            </a:r>
            <a:r>
              <a:rPr lang="en-US" altLang="zh-TW" dirty="0">
                <a:solidFill>
                  <a:schemeClr val="tx1">
                    <a:lumMod val="75000"/>
                    <a:lumOff val="25000"/>
                  </a:schemeClr>
                </a:solidFill>
                <a:latin typeface="華康明體注音" panose="01030500010101010101" pitchFamily="18" charset="-120"/>
                <a:ea typeface="華康明體注音" panose="01030500010101010101" pitchFamily="18" charset="-120"/>
              </a:rPr>
              <a:t>2,000</a:t>
            </a:r>
            <a:r>
              <a:rPr lang="zh-TW" altLang="en-US" dirty="0">
                <a:solidFill>
                  <a:schemeClr val="tx1">
                    <a:lumMod val="75000"/>
                    <a:lumOff val="25000"/>
                  </a:schemeClr>
                </a:solidFill>
                <a:latin typeface="華康明體注音" panose="01030500010101010101" pitchFamily="18" charset="-120"/>
                <a:ea typeface="華康明體注音" panose="01030500010101010101" pitchFamily="18" charset="-120"/>
              </a:rPr>
              <a:t>元至</a:t>
            </a:r>
            <a:r>
              <a:rPr lang="en-US" altLang="zh-TW" dirty="0">
                <a:solidFill>
                  <a:schemeClr val="tx1">
                    <a:lumMod val="75000"/>
                    <a:lumOff val="25000"/>
                  </a:schemeClr>
                </a:solidFill>
                <a:latin typeface="華康明體注音" panose="01030500010101010101" pitchFamily="18" charset="-120"/>
                <a:ea typeface="華康明體注音" panose="01030500010101010101" pitchFamily="18" charset="-120"/>
              </a:rPr>
              <a:t>1</a:t>
            </a:r>
            <a:r>
              <a:rPr lang="zh-TW" altLang="en-US" dirty="0">
                <a:solidFill>
                  <a:schemeClr val="tx1">
                    <a:lumMod val="75000"/>
                    <a:lumOff val="25000"/>
                  </a:schemeClr>
                </a:solidFill>
                <a:latin typeface="華康明體注音" panose="01030500010101010101" pitchFamily="18" charset="-120"/>
                <a:ea typeface="華康明體注音" panose="01030500010101010101" pitchFamily="18" charset="-120"/>
              </a:rPr>
              <a:t>萬元。</a:t>
            </a:r>
            <a:endParaRPr lang="en-US" altLang="zh-TW" dirty="0">
              <a:solidFill>
                <a:schemeClr val="tx1">
                  <a:lumMod val="75000"/>
                  <a:lumOff val="25000"/>
                </a:schemeClr>
              </a:solidFill>
              <a:latin typeface="華康明體注音" panose="01030500010101010101" pitchFamily="18" charset="-120"/>
              <a:ea typeface="華康明體注音" panose="01030500010101010101" pitchFamily="18" charset="-120"/>
            </a:endParaRPr>
          </a:p>
          <a:p>
            <a:pPr marL="514350" indent="-514350">
              <a:buFont typeface="+mj-lt"/>
              <a:buAutoNum type="arabicPeriod"/>
              <a:defRPr/>
            </a:pPr>
            <a:endParaRPr lang="en-US" altLang="zh-TW" dirty="0">
              <a:solidFill>
                <a:schemeClr val="tx1">
                  <a:lumMod val="75000"/>
                  <a:lumOff val="25000"/>
                </a:schemeClr>
              </a:solidFill>
              <a:latin typeface="華康明體注音" panose="01030500010101010101" pitchFamily="18" charset="-120"/>
              <a:ea typeface="華康明體注音" panose="01030500010101010101" pitchFamily="18" charset="-120"/>
            </a:endParaRPr>
          </a:p>
          <a:p>
            <a:pPr marL="538163" indent="-538163">
              <a:buNone/>
              <a:defRPr/>
            </a:pPr>
            <a:r>
              <a:rPr lang="en-US" altLang="zh-TW" dirty="0">
                <a:solidFill>
                  <a:schemeClr val="tx1">
                    <a:lumMod val="75000"/>
                    <a:lumOff val="25000"/>
                  </a:schemeClr>
                </a:solidFill>
                <a:latin typeface="華康明體注音" panose="01030500010101010101" pitchFamily="18" charset="-120"/>
                <a:ea typeface="華康明體注音" panose="01030500010101010101" pitchFamily="18" charset="-120"/>
              </a:rPr>
              <a:t>2</a:t>
            </a:r>
            <a:r>
              <a:rPr lang="zh-TW" altLang="en-US" dirty="0">
                <a:solidFill>
                  <a:schemeClr val="tx1">
                    <a:lumMod val="75000"/>
                    <a:lumOff val="25000"/>
                  </a:schemeClr>
                </a:solidFill>
                <a:latin typeface="華康明體注音" panose="01030500010101010101" pitchFamily="18" charset="-120"/>
                <a:ea typeface="華康明體注音" panose="01030500010101010101" pitchFamily="18" charset="-120"/>
              </a:rPr>
              <a:t>、店家賣菸</a:t>
            </a:r>
            <a:r>
              <a:rPr lang="zh-TW" altLang="en-US" dirty="0">
                <a:solidFill>
                  <a:srgbClr val="FF0000"/>
                </a:solidFill>
                <a:latin typeface="華康明體注音" panose="01030500010101010101" pitchFamily="18" charset="-120"/>
                <a:ea typeface="華康明體注音" panose="01030500010101010101" pitchFamily="18" charset="-120"/>
              </a:rPr>
              <a:t>或電子煙</a:t>
            </a:r>
            <a:r>
              <a:rPr lang="zh-TW" altLang="en-US" dirty="0">
                <a:solidFill>
                  <a:schemeClr val="tx1">
                    <a:lumMod val="75000"/>
                    <a:lumOff val="25000"/>
                  </a:schemeClr>
                </a:solidFill>
                <a:latin typeface="華康明體注音" panose="01030500010101010101" pitchFamily="18" charset="-120"/>
                <a:ea typeface="華康明體注音" panose="01030500010101010101" pitchFamily="18" charset="-120"/>
              </a:rPr>
              <a:t>給你、同學或父母給你菸</a:t>
            </a:r>
            <a:r>
              <a:rPr lang="zh-TW" altLang="en-US" dirty="0">
                <a:solidFill>
                  <a:srgbClr val="FF0000"/>
                </a:solidFill>
                <a:latin typeface="華康明體注音" panose="01030500010101010101" pitchFamily="18" charset="-120"/>
                <a:ea typeface="華康明體注音" panose="01030500010101010101" pitchFamily="18" charset="-120"/>
              </a:rPr>
              <a:t>或電子煙</a:t>
            </a:r>
            <a:r>
              <a:rPr lang="zh-TW" altLang="en-US" dirty="0">
                <a:solidFill>
                  <a:schemeClr val="tx1">
                    <a:lumMod val="75000"/>
                    <a:lumOff val="25000"/>
                  </a:schemeClr>
                </a:solidFill>
                <a:latin typeface="華康明體注音" panose="01030500010101010101" pitchFamily="18" charset="-120"/>
                <a:ea typeface="華康明體注音" panose="01030500010101010101" pitchFamily="18" charset="-120"/>
              </a:rPr>
              <a:t>都是不行，違規的人會被罰</a:t>
            </a:r>
            <a:r>
              <a:rPr lang="en-US" altLang="zh-TW" dirty="0">
                <a:solidFill>
                  <a:schemeClr val="tx1">
                    <a:lumMod val="75000"/>
                    <a:lumOff val="25000"/>
                  </a:schemeClr>
                </a:solidFill>
                <a:latin typeface="華康明體注音" panose="01030500010101010101" pitchFamily="18" charset="-120"/>
                <a:ea typeface="華康明體注音" panose="01030500010101010101" pitchFamily="18" charset="-120"/>
              </a:rPr>
              <a:t>1</a:t>
            </a:r>
            <a:r>
              <a:rPr lang="zh-TW" altLang="en-US" dirty="0">
                <a:solidFill>
                  <a:schemeClr val="tx1">
                    <a:lumMod val="75000"/>
                    <a:lumOff val="25000"/>
                  </a:schemeClr>
                </a:solidFill>
                <a:latin typeface="華康明體注音" panose="01030500010101010101" pitchFamily="18" charset="-120"/>
                <a:ea typeface="華康明體注音" panose="01030500010101010101" pitchFamily="18" charset="-120"/>
              </a:rPr>
              <a:t>萬元至</a:t>
            </a:r>
            <a:r>
              <a:rPr lang="en-US" altLang="zh-TW" dirty="0">
                <a:solidFill>
                  <a:schemeClr val="tx1">
                    <a:lumMod val="75000"/>
                    <a:lumOff val="25000"/>
                  </a:schemeClr>
                </a:solidFill>
                <a:latin typeface="華康明體注音" panose="01030500010101010101" pitchFamily="18" charset="-120"/>
                <a:ea typeface="華康明體注音" panose="01030500010101010101" pitchFamily="18" charset="-120"/>
              </a:rPr>
              <a:t>5</a:t>
            </a:r>
            <a:r>
              <a:rPr lang="zh-TW" altLang="en-US" dirty="0">
                <a:solidFill>
                  <a:schemeClr val="tx1">
                    <a:lumMod val="75000"/>
                    <a:lumOff val="25000"/>
                  </a:schemeClr>
                </a:solidFill>
                <a:latin typeface="華康明體注音" panose="01030500010101010101" pitchFamily="18" charset="-120"/>
                <a:ea typeface="華康明體注音" panose="01030500010101010101" pitchFamily="18" charset="-120"/>
              </a:rPr>
              <a:t>萬元。</a:t>
            </a:r>
            <a:endParaRPr lang="en-US" altLang="zh-TW" dirty="0">
              <a:solidFill>
                <a:schemeClr val="tx1">
                  <a:lumMod val="75000"/>
                  <a:lumOff val="25000"/>
                </a:schemeClr>
              </a:solidFill>
              <a:latin typeface="華康明體注音" panose="01030500010101010101" pitchFamily="18" charset="-120"/>
              <a:ea typeface="華康明體注音" panose="01030500010101010101" pitchFamily="18" charset="-120"/>
            </a:endParaRPr>
          </a:p>
          <a:p>
            <a:pPr marL="0" indent="0">
              <a:buNone/>
              <a:defRPr/>
            </a:pPr>
            <a:endParaRPr lang="en-US" altLang="zh-TW" dirty="0">
              <a:solidFill>
                <a:schemeClr val="tx1">
                  <a:lumMod val="75000"/>
                  <a:lumOff val="25000"/>
                </a:schemeClr>
              </a:solidFill>
              <a:latin typeface="華康明體注音" panose="01030500010101010101" pitchFamily="18" charset="-120"/>
              <a:ea typeface="華康明體注音" panose="01030500010101010101" pitchFamily="18" charset="-120"/>
            </a:endParaRPr>
          </a:p>
          <a:p>
            <a:pPr marL="0" indent="0">
              <a:buNone/>
              <a:defRPr/>
            </a:pPr>
            <a:endParaRPr lang="en-US" altLang="zh-TW" dirty="0">
              <a:solidFill>
                <a:schemeClr val="tx1">
                  <a:lumMod val="75000"/>
                  <a:lumOff val="25000"/>
                </a:schemeClr>
              </a:solidFill>
              <a:latin typeface="華康明體注音" panose="01030500010101010101" pitchFamily="18" charset="-120"/>
              <a:ea typeface="華康明體注音" panose="01030500010101010101" pitchFamily="18" charset="-120"/>
            </a:endParaRPr>
          </a:p>
          <a:p>
            <a:pPr marL="0" indent="0">
              <a:buNone/>
              <a:defRPr/>
            </a:pPr>
            <a:endParaRPr lang="en-US" altLang="zh-TW" dirty="0">
              <a:solidFill>
                <a:schemeClr val="tx1">
                  <a:lumMod val="75000"/>
                  <a:lumOff val="25000"/>
                </a:schemeClr>
              </a:solidFill>
              <a:latin typeface="新細明體" panose="02020500000000000000" pitchFamily="18" charset="-120"/>
              <a:ea typeface="新細明體" panose="02020500000000000000" pitchFamily="18" charset="-120"/>
            </a:endParaRPr>
          </a:p>
          <a:p>
            <a:pPr marL="0" indent="0">
              <a:buNone/>
              <a:defRPr/>
            </a:pPr>
            <a:endParaRPr lang="en-US" altLang="zh-TW" dirty="0">
              <a:solidFill>
                <a:schemeClr val="tx1">
                  <a:lumMod val="75000"/>
                  <a:lumOff val="25000"/>
                </a:schemeClr>
              </a:solidFill>
              <a:latin typeface="新細明體" panose="02020500000000000000" pitchFamily="18" charset="-120"/>
              <a:ea typeface="新細明體" panose="02020500000000000000" pitchFamily="18" charset="-120"/>
            </a:endParaRPr>
          </a:p>
          <a:p>
            <a:pPr marL="514350" indent="-514350">
              <a:buFont typeface="+mj-lt"/>
              <a:buAutoNum type="arabicPeriod"/>
              <a:defRPr/>
            </a:pPr>
            <a:endParaRPr lang="en-US" altLang="zh-TW" dirty="0">
              <a:solidFill>
                <a:schemeClr val="tx1">
                  <a:lumMod val="75000"/>
                  <a:lumOff val="25000"/>
                </a:schemeClr>
              </a:solidFill>
              <a:latin typeface="華康明體注音" panose="01030500010101010101" pitchFamily="18" charset="-120"/>
              <a:ea typeface="華康明體注音" panose="01030500010101010101" pitchFamily="18" charset="-120"/>
            </a:endParaRPr>
          </a:p>
        </p:txBody>
      </p:sp>
      <p:sp>
        <p:nvSpPr>
          <p:cNvPr id="20483" name="投影片編號版面配置區 3"/>
          <p:cNvSpPr>
            <a:spLocks noGrp="1"/>
          </p:cNvSpPr>
          <p:nvPr>
            <p:ph type="sldNum" sz="quarter" idx="12"/>
          </p:nvPr>
        </p:nvSpPr>
        <p:spPr bwMode="auto">
          <a:xfrm>
            <a:off x="2035175" y="787401"/>
            <a:ext cx="58578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a:solidFill>
                  <a:schemeClr val="tx1"/>
                </a:solidFill>
                <a:latin typeface="Arial" panose="020B0604020202020204" pitchFamily="34" charset="0"/>
                <a:ea typeface="新細明體" panose="02020500000000000000" pitchFamily="18" charset="-120"/>
              </a:defRPr>
            </a:lvl1pPr>
            <a:lvl2pPr marL="742950" indent="-285750">
              <a:defRPr b="1">
                <a:solidFill>
                  <a:schemeClr val="tx1"/>
                </a:solidFill>
                <a:latin typeface="Arial" panose="020B0604020202020204" pitchFamily="34" charset="0"/>
                <a:ea typeface="新細明體" panose="02020500000000000000" pitchFamily="18" charset="-120"/>
              </a:defRPr>
            </a:lvl2pPr>
            <a:lvl3pPr marL="1143000" indent="-228600">
              <a:defRPr b="1">
                <a:solidFill>
                  <a:schemeClr val="tx1"/>
                </a:solidFill>
                <a:latin typeface="Arial" panose="020B0604020202020204" pitchFamily="34" charset="0"/>
                <a:ea typeface="新細明體" panose="02020500000000000000" pitchFamily="18" charset="-120"/>
              </a:defRPr>
            </a:lvl3pPr>
            <a:lvl4pPr marL="1600200" indent="-228600">
              <a:defRPr b="1">
                <a:solidFill>
                  <a:schemeClr val="tx1"/>
                </a:solidFill>
                <a:latin typeface="Arial" panose="020B0604020202020204" pitchFamily="34" charset="0"/>
                <a:ea typeface="新細明體" panose="02020500000000000000" pitchFamily="18" charset="-120"/>
              </a:defRPr>
            </a:lvl4pPr>
            <a:lvl5pPr marL="2057400" indent="-228600">
              <a:defRPr b="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新細明體" panose="02020500000000000000" pitchFamily="18" charset="-120"/>
              </a:defRPr>
            </a:lvl9pPr>
          </a:lstStyle>
          <a:p>
            <a:fld id="{DF4DDDD0-2421-4E84-BCD2-0823FD3DE4BD}" type="slidenum">
              <a:rPr lang="zh-TW" altLang="en-US" sz="1000" b="0">
                <a:solidFill>
                  <a:srgbClr val="FEFFFF"/>
                </a:solidFill>
                <a:latin typeface="Garamond" panose="02020404030301010803" pitchFamily="18" charset="0"/>
              </a:rPr>
              <a:pPr/>
              <a:t>12</a:t>
            </a:fld>
            <a:endParaRPr lang="zh-TW" altLang="en-US" sz="1000" b="0">
              <a:solidFill>
                <a:srgbClr val="FEFFFF"/>
              </a:solidFill>
              <a:latin typeface="Garamond" panose="02020404030301010803" pitchFamily="18" charset="0"/>
            </a:endParaRPr>
          </a:p>
        </p:txBody>
      </p:sp>
      <p:pic>
        <p:nvPicPr>
          <p:cNvPr id="20487" name="圖片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23600" y="6023984"/>
            <a:ext cx="1168400" cy="834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圖片 1"/>
          <p:cNvPicPr>
            <a:picLocks noChangeAspect="1"/>
          </p:cNvPicPr>
          <p:nvPr/>
        </p:nvPicPr>
        <p:blipFill>
          <a:blip r:embed="rId4"/>
          <a:stretch>
            <a:fillRect/>
          </a:stretch>
        </p:blipFill>
        <p:spPr>
          <a:xfrm>
            <a:off x="0" y="-2711"/>
            <a:ext cx="12192000" cy="999489"/>
          </a:xfrm>
          <a:prstGeom prst="rect">
            <a:avLst/>
          </a:prstGeom>
        </p:spPr>
      </p:pic>
      <p:sp>
        <p:nvSpPr>
          <p:cNvPr id="6" name="Rectangle 2"/>
          <p:cNvSpPr txBox="1">
            <a:spLocks noChangeArrowheads="1"/>
          </p:cNvSpPr>
          <p:nvPr/>
        </p:nvSpPr>
        <p:spPr>
          <a:xfrm>
            <a:off x="0" y="282778"/>
            <a:ext cx="9144000" cy="598488"/>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a:normAutofit fontScale="900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defRPr/>
            </a:pPr>
            <a:r>
              <a:rPr lang="zh-TW" altLang="en-US" sz="4900" dirty="0">
                <a:latin typeface="華康明體注音" panose="01030500010101010101" pitchFamily="18" charset="-120"/>
                <a:ea typeface="華康明體注音" panose="01030500010101010101" pitchFamily="18" charset="-120"/>
              </a:rPr>
              <a:t>青少年菸害防制</a:t>
            </a:r>
          </a:p>
          <a:p>
            <a:pPr algn="ctr">
              <a:defRPr/>
            </a:pPr>
            <a:endParaRPr lang="en-US" altLang="zh-TW" dirty="0">
              <a:latin typeface="華康明體注音" panose="01030500010101010101" pitchFamily="18" charset="-120"/>
              <a:ea typeface="華康明體注音" panose="01030500010101010101" pitchFamily="18" charset="-120"/>
            </a:endParaRPr>
          </a:p>
        </p:txBody>
      </p:sp>
      <p:pic>
        <p:nvPicPr>
          <p:cNvPr id="7" name="圖片 6">
            <a:extLst>
              <a:ext uri="{FF2B5EF4-FFF2-40B4-BE49-F238E27FC236}">
                <a16:creationId xmlns:a16="http://schemas.microsoft.com/office/drawing/2014/main" id="{F330CBE6-EDAB-42D9-8C0F-E904AE69B1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30720" y="1000587"/>
            <a:ext cx="5154752" cy="5039360"/>
          </a:xfrm>
          <a:prstGeom prst="rect">
            <a:avLst/>
          </a:prstGeom>
        </p:spPr>
      </p:pic>
    </p:spTree>
    <p:extLst>
      <p:ext uri="{BB962C8B-B14F-4D97-AF65-F5344CB8AC3E}">
        <p14:creationId xmlns:p14="http://schemas.microsoft.com/office/powerpoint/2010/main" val="3655438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3"/>
          <a:stretch>
            <a:fillRect/>
          </a:stretch>
        </p:blipFill>
        <p:spPr>
          <a:xfrm>
            <a:off x="0" y="0"/>
            <a:ext cx="12192000" cy="1041149"/>
          </a:xfrm>
          <a:prstGeom prst="rect">
            <a:avLst/>
          </a:prstGeom>
          <a:solidFill>
            <a:srgbClr val="2EB8C2"/>
          </a:solidFill>
        </p:spPr>
      </p:pic>
      <p:sp>
        <p:nvSpPr>
          <p:cNvPr id="2" name="標題 1"/>
          <p:cNvSpPr>
            <a:spLocks noGrp="1"/>
          </p:cNvSpPr>
          <p:nvPr>
            <p:ph type="title"/>
          </p:nvPr>
        </p:nvSpPr>
        <p:spPr>
          <a:xfrm>
            <a:off x="0" y="20320"/>
            <a:ext cx="10439400" cy="1183589"/>
          </a:xfrm>
        </p:spPr>
        <p:txBody>
          <a:bodyPr>
            <a:normAutofit/>
          </a:bodyPr>
          <a:lstStyle/>
          <a:p>
            <a:r>
              <a:rPr lang="zh-TW" altLang="en-US" dirty="0">
                <a:latin typeface="華康明體注音" panose="01030500010101010101" pitchFamily="18" charset="-120"/>
                <a:ea typeface="華康明體注音" panose="01030500010101010101" pitchFamily="18" charset="-120"/>
              </a:rPr>
              <a:t>新法規上路</a:t>
            </a:r>
          </a:p>
        </p:txBody>
      </p:sp>
      <p:pic>
        <p:nvPicPr>
          <p:cNvPr id="6" name="圖片 5">
            <a:extLst>
              <a:ext uri="{FF2B5EF4-FFF2-40B4-BE49-F238E27FC236}">
                <a16:creationId xmlns:a16="http://schemas.microsoft.com/office/drawing/2014/main" id="{439A80D6-6D57-40C9-9DFE-00015AB88111}"/>
              </a:ext>
            </a:extLst>
          </p:cNvPr>
          <p:cNvPicPr>
            <a:picLocks noChangeAspect="1"/>
          </p:cNvPicPr>
          <p:nvPr/>
        </p:nvPicPr>
        <p:blipFill>
          <a:blip r:embed="rId4"/>
          <a:stretch>
            <a:fillRect/>
          </a:stretch>
        </p:blipFill>
        <p:spPr>
          <a:xfrm>
            <a:off x="1692612" y="1117806"/>
            <a:ext cx="8500513" cy="5662371"/>
          </a:xfrm>
          <a:prstGeom prst="rect">
            <a:avLst/>
          </a:prstGeom>
        </p:spPr>
      </p:pic>
    </p:spTree>
    <p:extLst>
      <p:ext uri="{BB962C8B-B14F-4D97-AF65-F5344CB8AC3E}">
        <p14:creationId xmlns:p14="http://schemas.microsoft.com/office/powerpoint/2010/main" val="857044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投影片編號版面配置區 3"/>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34">
                <a:solidFill>
                  <a:schemeClr val="tx1"/>
                </a:solidFill>
                <a:latin typeface="Arial" pitchFamily="34" charset="0"/>
                <a:ea typeface="新細明體" pitchFamily="18" charset="-120"/>
              </a:defRPr>
            </a:lvl1pPr>
            <a:lvl2pPr marL="742798" indent="-285692">
              <a:spcBef>
                <a:spcPct val="20000"/>
              </a:spcBef>
              <a:buChar char="–"/>
              <a:defRPr kumimoji="1" sz="2812">
                <a:solidFill>
                  <a:schemeClr val="tx1"/>
                </a:solidFill>
                <a:latin typeface="Arial" pitchFamily="34" charset="0"/>
                <a:ea typeface="新細明體" pitchFamily="18" charset="-120"/>
              </a:defRPr>
            </a:lvl2pPr>
            <a:lvl3pPr marL="1142765" indent="-228552">
              <a:spcBef>
                <a:spcPct val="20000"/>
              </a:spcBef>
              <a:buChar char="•"/>
              <a:defRPr kumimoji="1" sz="2391">
                <a:solidFill>
                  <a:schemeClr val="tx1"/>
                </a:solidFill>
                <a:latin typeface="Arial" pitchFamily="34" charset="0"/>
                <a:ea typeface="新細明體" pitchFamily="18" charset="-120"/>
              </a:defRPr>
            </a:lvl3pPr>
            <a:lvl4pPr marL="1599872" indent="-228552">
              <a:spcBef>
                <a:spcPct val="20000"/>
              </a:spcBef>
              <a:buChar char="–"/>
              <a:defRPr kumimoji="1" sz="1969">
                <a:solidFill>
                  <a:schemeClr val="tx1"/>
                </a:solidFill>
                <a:latin typeface="Arial" pitchFamily="34" charset="0"/>
                <a:ea typeface="新細明體" pitchFamily="18" charset="-120"/>
              </a:defRPr>
            </a:lvl4pPr>
            <a:lvl5pPr marL="2056980" indent="-228552">
              <a:spcBef>
                <a:spcPct val="20000"/>
              </a:spcBef>
              <a:buChar char="»"/>
              <a:defRPr kumimoji="1" sz="1969">
                <a:solidFill>
                  <a:schemeClr val="tx1"/>
                </a:solidFill>
                <a:latin typeface="Arial" pitchFamily="34" charset="0"/>
                <a:ea typeface="新細明體" pitchFamily="18" charset="-120"/>
              </a:defRPr>
            </a:lvl5pPr>
            <a:lvl6pPr marL="2514087" indent="-228552" eaLnBrk="0" fontAlgn="base" hangingPunct="0">
              <a:spcBef>
                <a:spcPct val="20000"/>
              </a:spcBef>
              <a:spcAft>
                <a:spcPct val="0"/>
              </a:spcAft>
              <a:buChar char="»"/>
              <a:defRPr kumimoji="1" sz="1969">
                <a:solidFill>
                  <a:schemeClr val="tx1"/>
                </a:solidFill>
                <a:latin typeface="Arial" pitchFamily="34" charset="0"/>
                <a:ea typeface="新細明體" pitchFamily="18" charset="-120"/>
              </a:defRPr>
            </a:lvl6pPr>
            <a:lvl7pPr marL="2971192" indent="-228552" eaLnBrk="0" fontAlgn="base" hangingPunct="0">
              <a:spcBef>
                <a:spcPct val="20000"/>
              </a:spcBef>
              <a:spcAft>
                <a:spcPct val="0"/>
              </a:spcAft>
              <a:buChar char="»"/>
              <a:defRPr kumimoji="1" sz="1969">
                <a:solidFill>
                  <a:schemeClr val="tx1"/>
                </a:solidFill>
                <a:latin typeface="Arial" pitchFamily="34" charset="0"/>
                <a:ea typeface="新細明體" pitchFamily="18" charset="-120"/>
              </a:defRPr>
            </a:lvl7pPr>
            <a:lvl8pPr marL="3428299" indent="-228552" eaLnBrk="0" fontAlgn="base" hangingPunct="0">
              <a:spcBef>
                <a:spcPct val="20000"/>
              </a:spcBef>
              <a:spcAft>
                <a:spcPct val="0"/>
              </a:spcAft>
              <a:buChar char="»"/>
              <a:defRPr kumimoji="1" sz="1969">
                <a:solidFill>
                  <a:schemeClr val="tx1"/>
                </a:solidFill>
                <a:latin typeface="Arial" pitchFamily="34" charset="0"/>
                <a:ea typeface="新細明體" pitchFamily="18" charset="-120"/>
              </a:defRPr>
            </a:lvl8pPr>
            <a:lvl9pPr marL="3885404" indent="-228552" eaLnBrk="0" fontAlgn="base" hangingPunct="0">
              <a:spcBef>
                <a:spcPct val="20000"/>
              </a:spcBef>
              <a:spcAft>
                <a:spcPct val="0"/>
              </a:spcAft>
              <a:buChar char="»"/>
              <a:defRPr kumimoji="1" sz="1969">
                <a:solidFill>
                  <a:schemeClr val="tx1"/>
                </a:solidFill>
                <a:latin typeface="Arial" pitchFamily="34" charset="0"/>
                <a:ea typeface="新細明體" pitchFamily="18" charset="-120"/>
              </a:defRPr>
            </a:lvl9pPr>
          </a:lstStyle>
          <a:p>
            <a:pPr>
              <a:spcBef>
                <a:spcPct val="0"/>
              </a:spcBef>
              <a:buFontTx/>
              <a:buNone/>
              <a:defRPr/>
            </a:pPr>
            <a:fld id="{E427D586-125B-4CC7-8906-C877D4462FD6}" type="slidenum">
              <a:rPr kumimoji="0" lang="zh-TW" altLang="en-US" sz="1406">
                <a:solidFill>
                  <a:srgbClr val="000000"/>
                </a:solidFill>
              </a:rPr>
              <a:pPr>
                <a:spcBef>
                  <a:spcPct val="0"/>
                </a:spcBef>
                <a:buFontTx/>
                <a:buNone/>
                <a:defRPr/>
              </a:pPr>
              <a:t>14</a:t>
            </a:fld>
            <a:endParaRPr kumimoji="0" lang="zh-TW" altLang="en-US" sz="1406">
              <a:solidFill>
                <a:srgbClr val="000000"/>
              </a:solidFill>
            </a:endParaRPr>
          </a:p>
        </p:txBody>
      </p:sp>
      <p:sp>
        <p:nvSpPr>
          <p:cNvPr id="54277" name="文字方塊 5"/>
          <p:cNvSpPr txBox="1">
            <a:spLocks noChangeArrowheads="1"/>
          </p:cNvSpPr>
          <p:nvPr/>
        </p:nvSpPr>
        <p:spPr bwMode="auto">
          <a:xfrm>
            <a:off x="484665" y="6444058"/>
            <a:ext cx="2290763" cy="584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a:spcBef>
                <a:spcPct val="20000"/>
              </a:spcBef>
              <a:buChar char="•"/>
              <a:defRPr kumimoji="1" sz="3200">
                <a:solidFill>
                  <a:schemeClr val="tx1"/>
                </a:solidFill>
                <a:latin typeface="Arial" pitchFamily="34" charset="0"/>
                <a:ea typeface="新細明體" pitchFamily="18" charset="-120"/>
              </a:defRPr>
            </a:lvl1pPr>
            <a:lvl2pPr marL="742950" indent="-285750">
              <a:spcBef>
                <a:spcPct val="20000"/>
              </a:spcBef>
              <a:buChar char="–"/>
              <a:defRPr kumimoji="1" sz="2800">
                <a:solidFill>
                  <a:schemeClr val="tx1"/>
                </a:solidFill>
                <a:latin typeface="Arial" pitchFamily="34" charset="0"/>
                <a:ea typeface="新細明體" pitchFamily="18" charset="-120"/>
              </a:defRPr>
            </a:lvl2pPr>
            <a:lvl3pPr marL="1143000" indent="-228600">
              <a:spcBef>
                <a:spcPct val="20000"/>
              </a:spcBef>
              <a:buChar char="•"/>
              <a:defRPr kumimoji="1" sz="2400">
                <a:solidFill>
                  <a:schemeClr val="tx1"/>
                </a:solidFill>
                <a:latin typeface="Arial" pitchFamily="34" charset="0"/>
                <a:ea typeface="新細明體" pitchFamily="18" charset="-120"/>
              </a:defRPr>
            </a:lvl3pPr>
            <a:lvl4pPr marL="1600200" indent="-228600">
              <a:spcBef>
                <a:spcPct val="20000"/>
              </a:spcBef>
              <a:buChar char="–"/>
              <a:defRPr kumimoji="1" sz="2000">
                <a:solidFill>
                  <a:schemeClr val="tx1"/>
                </a:solidFill>
                <a:latin typeface="Arial" pitchFamily="34" charset="0"/>
                <a:ea typeface="新細明體" pitchFamily="18" charset="-120"/>
              </a:defRPr>
            </a:lvl4pPr>
            <a:lvl5pPr marL="2057400" indent="-22860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defTabSz="914353">
              <a:spcBef>
                <a:spcPct val="0"/>
              </a:spcBef>
              <a:buNone/>
              <a:defRPr/>
            </a:pPr>
            <a:r>
              <a:rPr lang="zh-TW" altLang="en-US" sz="1600" b="1" dirty="0">
                <a:solidFill>
                  <a:srgbClr val="000000"/>
                </a:solidFill>
                <a:latin typeface="華康明體注音" panose="01030500010101010101" pitchFamily="18" charset="-120"/>
                <a:ea typeface="華康明體注音" panose="01030500010101010101" pitchFamily="18" charset="-120"/>
                <a:cs typeface="華康少女文字W7(P)"/>
              </a:rPr>
              <a:t>資料來源：衛生福利部</a:t>
            </a:r>
          </a:p>
        </p:txBody>
      </p:sp>
      <p:sp>
        <p:nvSpPr>
          <p:cNvPr id="7" name="Rectangle 2"/>
          <p:cNvSpPr txBox="1">
            <a:spLocks noChangeArrowheads="1"/>
          </p:cNvSpPr>
          <p:nvPr/>
        </p:nvSpPr>
        <p:spPr>
          <a:xfrm>
            <a:off x="0" y="-329066"/>
            <a:ext cx="12192000" cy="1328575"/>
          </a:xfrm>
          <a:prstGeom prst="rect">
            <a:avLst/>
          </a:prstGeom>
          <a:solidFill>
            <a:srgbClr val="2EB8C2"/>
          </a:solidFill>
          <a:ln w="12700">
            <a:miter lim="400000"/>
          </a:ln>
          <a:extLst>
            <a:ext uri="{C572A759-6A51-4108-AA02-DFA0A04FC94B}"/>
          </a:extLst>
        </p:spPr>
        <p:txBody>
          <a:bodyPr wrap="square" lIns="92144" tIns="46072" rIns="92144" bIns="46072" anchor="ctr">
            <a:spAutoFit/>
          </a:bodyPr>
          <a:lstStyle>
            <a:lvl1pPr marL="0" marR="0" indent="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1pPr>
            <a:lvl2pPr marL="0" marR="0" indent="2286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2pPr>
            <a:lvl3pPr marL="0" marR="0" indent="4572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3pPr>
            <a:lvl4pPr marL="0" marR="0" indent="6858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4pPr>
            <a:lvl5pPr marL="0" marR="0" indent="9144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5pPr>
            <a:lvl6pPr marL="0" marR="0" indent="11430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6pPr>
            <a:lvl7pPr marL="0" marR="0" indent="13716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7pPr>
            <a:lvl8pPr marL="0" marR="0" indent="16002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8pPr>
            <a:lvl9pPr marL="0" marR="0" indent="18288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9pPr>
          </a:lstStyle>
          <a:p>
            <a:pPr algn="l"/>
            <a:r>
              <a:rPr lang="zh-TW" altLang="en-US" sz="4400" dirty="0">
                <a:solidFill>
                  <a:schemeClr val="tx1"/>
                </a:solidFill>
                <a:latin typeface="華康明體注音" panose="01030500010101010101" pitchFamily="18" charset="-120"/>
                <a:ea typeface="華康明體注音" panose="01030500010101010101" pitchFamily="18" charset="-120"/>
                <a:cs typeface="Times New Roman" panose="02020603050405020304" pitchFamily="18" charset="0"/>
              </a:rPr>
              <a:t>「菸</a:t>
            </a:r>
            <a:r>
              <a:rPr lang="en-US" altLang="zh-TW" sz="4400" dirty="0">
                <a:solidFill>
                  <a:schemeClr val="tx1"/>
                </a:solidFill>
                <a:latin typeface="華康明體注音" panose="01030500010101010101" pitchFamily="18" charset="-120"/>
                <a:ea typeface="華康明體注音" panose="01030500010101010101" pitchFamily="18" charset="-120"/>
                <a:cs typeface="Times New Roman" panose="02020603050405020304" pitchFamily="18" charset="0"/>
              </a:rPr>
              <a:t>+</a:t>
            </a:r>
            <a:r>
              <a:rPr lang="zh-TW" altLang="en-US" sz="4400" dirty="0">
                <a:solidFill>
                  <a:schemeClr val="tx1"/>
                </a:solidFill>
                <a:latin typeface="華康明體注音" panose="01030500010101010101" pitchFamily="18" charset="-120"/>
                <a:ea typeface="華康明體注音" panose="01030500010101010101" pitchFamily="18" charset="-120"/>
                <a:cs typeface="Times New Roman" panose="02020603050405020304" pitchFamily="18" charset="0"/>
              </a:rPr>
              <a:t>檳</a:t>
            </a:r>
            <a:r>
              <a:rPr lang="en-US" altLang="zh-TW" sz="4400" dirty="0">
                <a:solidFill>
                  <a:schemeClr val="tx1"/>
                </a:solidFill>
                <a:latin typeface="華康明體注音" panose="01030500010101010101" pitchFamily="18" charset="-120"/>
                <a:ea typeface="華康明體注音" panose="01030500010101010101" pitchFamily="18" charset="-120"/>
                <a:cs typeface="Times New Roman" panose="02020603050405020304" pitchFamily="18" charset="0"/>
              </a:rPr>
              <a:t>+</a:t>
            </a:r>
            <a:r>
              <a:rPr lang="zh-TW" altLang="en-US" sz="4400" dirty="0">
                <a:solidFill>
                  <a:schemeClr val="tx1"/>
                </a:solidFill>
                <a:latin typeface="華康明體注音" panose="01030500010101010101" pitchFamily="18" charset="-120"/>
                <a:ea typeface="華康明體注音" panose="01030500010101010101" pitchFamily="18" charset="-120"/>
                <a:cs typeface="Times New Roman" panose="02020603050405020304" pitchFamily="18" charset="0"/>
              </a:rPr>
              <a:t>酒」口腔癌機率激增</a:t>
            </a:r>
            <a:r>
              <a:rPr lang="en-US" altLang="zh-TW" sz="4400" dirty="0">
                <a:solidFill>
                  <a:schemeClr val="tx1"/>
                </a:solidFill>
                <a:latin typeface="華康明體注音" panose="01030500010101010101" pitchFamily="18" charset="-120"/>
                <a:ea typeface="華康明體注音" panose="01030500010101010101" pitchFamily="18" charset="-120"/>
                <a:cs typeface="Times New Roman" panose="02020603050405020304" pitchFamily="18" charset="0"/>
              </a:rPr>
              <a:t>123</a:t>
            </a:r>
            <a:r>
              <a:rPr lang="zh-TW" altLang="en-US" sz="4400" dirty="0">
                <a:solidFill>
                  <a:schemeClr val="tx1"/>
                </a:solidFill>
                <a:latin typeface="華康明體注音" panose="01030500010101010101" pitchFamily="18" charset="-120"/>
                <a:ea typeface="華康明體注音" panose="01030500010101010101" pitchFamily="18" charset="-120"/>
                <a:cs typeface="Times New Roman" panose="02020603050405020304" pitchFamily="18" charset="0"/>
              </a:rPr>
              <a:t>倍</a:t>
            </a:r>
            <a:r>
              <a:rPr lang="en-US" altLang="zh-TW" sz="4400" dirty="0">
                <a:solidFill>
                  <a:schemeClr val="tx1"/>
                </a:solidFill>
                <a:latin typeface="華康明體注音" panose="01030500010101010101" pitchFamily="18" charset="-120"/>
                <a:ea typeface="華康明體注音" panose="01030500010101010101" pitchFamily="18" charset="-120"/>
                <a:cs typeface="Times New Roman" panose="02020603050405020304" pitchFamily="18" charset="0"/>
              </a:rPr>
              <a:t>!!</a:t>
            </a:r>
            <a:endParaRPr lang="zh-TW" altLang="en-US" sz="4400" dirty="0">
              <a:solidFill>
                <a:schemeClr val="tx1"/>
              </a:solidFill>
              <a:latin typeface="華康明體注音" panose="01030500010101010101" pitchFamily="18" charset="-120"/>
              <a:ea typeface="華康明體注音" panose="01030500010101010101" pitchFamily="18" charset="-120"/>
              <a:cs typeface="Times New Roman" panose="02020603050405020304" pitchFamily="18" charset="0"/>
            </a:endParaRPr>
          </a:p>
        </p:txBody>
      </p:sp>
      <p:sp>
        <p:nvSpPr>
          <p:cNvPr id="8" name="Rectangle 4"/>
          <p:cNvSpPr>
            <a:spLocks noChangeArrowheads="1"/>
          </p:cNvSpPr>
          <p:nvPr/>
        </p:nvSpPr>
        <p:spPr bwMode="auto">
          <a:xfrm>
            <a:off x="8401050" y="5167314"/>
            <a:ext cx="1582738"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5" tIns="46792" rIns="89985" bIns="46792" anchor="ctr"/>
          <a:lstStyle>
            <a:lvl1pPr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3200">
                <a:solidFill>
                  <a:schemeClr val="tx1"/>
                </a:solidFill>
                <a:latin typeface="Arial" pitchFamily="34" charset="0"/>
                <a:ea typeface="新細明體" pitchFamily="18" charset="-120"/>
              </a:defRPr>
            </a:lvl1pPr>
            <a:lvl2pPr marL="742950" indent="-28575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800">
                <a:solidFill>
                  <a:schemeClr val="tx1"/>
                </a:solidFill>
                <a:latin typeface="Arial" pitchFamily="34" charset="0"/>
                <a:ea typeface="新細明體" pitchFamily="18" charset="-120"/>
              </a:defRPr>
            </a:lvl2pPr>
            <a:lvl3pPr marL="11430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Arial" pitchFamily="34" charset="0"/>
                <a:ea typeface="新細明體" pitchFamily="18" charset="-120"/>
              </a:defRPr>
            </a:lvl3pPr>
            <a:lvl4pPr marL="16002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4pPr>
            <a:lvl5pPr marL="20574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5pPr>
            <a:lvl6pPr marL="25146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6pPr>
            <a:lvl7pPr marL="29718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7pPr>
            <a:lvl8pPr marL="34290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8pPr>
            <a:lvl9pPr marL="38862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9pPr>
          </a:lstStyle>
          <a:p>
            <a:pPr>
              <a:spcBef>
                <a:spcPts val="700"/>
              </a:spcBef>
              <a:buClr>
                <a:srgbClr val="FF0000"/>
              </a:buClr>
              <a:buNone/>
              <a:defRPr/>
            </a:pPr>
            <a:r>
              <a:rPr kumimoji="0" lang="zh-TW" altLang="en-GB" sz="2812" dirty="0">
                <a:solidFill>
                  <a:srgbClr val="000000"/>
                </a:solidFill>
                <a:latin typeface="華康明體注音" panose="01030500010101010101" pitchFamily="18" charset="-120"/>
                <a:ea typeface="華康明體注音" panose="01030500010101010101" pitchFamily="18" charset="-120"/>
              </a:rPr>
              <a:t>倍</a:t>
            </a:r>
          </a:p>
        </p:txBody>
      </p:sp>
      <p:sp>
        <p:nvSpPr>
          <p:cNvPr id="9" name="Rectangle 5"/>
          <p:cNvSpPr>
            <a:spLocks noChangeArrowheads="1"/>
          </p:cNvSpPr>
          <p:nvPr/>
        </p:nvSpPr>
        <p:spPr bwMode="auto">
          <a:xfrm>
            <a:off x="6743700" y="5133976"/>
            <a:ext cx="1728788"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5" tIns="46792" rIns="89985" bIns="46792" anchor="ctr"/>
          <a:lstStyle>
            <a:lvl1pPr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3200">
                <a:solidFill>
                  <a:schemeClr val="tx1"/>
                </a:solidFill>
                <a:latin typeface="Arial" pitchFamily="34" charset="0"/>
                <a:ea typeface="新細明體" pitchFamily="18" charset="-120"/>
              </a:defRPr>
            </a:lvl1pPr>
            <a:lvl2pPr marL="742950" indent="-28575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800">
                <a:solidFill>
                  <a:schemeClr val="tx1"/>
                </a:solidFill>
                <a:latin typeface="Arial" pitchFamily="34" charset="0"/>
                <a:ea typeface="新細明體" pitchFamily="18" charset="-120"/>
              </a:defRPr>
            </a:lvl2pPr>
            <a:lvl3pPr marL="11430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Arial" pitchFamily="34" charset="0"/>
                <a:ea typeface="新細明體" pitchFamily="18" charset="-120"/>
              </a:defRPr>
            </a:lvl3pPr>
            <a:lvl4pPr marL="16002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4pPr>
            <a:lvl5pPr marL="20574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5pPr>
            <a:lvl6pPr marL="25146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6pPr>
            <a:lvl7pPr marL="29718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7pPr>
            <a:lvl8pPr marL="34290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8pPr>
            <a:lvl9pPr marL="38862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9pPr>
          </a:lstStyle>
          <a:p>
            <a:pPr algn="r">
              <a:spcBef>
                <a:spcPts val="700"/>
              </a:spcBef>
              <a:buClr>
                <a:srgbClr val="FF0000"/>
              </a:buClr>
              <a:buNone/>
              <a:defRPr/>
            </a:pPr>
            <a:r>
              <a:rPr kumimoji="0" lang="en-GB" altLang="zh-TW" sz="6609" b="1" dirty="0">
                <a:solidFill>
                  <a:srgbClr val="FF0000"/>
                </a:solidFill>
                <a:latin typeface="華康明體注音" panose="01030500010101010101" pitchFamily="18" charset="-120"/>
                <a:ea typeface="華康明體注音" panose="01030500010101010101" pitchFamily="18" charset="-120"/>
              </a:rPr>
              <a:t>123</a:t>
            </a:r>
          </a:p>
        </p:txBody>
      </p:sp>
      <p:sp>
        <p:nvSpPr>
          <p:cNvPr id="10" name="Rectangle 6"/>
          <p:cNvSpPr>
            <a:spLocks noChangeArrowheads="1"/>
          </p:cNvSpPr>
          <p:nvPr/>
        </p:nvSpPr>
        <p:spPr bwMode="auto">
          <a:xfrm>
            <a:off x="2208214" y="5208589"/>
            <a:ext cx="4535487"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5" tIns="46792" rIns="89985" bIns="46792" anchor="ctr"/>
          <a:lstStyle>
            <a:lvl1pPr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3200">
                <a:solidFill>
                  <a:schemeClr val="tx1"/>
                </a:solidFill>
                <a:latin typeface="Arial" pitchFamily="34" charset="0"/>
                <a:ea typeface="新細明體" pitchFamily="18" charset="-120"/>
              </a:defRPr>
            </a:lvl1pPr>
            <a:lvl2pPr marL="742950" indent="-28575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800">
                <a:solidFill>
                  <a:schemeClr val="tx1"/>
                </a:solidFill>
                <a:latin typeface="Arial" pitchFamily="34" charset="0"/>
                <a:ea typeface="新細明體" pitchFamily="18" charset="-120"/>
              </a:defRPr>
            </a:lvl2pPr>
            <a:lvl3pPr marL="11430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Arial" pitchFamily="34" charset="0"/>
                <a:ea typeface="新細明體" pitchFamily="18" charset="-120"/>
              </a:defRPr>
            </a:lvl3pPr>
            <a:lvl4pPr marL="16002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4pPr>
            <a:lvl5pPr marL="20574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5pPr>
            <a:lvl6pPr marL="25146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6pPr>
            <a:lvl7pPr marL="29718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7pPr>
            <a:lvl8pPr marL="34290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8pPr>
            <a:lvl9pPr marL="38862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9pPr>
          </a:lstStyle>
          <a:p>
            <a:pPr>
              <a:spcBef>
                <a:spcPts val="700"/>
              </a:spcBef>
              <a:buClr>
                <a:srgbClr val="FF0000"/>
              </a:buClr>
              <a:buNone/>
              <a:defRPr/>
            </a:pPr>
            <a:endParaRPr kumimoji="0" lang="en-GB" altLang="zh-TW" sz="3586" b="1" dirty="0">
              <a:solidFill>
                <a:srgbClr val="000000"/>
              </a:solidFill>
              <a:latin typeface="華康明體注音" panose="01030500010101010101" pitchFamily="18" charset="-120"/>
              <a:ea typeface="華康明體注音" panose="01030500010101010101" pitchFamily="18" charset="-120"/>
            </a:endParaRPr>
          </a:p>
        </p:txBody>
      </p:sp>
      <p:sp>
        <p:nvSpPr>
          <p:cNvPr id="11" name="Rectangle 7"/>
          <p:cNvSpPr>
            <a:spLocks noChangeArrowheads="1"/>
          </p:cNvSpPr>
          <p:nvPr/>
        </p:nvSpPr>
        <p:spPr bwMode="auto">
          <a:xfrm>
            <a:off x="8401050" y="4221164"/>
            <a:ext cx="1582738"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5" tIns="46792" rIns="89985" bIns="46792" anchor="ctr"/>
          <a:lstStyle>
            <a:lvl1pPr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3200">
                <a:solidFill>
                  <a:schemeClr val="tx1"/>
                </a:solidFill>
                <a:latin typeface="Arial" pitchFamily="34" charset="0"/>
                <a:ea typeface="新細明體" pitchFamily="18" charset="-120"/>
              </a:defRPr>
            </a:lvl1pPr>
            <a:lvl2pPr marL="742950" indent="-28575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800">
                <a:solidFill>
                  <a:schemeClr val="tx1"/>
                </a:solidFill>
                <a:latin typeface="Arial" pitchFamily="34" charset="0"/>
                <a:ea typeface="新細明體" pitchFamily="18" charset="-120"/>
              </a:defRPr>
            </a:lvl2pPr>
            <a:lvl3pPr marL="11430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Arial" pitchFamily="34" charset="0"/>
                <a:ea typeface="新細明體" pitchFamily="18" charset="-120"/>
              </a:defRPr>
            </a:lvl3pPr>
            <a:lvl4pPr marL="16002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4pPr>
            <a:lvl5pPr marL="20574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5pPr>
            <a:lvl6pPr marL="25146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6pPr>
            <a:lvl7pPr marL="29718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7pPr>
            <a:lvl8pPr marL="34290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8pPr>
            <a:lvl9pPr marL="38862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9pPr>
          </a:lstStyle>
          <a:p>
            <a:pPr>
              <a:spcBef>
                <a:spcPts val="700"/>
              </a:spcBef>
              <a:buClr>
                <a:srgbClr val="FF0000"/>
              </a:buClr>
              <a:buNone/>
              <a:defRPr/>
            </a:pPr>
            <a:r>
              <a:rPr kumimoji="0" lang="zh-TW" altLang="en-GB" sz="2812" dirty="0">
                <a:solidFill>
                  <a:srgbClr val="000000"/>
                </a:solidFill>
                <a:latin typeface="華康明體注音" panose="01030500010101010101" pitchFamily="18" charset="-120"/>
                <a:ea typeface="華康明體注音" panose="01030500010101010101" pitchFamily="18" charset="-120"/>
              </a:rPr>
              <a:t>倍</a:t>
            </a:r>
          </a:p>
        </p:txBody>
      </p:sp>
      <p:sp>
        <p:nvSpPr>
          <p:cNvPr id="12" name="Rectangle 8"/>
          <p:cNvSpPr>
            <a:spLocks noChangeArrowheads="1"/>
          </p:cNvSpPr>
          <p:nvPr/>
        </p:nvSpPr>
        <p:spPr bwMode="auto">
          <a:xfrm>
            <a:off x="6743700" y="4149726"/>
            <a:ext cx="165735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5" tIns="46792" rIns="89985" bIns="46792" anchor="ctr"/>
          <a:lstStyle>
            <a:lvl1pPr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3200">
                <a:solidFill>
                  <a:schemeClr val="tx1"/>
                </a:solidFill>
                <a:latin typeface="Arial" pitchFamily="34" charset="0"/>
                <a:ea typeface="新細明體" pitchFamily="18" charset="-120"/>
              </a:defRPr>
            </a:lvl1pPr>
            <a:lvl2pPr marL="742950" indent="-28575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800">
                <a:solidFill>
                  <a:schemeClr val="tx1"/>
                </a:solidFill>
                <a:latin typeface="Arial" pitchFamily="34" charset="0"/>
                <a:ea typeface="新細明體" pitchFamily="18" charset="-120"/>
              </a:defRPr>
            </a:lvl2pPr>
            <a:lvl3pPr marL="11430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Arial" pitchFamily="34" charset="0"/>
                <a:ea typeface="新細明體" pitchFamily="18" charset="-120"/>
              </a:defRPr>
            </a:lvl3pPr>
            <a:lvl4pPr marL="16002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4pPr>
            <a:lvl5pPr marL="20574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5pPr>
            <a:lvl6pPr marL="25146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6pPr>
            <a:lvl7pPr marL="29718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7pPr>
            <a:lvl8pPr marL="34290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8pPr>
            <a:lvl9pPr marL="38862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9pPr>
          </a:lstStyle>
          <a:p>
            <a:pPr algn="r">
              <a:spcBef>
                <a:spcPts val="700"/>
              </a:spcBef>
              <a:buClr>
                <a:srgbClr val="FF0000"/>
              </a:buClr>
              <a:buNone/>
              <a:defRPr/>
            </a:pPr>
            <a:r>
              <a:rPr kumimoji="0" lang="en-GB" altLang="zh-TW" sz="4430" b="1" dirty="0">
                <a:solidFill>
                  <a:srgbClr val="000000"/>
                </a:solidFill>
                <a:latin typeface="華康明體注音" panose="01030500010101010101" pitchFamily="18" charset="-120"/>
                <a:ea typeface="華康明體注音" panose="01030500010101010101" pitchFamily="18" charset="-120"/>
              </a:rPr>
              <a:t>89</a:t>
            </a:r>
          </a:p>
        </p:txBody>
      </p:sp>
      <p:sp>
        <p:nvSpPr>
          <p:cNvPr id="13" name="Rectangle 9"/>
          <p:cNvSpPr>
            <a:spLocks noChangeArrowheads="1"/>
          </p:cNvSpPr>
          <p:nvPr/>
        </p:nvSpPr>
        <p:spPr bwMode="auto">
          <a:xfrm>
            <a:off x="2208214" y="4221164"/>
            <a:ext cx="4535487"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5" tIns="46792" rIns="89985" bIns="46792" anchor="ctr"/>
          <a:lstStyle>
            <a:lvl1pPr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3200">
                <a:solidFill>
                  <a:schemeClr val="tx1"/>
                </a:solidFill>
                <a:latin typeface="Arial" pitchFamily="34" charset="0"/>
                <a:ea typeface="新細明體" pitchFamily="18" charset="-120"/>
              </a:defRPr>
            </a:lvl1pPr>
            <a:lvl2pPr marL="742950" indent="-28575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800">
                <a:solidFill>
                  <a:schemeClr val="tx1"/>
                </a:solidFill>
                <a:latin typeface="Arial" pitchFamily="34" charset="0"/>
                <a:ea typeface="新細明體" pitchFamily="18" charset="-120"/>
              </a:defRPr>
            </a:lvl2pPr>
            <a:lvl3pPr marL="11430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Arial" pitchFamily="34" charset="0"/>
                <a:ea typeface="新細明體" pitchFamily="18" charset="-120"/>
              </a:defRPr>
            </a:lvl3pPr>
            <a:lvl4pPr marL="16002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4pPr>
            <a:lvl5pPr marL="20574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5pPr>
            <a:lvl6pPr marL="25146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6pPr>
            <a:lvl7pPr marL="29718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7pPr>
            <a:lvl8pPr marL="34290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8pPr>
            <a:lvl9pPr marL="38862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9pPr>
          </a:lstStyle>
          <a:p>
            <a:pPr>
              <a:spcBef>
                <a:spcPts val="700"/>
              </a:spcBef>
              <a:buClr>
                <a:srgbClr val="003399"/>
              </a:buClr>
              <a:buNone/>
              <a:defRPr/>
            </a:pPr>
            <a:r>
              <a:rPr kumimoji="0" lang="zh-TW" altLang="en-GB" sz="2250" dirty="0">
                <a:solidFill>
                  <a:srgbClr val="000000"/>
                </a:solidFill>
                <a:latin typeface="華康明體注音" panose="01030500010101010101" pitchFamily="18" charset="-120"/>
                <a:ea typeface="華康明體注音" panose="01030500010101010101" pitchFamily="18" charset="-120"/>
              </a:rPr>
              <a:t>吸</a:t>
            </a:r>
            <a:r>
              <a:rPr kumimoji="0" lang="zh-TW" altLang="en-US" sz="2250" dirty="0">
                <a:solidFill>
                  <a:srgbClr val="000000"/>
                </a:solidFill>
                <a:latin typeface="華康明體注音" panose="01030500010101010101" pitchFamily="18" charset="-120"/>
                <a:ea typeface="華康明體注音" panose="01030500010101010101" pitchFamily="18" charset="-120"/>
              </a:rPr>
              <a:t>菸</a:t>
            </a:r>
            <a:r>
              <a:rPr kumimoji="0" lang="en-GB" altLang="zh-TW" sz="2250" dirty="0">
                <a:solidFill>
                  <a:srgbClr val="000000"/>
                </a:solidFill>
                <a:latin typeface="華康明體注音" panose="01030500010101010101" pitchFamily="18" charset="-120"/>
                <a:ea typeface="華康明體注音" panose="01030500010101010101" pitchFamily="18" charset="-120"/>
              </a:rPr>
              <a:t> + </a:t>
            </a:r>
            <a:r>
              <a:rPr kumimoji="0" lang="zh-TW" altLang="en-GB" sz="2250" b="1" dirty="0">
                <a:solidFill>
                  <a:srgbClr val="FF0000"/>
                </a:solidFill>
                <a:latin typeface="華康明體注音" panose="01030500010101010101" pitchFamily="18" charset="-120"/>
                <a:ea typeface="華康明體注音" panose="01030500010101010101" pitchFamily="18" charset="-120"/>
              </a:rPr>
              <a:t>嚼檳榔</a:t>
            </a:r>
            <a:endParaRPr kumimoji="0" lang="en-GB" altLang="zh-TW" sz="2250" b="1" dirty="0">
              <a:solidFill>
                <a:srgbClr val="FF0000"/>
              </a:solidFill>
              <a:latin typeface="華康明體注音" panose="01030500010101010101" pitchFamily="18" charset="-120"/>
              <a:ea typeface="華康明體注音" panose="01030500010101010101" pitchFamily="18" charset="-120"/>
            </a:endParaRPr>
          </a:p>
        </p:txBody>
      </p:sp>
      <p:sp>
        <p:nvSpPr>
          <p:cNvPr id="14" name="Rectangle 10"/>
          <p:cNvSpPr>
            <a:spLocks noChangeArrowheads="1"/>
          </p:cNvSpPr>
          <p:nvPr/>
        </p:nvSpPr>
        <p:spPr bwMode="auto">
          <a:xfrm>
            <a:off x="8401050" y="3475039"/>
            <a:ext cx="1582738"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5" tIns="46792" rIns="89985" bIns="46792" anchor="ctr"/>
          <a:lstStyle>
            <a:lvl1pPr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3200">
                <a:solidFill>
                  <a:schemeClr val="tx1"/>
                </a:solidFill>
                <a:latin typeface="Arial" pitchFamily="34" charset="0"/>
                <a:ea typeface="新細明體" pitchFamily="18" charset="-120"/>
              </a:defRPr>
            </a:lvl1pPr>
            <a:lvl2pPr marL="742950" indent="-28575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800">
                <a:solidFill>
                  <a:schemeClr val="tx1"/>
                </a:solidFill>
                <a:latin typeface="Arial" pitchFamily="34" charset="0"/>
                <a:ea typeface="新細明體" pitchFamily="18" charset="-120"/>
              </a:defRPr>
            </a:lvl2pPr>
            <a:lvl3pPr marL="11430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Arial" pitchFamily="34" charset="0"/>
                <a:ea typeface="新細明體" pitchFamily="18" charset="-120"/>
              </a:defRPr>
            </a:lvl3pPr>
            <a:lvl4pPr marL="16002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4pPr>
            <a:lvl5pPr marL="20574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5pPr>
            <a:lvl6pPr marL="25146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6pPr>
            <a:lvl7pPr marL="29718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7pPr>
            <a:lvl8pPr marL="34290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8pPr>
            <a:lvl9pPr marL="38862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9pPr>
          </a:lstStyle>
          <a:p>
            <a:pPr>
              <a:spcBef>
                <a:spcPts val="700"/>
              </a:spcBef>
              <a:buClr>
                <a:srgbClr val="FF0000"/>
              </a:buClr>
              <a:buNone/>
              <a:defRPr/>
            </a:pPr>
            <a:r>
              <a:rPr kumimoji="0" lang="zh-TW" altLang="en-GB" sz="2812" dirty="0">
                <a:solidFill>
                  <a:srgbClr val="000000"/>
                </a:solidFill>
                <a:latin typeface="華康明體注音" panose="01030500010101010101" pitchFamily="18" charset="-120"/>
                <a:ea typeface="華康明體注音" panose="01030500010101010101" pitchFamily="18" charset="-120"/>
              </a:rPr>
              <a:t>倍</a:t>
            </a:r>
          </a:p>
        </p:txBody>
      </p:sp>
      <p:sp>
        <p:nvSpPr>
          <p:cNvPr id="15" name="Rectangle 11"/>
          <p:cNvSpPr>
            <a:spLocks noChangeArrowheads="1"/>
          </p:cNvSpPr>
          <p:nvPr/>
        </p:nvSpPr>
        <p:spPr bwMode="auto">
          <a:xfrm>
            <a:off x="6743700" y="3403601"/>
            <a:ext cx="165735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5" tIns="46792" rIns="89985" bIns="46792" anchor="ctr"/>
          <a:lstStyle>
            <a:lvl1pPr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3200">
                <a:solidFill>
                  <a:schemeClr val="tx1"/>
                </a:solidFill>
                <a:latin typeface="Arial" pitchFamily="34" charset="0"/>
                <a:ea typeface="新細明體" pitchFamily="18" charset="-120"/>
              </a:defRPr>
            </a:lvl1pPr>
            <a:lvl2pPr marL="742950" indent="-28575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800">
                <a:solidFill>
                  <a:schemeClr val="tx1"/>
                </a:solidFill>
                <a:latin typeface="Arial" pitchFamily="34" charset="0"/>
                <a:ea typeface="新細明體" pitchFamily="18" charset="-120"/>
              </a:defRPr>
            </a:lvl2pPr>
            <a:lvl3pPr marL="11430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Arial" pitchFamily="34" charset="0"/>
                <a:ea typeface="新細明體" pitchFamily="18" charset="-120"/>
              </a:defRPr>
            </a:lvl3pPr>
            <a:lvl4pPr marL="16002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4pPr>
            <a:lvl5pPr marL="20574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5pPr>
            <a:lvl6pPr marL="25146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6pPr>
            <a:lvl7pPr marL="29718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7pPr>
            <a:lvl8pPr marL="34290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8pPr>
            <a:lvl9pPr marL="38862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9pPr>
          </a:lstStyle>
          <a:p>
            <a:pPr algn="r">
              <a:spcBef>
                <a:spcPts val="700"/>
              </a:spcBef>
              <a:buClr>
                <a:srgbClr val="FF0000"/>
              </a:buClr>
              <a:buNone/>
              <a:defRPr/>
            </a:pPr>
            <a:r>
              <a:rPr kumimoji="0" lang="en-GB" altLang="zh-TW" sz="4430" b="1" dirty="0">
                <a:solidFill>
                  <a:srgbClr val="000000"/>
                </a:solidFill>
                <a:latin typeface="華康明體注音" panose="01030500010101010101" pitchFamily="18" charset="-120"/>
                <a:ea typeface="華康明體注音" panose="01030500010101010101" pitchFamily="18" charset="-120"/>
              </a:rPr>
              <a:t>54</a:t>
            </a:r>
          </a:p>
        </p:txBody>
      </p:sp>
      <p:sp>
        <p:nvSpPr>
          <p:cNvPr id="16" name="Rectangle 12"/>
          <p:cNvSpPr>
            <a:spLocks noChangeArrowheads="1"/>
          </p:cNvSpPr>
          <p:nvPr/>
        </p:nvSpPr>
        <p:spPr bwMode="auto">
          <a:xfrm>
            <a:off x="2208214" y="3500439"/>
            <a:ext cx="4535487"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5" tIns="46792" rIns="89985" bIns="46792" anchor="ctr"/>
          <a:lstStyle>
            <a:lvl1pPr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3200">
                <a:solidFill>
                  <a:schemeClr val="tx1"/>
                </a:solidFill>
                <a:latin typeface="Arial" pitchFamily="34" charset="0"/>
                <a:ea typeface="新細明體" pitchFamily="18" charset="-120"/>
              </a:defRPr>
            </a:lvl1pPr>
            <a:lvl2pPr marL="742950" indent="-28575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800">
                <a:solidFill>
                  <a:schemeClr val="tx1"/>
                </a:solidFill>
                <a:latin typeface="Arial" pitchFamily="34" charset="0"/>
                <a:ea typeface="新細明體" pitchFamily="18" charset="-120"/>
              </a:defRPr>
            </a:lvl2pPr>
            <a:lvl3pPr marL="11430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Arial" pitchFamily="34" charset="0"/>
                <a:ea typeface="新細明體" pitchFamily="18" charset="-120"/>
              </a:defRPr>
            </a:lvl3pPr>
            <a:lvl4pPr marL="16002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4pPr>
            <a:lvl5pPr marL="20574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5pPr>
            <a:lvl6pPr marL="25146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6pPr>
            <a:lvl7pPr marL="29718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7pPr>
            <a:lvl8pPr marL="34290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8pPr>
            <a:lvl9pPr marL="38862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9pPr>
          </a:lstStyle>
          <a:p>
            <a:pPr>
              <a:spcBef>
                <a:spcPts val="700"/>
              </a:spcBef>
              <a:buClr>
                <a:srgbClr val="003399"/>
              </a:buClr>
              <a:buNone/>
              <a:defRPr/>
            </a:pPr>
            <a:r>
              <a:rPr kumimoji="0" lang="zh-TW" altLang="en-GB" sz="2250" dirty="0">
                <a:solidFill>
                  <a:srgbClr val="000000"/>
                </a:solidFill>
                <a:latin typeface="華康明體注音" panose="01030500010101010101" pitchFamily="18" charset="-120"/>
                <a:ea typeface="華康明體注音" panose="01030500010101010101" pitchFamily="18" charset="-120"/>
              </a:rPr>
              <a:t>酗酒</a:t>
            </a:r>
            <a:r>
              <a:rPr kumimoji="0" lang="en-GB" altLang="zh-TW" sz="2250" dirty="0">
                <a:solidFill>
                  <a:srgbClr val="000000"/>
                </a:solidFill>
                <a:latin typeface="華康明體注音" panose="01030500010101010101" pitchFamily="18" charset="-120"/>
                <a:ea typeface="華康明體注音" panose="01030500010101010101" pitchFamily="18" charset="-120"/>
              </a:rPr>
              <a:t> + </a:t>
            </a:r>
            <a:r>
              <a:rPr kumimoji="0" lang="zh-TW" altLang="en-GB" sz="2250" b="1" dirty="0">
                <a:solidFill>
                  <a:srgbClr val="FF0000"/>
                </a:solidFill>
                <a:latin typeface="華康明體注音" panose="01030500010101010101" pitchFamily="18" charset="-120"/>
                <a:ea typeface="華康明體注音" panose="01030500010101010101" pitchFamily="18" charset="-120"/>
              </a:rPr>
              <a:t>嚼檳榔</a:t>
            </a:r>
            <a:endParaRPr kumimoji="0" lang="en-GB" altLang="zh-TW" sz="2250" b="1" dirty="0">
              <a:solidFill>
                <a:srgbClr val="FF0000"/>
              </a:solidFill>
              <a:latin typeface="華康明體注音" panose="01030500010101010101" pitchFamily="18" charset="-120"/>
              <a:ea typeface="華康明體注音" panose="01030500010101010101" pitchFamily="18" charset="-120"/>
            </a:endParaRPr>
          </a:p>
        </p:txBody>
      </p:sp>
      <p:sp>
        <p:nvSpPr>
          <p:cNvPr id="17" name="Rectangle 13"/>
          <p:cNvSpPr>
            <a:spLocks noChangeArrowheads="1"/>
          </p:cNvSpPr>
          <p:nvPr/>
        </p:nvSpPr>
        <p:spPr bwMode="auto">
          <a:xfrm>
            <a:off x="8401050" y="2781301"/>
            <a:ext cx="1582738"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5" tIns="46792" rIns="89985" bIns="46792" anchor="ctr"/>
          <a:lstStyle>
            <a:lvl1pPr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3200">
                <a:solidFill>
                  <a:schemeClr val="tx1"/>
                </a:solidFill>
                <a:latin typeface="Arial" pitchFamily="34" charset="0"/>
                <a:ea typeface="新細明體" pitchFamily="18" charset="-120"/>
              </a:defRPr>
            </a:lvl1pPr>
            <a:lvl2pPr marL="742950" indent="-28575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800">
                <a:solidFill>
                  <a:schemeClr val="tx1"/>
                </a:solidFill>
                <a:latin typeface="Arial" pitchFamily="34" charset="0"/>
                <a:ea typeface="新細明體" pitchFamily="18" charset="-120"/>
              </a:defRPr>
            </a:lvl2pPr>
            <a:lvl3pPr marL="11430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Arial" pitchFamily="34" charset="0"/>
                <a:ea typeface="新細明體" pitchFamily="18" charset="-120"/>
              </a:defRPr>
            </a:lvl3pPr>
            <a:lvl4pPr marL="16002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4pPr>
            <a:lvl5pPr marL="20574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5pPr>
            <a:lvl6pPr marL="25146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6pPr>
            <a:lvl7pPr marL="29718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7pPr>
            <a:lvl8pPr marL="34290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8pPr>
            <a:lvl9pPr marL="38862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9pPr>
          </a:lstStyle>
          <a:p>
            <a:pPr>
              <a:spcBef>
                <a:spcPts val="700"/>
              </a:spcBef>
              <a:buClr>
                <a:srgbClr val="FF0000"/>
              </a:buClr>
              <a:buNone/>
              <a:defRPr/>
            </a:pPr>
            <a:r>
              <a:rPr kumimoji="0" lang="zh-TW" altLang="en-GB" sz="2812" dirty="0">
                <a:solidFill>
                  <a:srgbClr val="000000"/>
                </a:solidFill>
                <a:latin typeface="華康明體注音" panose="01030500010101010101" pitchFamily="18" charset="-120"/>
                <a:ea typeface="華康明體注音" panose="01030500010101010101" pitchFamily="18" charset="-120"/>
              </a:rPr>
              <a:t>倍</a:t>
            </a:r>
          </a:p>
        </p:txBody>
      </p:sp>
      <p:sp>
        <p:nvSpPr>
          <p:cNvPr id="18" name="Rectangle 14"/>
          <p:cNvSpPr>
            <a:spLocks noChangeArrowheads="1"/>
          </p:cNvSpPr>
          <p:nvPr/>
        </p:nvSpPr>
        <p:spPr bwMode="auto">
          <a:xfrm>
            <a:off x="6743700" y="2754314"/>
            <a:ext cx="165735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5" tIns="46792" rIns="89985" bIns="46792" anchor="ctr"/>
          <a:lstStyle>
            <a:lvl1pPr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3200">
                <a:solidFill>
                  <a:schemeClr val="tx1"/>
                </a:solidFill>
                <a:latin typeface="Arial" pitchFamily="34" charset="0"/>
                <a:ea typeface="新細明體" pitchFamily="18" charset="-120"/>
              </a:defRPr>
            </a:lvl1pPr>
            <a:lvl2pPr marL="742950" indent="-28575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800">
                <a:solidFill>
                  <a:schemeClr val="tx1"/>
                </a:solidFill>
                <a:latin typeface="Arial" pitchFamily="34" charset="0"/>
                <a:ea typeface="新細明體" pitchFamily="18" charset="-120"/>
              </a:defRPr>
            </a:lvl2pPr>
            <a:lvl3pPr marL="11430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Arial" pitchFamily="34" charset="0"/>
                <a:ea typeface="新細明體" pitchFamily="18" charset="-120"/>
              </a:defRPr>
            </a:lvl3pPr>
            <a:lvl4pPr marL="16002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4pPr>
            <a:lvl5pPr marL="20574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5pPr>
            <a:lvl6pPr marL="25146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6pPr>
            <a:lvl7pPr marL="29718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7pPr>
            <a:lvl8pPr marL="34290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8pPr>
            <a:lvl9pPr marL="38862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9pPr>
          </a:lstStyle>
          <a:p>
            <a:pPr algn="r">
              <a:spcBef>
                <a:spcPts val="700"/>
              </a:spcBef>
              <a:buClr>
                <a:srgbClr val="FF0000"/>
              </a:buClr>
              <a:buNone/>
              <a:defRPr/>
            </a:pPr>
            <a:r>
              <a:rPr kumimoji="0" lang="en-GB" altLang="zh-TW" sz="4430" b="1" dirty="0">
                <a:solidFill>
                  <a:srgbClr val="000000"/>
                </a:solidFill>
                <a:latin typeface="華康明體注音" panose="01030500010101010101" pitchFamily="18" charset="-120"/>
                <a:ea typeface="華康明體注音" panose="01030500010101010101" pitchFamily="18" charset="-120"/>
              </a:rPr>
              <a:t>28</a:t>
            </a:r>
          </a:p>
        </p:txBody>
      </p:sp>
      <p:sp>
        <p:nvSpPr>
          <p:cNvPr id="19" name="Rectangle 15"/>
          <p:cNvSpPr>
            <a:spLocks noChangeArrowheads="1"/>
          </p:cNvSpPr>
          <p:nvPr/>
        </p:nvSpPr>
        <p:spPr bwMode="auto">
          <a:xfrm>
            <a:off x="2208214" y="2827339"/>
            <a:ext cx="4535487"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5" tIns="46792" rIns="89985" bIns="46792" anchor="ctr"/>
          <a:lstStyle>
            <a:lvl1pPr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3200">
                <a:solidFill>
                  <a:schemeClr val="tx1"/>
                </a:solidFill>
                <a:latin typeface="Arial" pitchFamily="34" charset="0"/>
                <a:ea typeface="新細明體" pitchFamily="18" charset="-120"/>
              </a:defRPr>
            </a:lvl1pPr>
            <a:lvl2pPr marL="742950" indent="-28575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800">
                <a:solidFill>
                  <a:schemeClr val="tx1"/>
                </a:solidFill>
                <a:latin typeface="Arial" pitchFamily="34" charset="0"/>
                <a:ea typeface="新細明體" pitchFamily="18" charset="-120"/>
              </a:defRPr>
            </a:lvl2pPr>
            <a:lvl3pPr marL="11430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Arial" pitchFamily="34" charset="0"/>
                <a:ea typeface="新細明體" pitchFamily="18" charset="-120"/>
              </a:defRPr>
            </a:lvl3pPr>
            <a:lvl4pPr marL="16002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4pPr>
            <a:lvl5pPr marL="20574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5pPr>
            <a:lvl6pPr marL="25146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6pPr>
            <a:lvl7pPr marL="29718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7pPr>
            <a:lvl8pPr marL="34290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8pPr>
            <a:lvl9pPr marL="38862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9pPr>
          </a:lstStyle>
          <a:p>
            <a:pPr>
              <a:spcBef>
                <a:spcPts val="700"/>
              </a:spcBef>
              <a:buClr>
                <a:srgbClr val="FF0000"/>
              </a:buClr>
              <a:buNone/>
              <a:defRPr/>
            </a:pPr>
            <a:r>
              <a:rPr kumimoji="0" lang="zh-TW" altLang="en-GB" sz="2250" b="1" dirty="0">
                <a:solidFill>
                  <a:srgbClr val="FF0000"/>
                </a:solidFill>
                <a:latin typeface="華康明體注音" panose="01030500010101010101" pitchFamily="18" charset="-120"/>
                <a:ea typeface="華康明體注音" panose="01030500010101010101" pitchFamily="18" charset="-120"/>
              </a:rPr>
              <a:t>嚼檳榔</a:t>
            </a:r>
            <a:endParaRPr kumimoji="0" lang="en-GB" altLang="zh-TW" sz="2250" b="1" dirty="0">
              <a:solidFill>
                <a:srgbClr val="FF0000"/>
              </a:solidFill>
              <a:latin typeface="華康明體注音" panose="01030500010101010101" pitchFamily="18" charset="-120"/>
              <a:ea typeface="華康明體注音" panose="01030500010101010101" pitchFamily="18" charset="-120"/>
            </a:endParaRPr>
          </a:p>
        </p:txBody>
      </p:sp>
      <p:sp>
        <p:nvSpPr>
          <p:cNvPr id="20" name="Rectangle 16"/>
          <p:cNvSpPr>
            <a:spLocks noChangeArrowheads="1"/>
          </p:cNvSpPr>
          <p:nvPr/>
        </p:nvSpPr>
        <p:spPr bwMode="auto">
          <a:xfrm>
            <a:off x="8401050" y="2133601"/>
            <a:ext cx="1582738"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5" tIns="46792" rIns="89985" bIns="46792" anchor="ctr"/>
          <a:lstStyle>
            <a:lvl1pPr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3200">
                <a:solidFill>
                  <a:schemeClr val="tx1"/>
                </a:solidFill>
                <a:latin typeface="Arial" pitchFamily="34" charset="0"/>
                <a:ea typeface="新細明體" pitchFamily="18" charset="-120"/>
              </a:defRPr>
            </a:lvl1pPr>
            <a:lvl2pPr marL="742950" indent="-28575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800">
                <a:solidFill>
                  <a:schemeClr val="tx1"/>
                </a:solidFill>
                <a:latin typeface="Arial" pitchFamily="34" charset="0"/>
                <a:ea typeface="新細明體" pitchFamily="18" charset="-120"/>
              </a:defRPr>
            </a:lvl2pPr>
            <a:lvl3pPr marL="11430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Arial" pitchFamily="34" charset="0"/>
                <a:ea typeface="新細明體" pitchFamily="18" charset="-120"/>
              </a:defRPr>
            </a:lvl3pPr>
            <a:lvl4pPr marL="16002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4pPr>
            <a:lvl5pPr marL="20574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5pPr>
            <a:lvl6pPr marL="25146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6pPr>
            <a:lvl7pPr marL="29718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7pPr>
            <a:lvl8pPr marL="34290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8pPr>
            <a:lvl9pPr marL="38862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9pPr>
          </a:lstStyle>
          <a:p>
            <a:pPr>
              <a:spcBef>
                <a:spcPts val="700"/>
              </a:spcBef>
              <a:buClr>
                <a:srgbClr val="FF0000"/>
              </a:buClr>
              <a:buNone/>
              <a:defRPr/>
            </a:pPr>
            <a:r>
              <a:rPr kumimoji="0" lang="zh-TW" altLang="en-GB" sz="2812" dirty="0">
                <a:solidFill>
                  <a:srgbClr val="000000"/>
                </a:solidFill>
                <a:latin typeface="華康明體注音" panose="01030500010101010101" pitchFamily="18" charset="-120"/>
                <a:ea typeface="華康明體注音" panose="01030500010101010101" pitchFamily="18" charset="-120"/>
              </a:rPr>
              <a:t>倍</a:t>
            </a:r>
          </a:p>
        </p:txBody>
      </p:sp>
      <p:sp>
        <p:nvSpPr>
          <p:cNvPr id="21" name="Rectangle 17"/>
          <p:cNvSpPr>
            <a:spLocks noChangeArrowheads="1"/>
          </p:cNvSpPr>
          <p:nvPr/>
        </p:nvSpPr>
        <p:spPr bwMode="auto">
          <a:xfrm>
            <a:off x="6743700" y="2106614"/>
            <a:ext cx="165735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5" tIns="46792" rIns="89985" bIns="46792" anchor="ctr"/>
          <a:lstStyle>
            <a:lvl1pPr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3200">
                <a:solidFill>
                  <a:schemeClr val="tx1"/>
                </a:solidFill>
                <a:latin typeface="Arial" pitchFamily="34" charset="0"/>
                <a:ea typeface="新細明體" pitchFamily="18" charset="-120"/>
              </a:defRPr>
            </a:lvl1pPr>
            <a:lvl2pPr marL="742950" indent="-28575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800">
                <a:solidFill>
                  <a:schemeClr val="tx1"/>
                </a:solidFill>
                <a:latin typeface="Arial" pitchFamily="34" charset="0"/>
                <a:ea typeface="新細明體" pitchFamily="18" charset="-120"/>
              </a:defRPr>
            </a:lvl2pPr>
            <a:lvl3pPr marL="11430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Arial" pitchFamily="34" charset="0"/>
                <a:ea typeface="新細明體" pitchFamily="18" charset="-120"/>
              </a:defRPr>
            </a:lvl3pPr>
            <a:lvl4pPr marL="16002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4pPr>
            <a:lvl5pPr marL="20574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5pPr>
            <a:lvl6pPr marL="25146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6pPr>
            <a:lvl7pPr marL="29718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7pPr>
            <a:lvl8pPr marL="34290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8pPr>
            <a:lvl9pPr marL="38862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9pPr>
          </a:lstStyle>
          <a:p>
            <a:pPr algn="r">
              <a:spcBef>
                <a:spcPts val="700"/>
              </a:spcBef>
              <a:buClr>
                <a:srgbClr val="FF0000"/>
              </a:buClr>
              <a:buNone/>
              <a:defRPr/>
            </a:pPr>
            <a:r>
              <a:rPr kumimoji="0" lang="en-GB" altLang="zh-TW" sz="4430" dirty="0">
                <a:solidFill>
                  <a:srgbClr val="000000"/>
                </a:solidFill>
                <a:latin typeface="華康明體注音" panose="01030500010101010101" pitchFamily="18" charset="-120"/>
                <a:ea typeface="華康明體注音" panose="01030500010101010101" pitchFamily="18" charset="-120"/>
              </a:rPr>
              <a:t>1</a:t>
            </a:r>
          </a:p>
        </p:txBody>
      </p:sp>
      <p:sp>
        <p:nvSpPr>
          <p:cNvPr id="22" name="Rectangle 18"/>
          <p:cNvSpPr>
            <a:spLocks noChangeArrowheads="1"/>
          </p:cNvSpPr>
          <p:nvPr/>
        </p:nvSpPr>
        <p:spPr bwMode="auto">
          <a:xfrm>
            <a:off x="2208214" y="2224089"/>
            <a:ext cx="4535487"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5" tIns="46792" rIns="89985" bIns="46792" anchor="ctr"/>
          <a:lstStyle>
            <a:lvl1pPr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3200">
                <a:solidFill>
                  <a:schemeClr val="tx1"/>
                </a:solidFill>
                <a:latin typeface="Arial" pitchFamily="34" charset="0"/>
                <a:ea typeface="新細明體" pitchFamily="18" charset="-120"/>
              </a:defRPr>
            </a:lvl1pPr>
            <a:lvl2pPr marL="742950" indent="-28575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800">
                <a:solidFill>
                  <a:schemeClr val="tx1"/>
                </a:solidFill>
                <a:latin typeface="Arial" pitchFamily="34" charset="0"/>
                <a:ea typeface="新細明體" pitchFamily="18" charset="-120"/>
              </a:defRPr>
            </a:lvl2pPr>
            <a:lvl3pPr marL="11430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Arial" pitchFamily="34" charset="0"/>
                <a:ea typeface="新細明體" pitchFamily="18" charset="-120"/>
              </a:defRPr>
            </a:lvl3pPr>
            <a:lvl4pPr marL="16002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4pPr>
            <a:lvl5pPr marL="20574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5pPr>
            <a:lvl6pPr marL="25146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6pPr>
            <a:lvl7pPr marL="29718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7pPr>
            <a:lvl8pPr marL="34290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8pPr>
            <a:lvl9pPr marL="38862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9pPr>
          </a:lstStyle>
          <a:p>
            <a:pPr>
              <a:spcBef>
                <a:spcPts val="700"/>
              </a:spcBef>
              <a:buClr>
                <a:srgbClr val="003399"/>
              </a:buClr>
              <a:buNone/>
              <a:defRPr/>
            </a:pPr>
            <a:r>
              <a:rPr kumimoji="0" lang="zh-TW" altLang="en-GB" sz="2250" dirty="0">
                <a:solidFill>
                  <a:srgbClr val="000000"/>
                </a:solidFill>
                <a:latin typeface="華康明體注音" panose="01030500010101010101" pitchFamily="18" charset="-120"/>
                <a:ea typeface="華康明體注音" panose="01030500010101010101" pitchFamily="18" charset="-120"/>
              </a:rPr>
              <a:t>無不良嗜好</a:t>
            </a:r>
          </a:p>
        </p:txBody>
      </p:sp>
      <p:sp>
        <p:nvSpPr>
          <p:cNvPr id="23" name="Rectangle 19"/>
          <p:cNvSpPr>
            <a:spLocks noChangeArrowheads="1"/>
          </p:cNvSpPr>
          <p:nvPr/>
        </p:nvSpPr>
        <p:spPr bwMode="auto">
          <a:xfrm>
            <a:off x="6743700" y="1557338"/>
            <a:ext cx="32400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5" tIns="46792" rIns="89985" bIns="46792"/>
          <a:lstStyle>
            <a:lvl1pPr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3200">
                <a:solidFill>
                  <a:schemeClr val="tx1"/>
                </a:solidFill>
                <a:latin typeface="Arial" pitchFamily="34" charset="0"/>
                <a:ea typeface="新細明體" pitchFamily="18" charset="-120"/>
              </a:defRPr>
            </a:lvl1pPr>
            <a:lvl2pPr marL="742950" indent="-28575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800">
                <a:solidFill>
                  <a:schemeClr val="tx1"/>
                </a:solidFill>
                <a:latin typeface="Arial" pitchFamily="34" charset="0"/>
                <a:ea typeface="新細明體" pitchFamily="18" charset="-120"/>
              </a:defRPr>
            </a:lvl2pPr>
            <a:lvl3pPr marL="11430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Arial" pitchFamily="34" charset="0"/>
                <a:ea typeface="新細明體" pitchFamily="18" charset="-120"/>
              </a:defRPr>
            </a:lvl3pPr>
            <a:lvl4pPr marL="16002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4pPr>
            <a:lvl5pPr marL="20574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5pPr>
            <a:lvl6pPr marL="25146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6pPr>
            <a:lvl7pPr marL="29718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7pPr>
            <a:lvl8pPr marL="34290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8pPr>
            <a:lvl9pPr marL="38862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9pPr>
          </a:lstStyle>
          <a:p>
            <a:pPr>
              <a:spcBef>
                <a:spcPts val="800"/>
              </a:spcBef>
              <a:buClr>
                <a:srgbClr val="003399"/>
              </a:buClr>
              <a:buNone/>
              <a:defRPr/>
            </a:pPr>
            <a:r>
              <a:rPr kumimoji="0" lang="zh-TW" altLang="en-GB" sz="2250" dirty="0">
                <a:solidFill>
                  <a:srgbClr val="000000"/>
                </a:solidFill>
                <a:latin typeface="華康明體注音" panose="01030500010101010101" pitchFamily="18" charset="-120"/>
                <a:ea typeface="華康明體注音" panose="01030500010101010101" pitchFamily="18" charset="-120"/>
              </a:rPr>
              <a:t>致癌倍率</a:t>
            </a:r>
          </a:p>
        </p:txBody>
      </p:sp>
      <p:sp>
        <p:nvSpPr>
          <p:cNvPr id="24" name="Rectangle 20"/>
          <p:cNvSpPr>
            <a:spLocks noChangeArrowheads="1"/>
          </p:cNvSpPr>
          <p:nvPr/>
        </p:nvSpPr>
        <p:spPr bwMode="auto">
          <a:xfrm>
            <a:off x="2208214" y="1557338"/>
            <a:ext cx="4535487"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5" tIns="46792" rIns="89985" bIns="46792"/>
          <a:lstStyle>
            <a:lvl1pPr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3200">
                <a:solidFill>
                  <a:schemeClr val="tx1"/>
                </a:solidFill>
                <a:latin typeface="Arial" pitchFamily="34" charset="0"/>
                <a:ea typeface="新細明體" pitchFamily="18" charset="-120"/>
              </a:defRPr>
            </a:lvl1pPr>
            <a:lvl2pPr marL="742950" indent="-28575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800">
                <a:solidFill>
                  <a:schemeClr val="tx1"/>
                </a:solidFill>
                <a:latin typeface="Arial" pitchFamily="34" charset="0"/>
                <a:ea typeface="新細明體" pitchFamily="18" charset="-120"/>
              </a:defRPr>
            </a:lvl2pPr>
            <a:lvl3pPr marL="11430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Arial" pitchFamily="34" charset="0"/>
                <a:ea typeface="新細明體" pitchFamily="18" charset="-120"/>
              </a:defRPr>
            </a:lvl3pPr>
            <a:lvl4pPr marL="16002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4pPr>
            <a:lvl5pPr marL="20574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5pPr>
            <a:lvl6pPr marL="25146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6pPr>
            <a:lvl7pPr marL="29718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7pPr>
            <a:lvl8pPr marL="34290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8pPr>
            <a:lvl9pPr marL="38862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itchFamily="34" charset="0"/>
                <a:ea typeface="新細明體" pitchFamily="18" charset="-120"/>
              </a:defRPr>
            </a:lvl9pPr>
          </a:lstStyle>
          <a:p>
            <a:pPr>
              <a:spcBef>
                <a:spcPts val="800"/>
              </a:spcBef>
              <a:buClr>
                <a:srgbClr val="003399"/>
              </a:buClr>
              <a:buNone/>
              <a:defRPr/>
            </a:pPr>
            <a:r>
              <a:rPr kumimoji="0" lang="zh-TW" altLang="en-GB" sz="2250" dirty="0">
                <a:solidFill>
                  <a:srgbClr val="000000"/>
                </a:solidFill>
                <a:latin typeface="華康明體注音" panose="01030500010101010101" pitchFamily="18" charset="-120"/>
                <a:ea typeface="華康明體注音" panose="01030500010101010101" pitchFamily="18" charset="-120"/>
              </a:rPr>
              <a:t>不良嗜好</a:t>
            </a:r>
          </a:p>
        </p:txBody>
      </p:sp>
      <p:sp>
        <p:nvSpPr>
          <p:cNvPr id="25" name="Line 21"/>
          <p:cNvSpPr>
            <a:spLocks noChangeShapeType="1"/>
          </p:cNvSpPr>
          <p:nvPr/>
        </p:nvSpPr>
        <p:spPr bwMode="auto">
          <a:xfrm>
            <a:off x="2208214" y="1557339"/>
            <a:ext cx="7775575" cy="1587"/>
          </a:xfrm>
          <a:prstGeom prst="line">
            <a:avLst/>
          </a:prstGeom>
          <a:noFill/>
          <a:ln w="28440">
            <a:solidFill>
              <a:srgbClr val="000000"/>
            </a:solidFill>
            <a:miter lim="800000"/>
            <a:headEnd/>
            <a:tailEnd/>
          </a:ln>
          <a:extLst>
            <a:ext uri="{909E8E84-426E-40DD-AFC4-6F175D3DCCD1}">
              <a14:hiddenFill xmlns:a14="http://schemas.microsoft.com/office/drawing/2010/main">
                <a:noFill/>
              </a14:hiddenFill>
            </a:ext>
          </a:extLst>
        </p:spPr>
        <p:txBody>
          <a:bodyPr lIns="91424" tIns="45712" rIns="91424" bIns="45712"/>
          <a:lstStyle/>
          <a:p>
            <a:pPr defTabSz="914353">
              <a:defRPr/>
            </a:pPr>
            <a:endParaRPr lang="zh-TW" altLang="en-US" sz="1687">
              <a:solidFill>
                <a:srgbClr val="000000"/>
              </a:solidFill>
            </a:endParaRPr>
          </a:p>
        </p:txBody>
      </p:sp>
      <p:sp>
        <p:nvSpPr>
          <p:cNvPr id="26" name="Line 22"/>
          <p:cNvSpPr>
            <a:spLocks noChangeShapeType="1"/>
          </p:cNvSpPr>
          <p:nvPr/>
        </p:nvSpPr>
        <p:spPr bwMode="auto">
          <a:xfrm>
            <a:off x="2208214" y="1557338"/>
            <a:ext cx="1587" cy="6667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lIns="91424" tIns="45712" rIns="91424" bIns="45712"/>
          <a:lstStyle/>
          <a:p>
            <a:pPr defTabSz="914353">
              <a:defRPr/>
            </a:pPr>
            <a:endParaRPr lang="zh-TW" altLang="en-US" sz="1687">
              <a:solidFill>
                <a:srgbClr val="000000"/>
              </a:solidFill>
            </a:endParaRPr>
          </a:p>
        </p:txBody>
      </p:sp>
      <p:sp>
        <p:nvSpPr>
          <p:cNvPr id="27" name="Line 23"/>
          <p:cNvSpPr>
            <a:spLocks noChangeShapeType="1"/>
          </p:cNvSpPr>
          <p:nvPr/>
        </p:nvSpPr>
        <p:spPr bwMode="auto">
          <a:xfrm>
            <a:off x="6311900" y="1560514"/>
            <a:ext cx="1588" cy="4397375"/>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lIns="91424" tIns="45712" rIns="91424" bIns="45712"/>
          <a:lstStyle/>
          <a:p>
            <a:pPr defTabSz="914353">
              <a:defRPr/>
            </a:pPr>
            <a:endParaRPr lang="zh-TW" altLang="en-US" sz="1687">
              <a:solidFill>
                <a:srgbClr val="000000"/>
              </a:solidFill>
            </a:endParaRPr>
          </a:p>
        </p:txBody>
      </p:sp>
      <p:sp>
        <p:nvSpPr>
          <p:cNvPr id="28" name="Line 24"/>
          <p:cNvSpPr>
            <a:spLocks noChangeShapeType="1"/>
          </p:cNvSpPr>
          <p:nvPr/>
        </p:nvSpPr>
        <p:spPr bwMode="auto">
          <a:xfrm>
            <a:off x="9983789" y="2224089"/>
            <a:ext cx="1587" cy="7461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lIns="91424" tIns="45712" rIns="91424" bIns="45712"/>
          <a:lstStyle/>
          <a:p>
            <a:pPr defTabSz="914353">
              <a:defRPr/>
            </a:pPr>
            <a:endParaRPr lang="zh-TW" altLang="en-US" sz="1687">
              <a:solidFill>
                <a:srgbClr val="000000"/>
              </a:solidFill>
            </a:endParaRPr>
          </a:p>
        </p:txBody>
      </p:sp>
      <p:sp>
        <p:nvSpPr>
          <p:cNvPr id="29" name="Line 25"/>
          <p:cNvSpPr>
            <a:spLocks noChangeShapeType="1"/>
          </p:cNvSpPr>
          <p:nvPr/>
        </p:nvSpPr>
        <p:spPr bwMode="auto">
          <a:xfrm>
            <a:off x="9983789" y="1557338"/>
            <a:ext cx="1587" cy="6667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lIns="91424" tIns="45712" rIns="91424" bIns="45712"/>
          <a:lstStyle/>
          <a:p>
            <a:pPr defTabSz="914353">
              <a:defRPr/>
            </a:pPr>
            <a:endParaRPr lang="zh-TW" altLang="en-US" sz="1687">
              <a:solidFill>
                <a:srgbClr val="000000"/>
              </a:solidFill>
            </a:endParaRPr>
          </a:p>
        </p:txBody>
      </p:sp>
      <p:sp>
        <p:nvSpPr>
          <p:cNvPr id="30" name="Line 26"/>
          <p:cNvSpPr>
            <a:spLocks noChangeShapeType="1"/>
          </p:cNvSpPr>
          <p:nvPr/>
        </p:nvSpPr>
        <p:spPr bwMode="auto">
          <a:xfrm>
            <a:off x="2208214" y="5954714"/>
            <a:ext cx="7775575" cy="1587"/>
          </a:xfrm>
          <a:prstGeom prst="line">
            <a:avLst/>
          </a:prstGeom>
          <a:noFill/>
          <a:ln w="28440">
            <a:solidFill>
              <a:srgbClr val="000000"/>
            </a:solidFill>
            <a:miter lim="800000"/>
            <a:headEnd/>
            <a:tailEnd/>
          </a:ln>
          <a:extLst>
            <a:ext uri="{909E8E84-426E-40DD-AFC4-6F175D3DCCD1}">
              <a14:hiddenFill xmlns:a14="http://schemas.microsoft.com/office/drawing/2010/main">
                <a:noFill/>
              </a14:hiddenFill>
            </a:ext>
          </a:extLst>
        </p:spPr>
        <p:txBody>
          <a:bodyPr lIns="91424" tIns="45712" rIns="91424" bIns="45712"/>
          <a:lstStyle/>
          <a:p>
            <a:pPr defTabSz="914353">
              <a:defRPr/>
            </a:pPr>
            <a:endParaRPr lang="zh-TW" altLang="en-US" sz="1687">
              <a:solidFill>
                <a:srgbClr val="000000"/>
              </a:solidFill>
            </a:endParaRPr>
          </a:p>
        </p:txBody>
      </p:sp>
      <p:sp>
        <p:nvSpPr>
          <p:cNvPr id="31" name="Line 27"/>
          <p:cNvSpPr>
            <a:spLocks noChangeShapeType="1"/>
          </p:cNvSpPr>
          <p:nvPr/>
        </p:nvSpPr>
        <p:spPr bwMode="auto">
          <a:xfrm>
            <a:off x="2208214" y="2224089"/>
            <a:ext cx="1587" cy="7461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lIns="91424" tIns="45712" rIns="91424" bIns="45712"/>
          <a:lstStyle/>
          <a:p>
            <a:pPr defTabSz="914353">
              <a:defRPr/>
            </a:pPr>
            <a:endParaRPr lang="zh-TW" altLang="en-US" sz="1687">
              <a:solidFill>
                <a:srgbClr val="000000"/>
              </a:solidFill>
            </a:endParaRPr>
          </a:p>
        </p:txBody>
      </p:sp>
      <p:sp>
        <p:nvSpPr>
          <p:cNvPr id="32" name="Line 28"/>
          <p:cNvSpPr>
            <a:spLocks noChangeShapeType="1"/>
          </p:cNvSpPr>
          <p:nvPr/>
        </p:nvSpPr>
        <p:spPr bwMode="auto">
          <a:xfrm>
            <a:off x="2208214" y="2970214"/>
            <a:ext cx="1587" cy="7461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lIns="91424" tIns="45712" rIns="91424" bIns="45712"/>
          <a:lstStyle/>
          <a:p>
            <a:pPr defTabSz="914353">
              <a:defRPr/>
            </a:pPr>
            <a:endParaRPr lang="zh-TW" altLang="en-US" sz="1687">
              <a:solidFill>
                <a:srgbClr val="000000"/>
              </a:solidFill>
            </a:endParaRPr>
          </a:p>
        </p:txBody>
      </p:sp>
      <p:sp>
        <p:nvSpPr>
          <p:cNvPr id="33" name="Line 29"/>
          <p:cNvSpPr>
            <a:spLocks noChangeShapeType="1"/>
          </p:cNvSpPr>
          <p:nvPr/>
        </p:nvSpPr>
        <p:spPr bwMode="auto">
          <a:xfrm>
            <a:off x="9983789" y="2970214"/>
            <a:ext cx="1587" cy="7461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lIns="91424" tIns="45712" rIns="91424" bIns="45712"/>
          <a:lstStyle/>
          <a:p>
            <a:pPr defTabSz="914353">
              <a:defRPr/>
            </a:pPr>
            <a:endParaRPr lang="zh-TW" altLang="en-US" sz="1687">
              <a:solidFill>
                <a:srgbClr val="000000"/>
              </a:solidFill>
            </a:endParaRPr>
          </a:p>
        </p:txBody>
      </p:sp>
      <p:sp>
        <p:nvSpPr>
          <p:cNvPr id="34" name="Line 30"/>
          <p:cNvSpPr>
            <a:spLocks noChangeShapeType="1"/>
          </p:cNvSpPr>
          <p:nvPr/>
        </p:nvSpPr>
        <p:spPr bwMode="auto">
          <a:xfrm>
            <a:off x="2208214" y="3716339"/>
            <a:ext cx="1587" cy="7461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lIns="91424" tIns="45712" rIns="91424" bIns="45712"/>
          <a:lstStyle/>
          <a:p>
            <a:pPr defTabSz="914353">
              <a:defRPr/>
            </a:pPr>
            <a:endParaRPr lang="zh-TW" altLang="en-US" sz="1687">
              <a:solidFill>
                <a:srgbClr val="000000"/>
              </a:solidFill>
            </a:endParaRPr>
          </a:p>
        </p:txBody>
      </p:sp>
      <p:sp>
        <p:nvSpPr>
          <p:cNvPr id="35" name="Line 31"/>
          <p:cNvSpPr>
            <a:spLocks noChangeShapeType="1"/>
          </p:cNvSpPr>
          <p:nvPr/>
        </p:nvSpPr>
        <p:spPr bwMode="auto">
          <a:xfrm>
            <a:off x="9983789" y="3716339"/>
            <a:ext cx="1587" cy="7461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lIns="91424" tIns="45712" rIns="91424" bIns="45712"/>
          <a:lstStyle/>
          <a:p>
            <a:pPr defTabSz="914353">
              <a:defRPr/>
            </a:pPr>
            <a:endParaRPr lang="zh-TW" altLang="en-US" sz="1687">
              <a:solidFill>
                <a:srgbClr val="000000"/>
              </a:solidFill>
            </a:endParaRPr>
          </a:p>
        </p:txBody>
      </p:sp>
      <p:sp>
        <p:nvSpPr>
          <p:cNvPr id="36" name="Line 32"/>
          <p:cNvSpPr>
            <a:spLocks noChangeShapeType="1"/>
          </p:cNvSpPr>
          <p:nvPr/>
        </p:nvSpPr>
        <p:spPr bwMode="auto">
          <a:xfrm>
            <a:off x="2208214" y="4462464"/>
            <a:ext cx="1587" cy="7461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lIns="91424" tIns="45712" rIns="91424" bIns="45712"/>
          <a:lstStyle/>
          <a:p>
            <a:pPr defTabSz="914353">
              <a:defRPr/>
            </a:pPr>
            <a:endParaRPr lang="zh-TW" altLang="en-US" sz="1687">
              <a:solidFill>
                <a:srgbClr val="000000"/>
              </a:solidFill>
            </a:endParaRPr>
          </a:p>
        </p:txBody>
      </p:sp>
      <p:sp>
        <p:nvSpPr>
          <p:cNvPr id="37" name="Line 33"/>
          <p:cNvSpPr>
            <a:spLocks noChangeShapeType="1"/>
          </p:cNvSpPr>
          <p:nvPr/>
        </p:nvSpPr>
        <p:spPr bwMode="auto">
          <a:xfrm>
            <a:off x="9983789" y="4462464"/>
            <a:ext cx="1587" cy="7461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lIns="91424" tIns="45712" rIns="91424" bIns="45712"/>
          <a:lstStyle/>
          <a:p>
            <a:pPr defTabSz="914353">
              <a:defRPr/>
            </a:pPr>
            <a:endParaRPr lang="zh-TW" altLang="en-US" sz="1687">
              <a:solidFill>
                <a:srgbClr val="000000"/>
              </a:solidFill>
            </a:endParaRPr>
          </a:p>
        </p:txBody>
      </p:sp>
      <p:sp>
        <p:nvSpPr>
          <p:cNvPr id="38" name="Line 34"/>
          <p:cNvSpPr>
            <a:spLocks noChangeShapeType="1"/>
          </p:cNvSpPr>
          <p:nvPr/>
        </p:nvSpPr>
        <p:spPr bwMode="auto">
          <a:xfrm>
            <a:off x="2208214" y="5208589"/>
            <a:ext cx="1587" cy="7461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lIns="91424" tIns="45712" rIns="91424" bIns="45712"/>
          <a:lstStyle/>
          <a:p>
            <a:pPr defTabSz="914353">
              <a:defRPr/>
            </a:pPr>
            <a:endParaRPr lang="zh-TW" altLang="en-US" sz="1687">
              <a:solidFill>
                <a:srgbClr val="000000"/>
              </a:solidFill>
            </a:endParaRPr>
          </a:p>
        </p:txBody>
      </p:sp>
      <p:sp>
        <p:nvSpPr>
          <p:cNvPr id="39" name="Line 35"/>
          <p:cNvSpPr>
            <a:spLocks noChangeShapeType="1"/>
          </p:cNvSpPr>
          <p:nvPr/>
        </p:nvSpPr>
        <p:spPr bwMode="auto">
          <a:xfrm>
            <a:off x="9983789" y="5208589"/>
            <a:ext cx="1587" cy="7461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lIns="91424" tIns="45712" rIns="91424" bIns="45712"/>
          <a:lstStyle/>
          <a:p>
            <a:pPr defTabSz="914353">
              <a:defRPr/>
            </a:pPr>
            <a:endParaRPr lang="zh-TW" altLang="en-US" sz="1687">
              <a:solidFill>
                <a:srgbClr val="000000"/>
              </a:solidFill>
            </a:endParaRPr>
          </a:p>
        </p:txBody>
      </p:sp>
      <p:sp>
        <p:nvSpPr>
          <p:cNvPr id="40" name="Line 36"/>
          <p:cNvSpPr>
            <a:spLocks noChangeShapeType="1"/>
          </p:cNvSpPr>
          <p:nvPr/>
        </p:nvSpPr>
        <p:spPr bwMode="auto">
          <a:xfrm>
            <a:off x="2208214" y="2224089"/>
            <a:ext cx="7775575" cy="1587"/>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lIns="91424" tIns="45712" rIns="91424" bIns="45712"/>
          <a:lstStyle/>
          <a:p>
            <a:pPr defTabSz="914353">
              <a:defRPr/>
            </a:pPr>
            <a:endParaRPr lang="zh-TW" altLang="en-US" sz="1687">
              <a:solidFill>
                <a:srgbClr val="000000"/>
              </a:solidFill>
            </a:endParaRPr>
          </a:p>
        </p:txBody>
      </p:sp>
      <p:sp>
        <p:nvSpPr>
          <p:cNvPr id="41" name="文字方塊 1"/>
          <p:cNvSpPr txBox="1">
            <a:spLocks noChangeArrowheads="1"/>
          </p:cNvSpPr>
          <p:nvPr/>
        </p:nvSpPr>
        <p:spPr bwMode="auto">
          <a:xfrm>
            <a:off x="3841751" y="6444057"/>
            <a:ext cx="9828212"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a:spcBef>
                <a:spcPct val="20000"/>
              </a:spcBef>
              <a:buChar char="•"/>
              <a:defRPr kumimoji="1" sz="3200">
                <a:solidFill>
                  <a:schemeClr val="tx1"/>
                </a:solidFill>
                <a:latin typeface="Arial" pitchFamily="34" charset="0"/>
                <a:ea typeface="新細明體" pitchFamily="18" charset="-120"/>
              </a:defRPr>
            </a:lvl1pPr>
            <a:lvl2pPr marL="742950" indent="-285750">
              <a:spcBef>
                <a:spcPct val="20000"/>
              </a:spcBef>
              <a:buChar char="–"/>
              <a:defRPr kumimoji="1" sz="2800">
                <a:solidFill>
                  <a:schemeClr val="tx1"/>
                </a:solidFill>
                <a:latin typeface="Arial" pitchFamily="34" charset="0"/>
                <a:ea typeface="新細明體" pitchFamily="18" charset="-120"/>
              </a:defRPr>
            </a:lvl2pPr>
            <a:lvl3pPr marL="1143000" indent="-228600">
              <a:spcBef>
                <a:spcPct val="20000"/>
              </a:spcBef>
              <a:buChar char="•"/>
              <a:defRPr kumimoji="1" sz="2400">
                <a:solidFill>
                  <a:schemeClr val="tx1"/>
                </a:solidFill>
                <a:latin typeface="Arial" pitchFamily="34" charset="0"/>
                <a:ea typeface="新細明體" pitchFamily="18" charset="-120"/>
              </a:defRPr>
            </a:lvl3pPr>
            <a:lvl4pPr marL="1600200" indent="-228600">
              <a:spcBef>
                <a:spcPct val="20000"/>
              </a:spcBef>
              <a:buChar char="–"/>
              <a:defRPr kumimoji="1" sz="2000">
                <a:solidFill>
                  <a:schemeClr val="tx1"/>
                </a:solidFill>
                <a:latin typeface="Arial" pitchFamily="34" charset="0"/>
                <a:ea typeface="新細明體" pitchFamily="18" charset="-120"/>
              </a:defRPr>
            </a:lvl4pPr>
            <a:lvl5pPr marL="2057400" indent="-22860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defTabSz="914353">
              <a:spcBef>
                <a:spcPct val="0"/>
              </a:spcBef>
              <a:buNone/>
              <a:defRPr/>
            </a:pPr>
            <a:r>
              <a:rPr lang="zh-TW" altLang="en-US" sz="1600" b="1" dirty="0">
                <a:solidFill>
                  <a:srgbClr val="000000"/>
                </a:solidFill>
                <a:latin typeface="華康明體注音" panose="01030500010101010101" pitchFamily="18" charset="-120"/>
                <a:ea typeface="華康明體注音" panose="01030500010101010101" pitchFamily="18" charset="-120"/>
              </a:rPr>
              <a:t>高雄醫學大學 葛應欽 教授  </a:t>
            </a:r>
            <a:r>
              <a:rPr lang="en-US" altLang="zh-TW" sz="1600" b="1" dirty="0">
                <a:solidFill>
                  <a:srgbClr val="000000"/>
                </a:solidFill>
                <a:latin typeface="華康明體注音" panose="01030500010101010101" pitchFamily="18" charset="-120"/>
                <a:ea typeface="華康明體注音" panose="01030500010101010101" pitchFamily="18" charset="-120"/>
              </a:rPr>
              <a:t>1995</a:t>
            </a:r>
            <a:r>
              <a:rPr lang="zh-TW" altLang="en-US" sz="1600" b="1" dirty="0">
                <a:solidFill>
                  <a:srgbClr val="000000"/>
                </a:solidFill>
                <a:latin typeface="華康明體注音" panose="01030500010101010101" pitchFamily="18" charset="-120"/>
                <a:ea typeface="華康明體注音" panose="01030500010101010101" pitchFamily="18" charset="-120"/>
              </a:rPr>
              <a:t>年發表於「口腔病理學及口腔內科學雜誌」</a:t>
            </a:r>
          </a:p>
        </p:txBody>
      </p:sp>
      <p:pic>
        <p:nvPicPr>
          <p:cNvPr id="90152" name="Picture 10" descr="D:\home\tunglung_ou\Desktop\免費使用圖片\檳榔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1751" y="5054600"/>
            <a:ext cx="1101725"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53" name="Picture 7" descr="D:\home\tunglung_ou\Desktop\酒.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8301" y="4864101"/>
            <a:ext cx="792163"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54" name="Picture 8" descr="D:\home\tunglung_ou\Desktop\菸.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2989" y="4354514"/>
            <a:ext cx="1119187"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文字方塊 2"/>
          <p:cNvSpPr txBox="1">
            <a:spLocks noChangeArrowheads="1"/>
          </p:cNvSpPr>
          <p:nvPr/>
        </p:nvSpPr>
        <p:spPr bwMode="auto">
          <a:xfrm>
            <a:off x="3397251" y="5230813"/>
            <a:ext cx="4095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a:spcBef>
                <a:spcPct val="20000"/>
              </a:spcBef>
              <a:buChar char="•"/>
              <a:defRPr kumimoji="1" sz="3200">
                <a:solidFill>
                  <a:schemeClr val="tx1"/>
                </a:solidFill>
                <a:latin typeface="Arial" pitchFamily="34" charset="0"/>
                <a:ea typeface="新細明體" pitchFamily="18" charset="-120"/>
              </a:defRPr>
            </a:lvl1pPr>
            <a:lvl2pPr marL="742950" indent="-285750">
              <a:spcBef>
                <a:spcPct val="20000"/>
              </a:spcBef>
              <a:buChar char="–"/>
              <a:defRPr kumimoji="1" sz="2800">
                <a:solidFill>
                  <a:schemeClr val="tx1"/>
                </a:solidFill>
                <a:latin typeface="Arial" pitchFamily="34" charset="0"/>
                <a:ea typeface="新細明體" pitchFamily="18" charset="-120"/>
              </a:defRPr>
            </a:lvl2pPr>
            <a:lvl3pPr marL="1143000" indent="-228600">
              <a:spcBef>
                <a:spcPct val="20000"/>
              </a:spcBef>
              <a:buChar char="•"/>
              <a:defRPr kumimoji="1" sz="2400">
                <a:solidFill>
                  <a:schemeClr val="tx1"/>
                </a:solidFill>
                <a:latin typeface="Arial" pitchFamily="34" charset="0"/>
                <a:ea typeface="新細明體" pitchFamily="18" charset="-120"/>
              </a:defRPr>
            </a:lvl3pPr>
            <a:lvl4pPr marL="1600200" indent="-228600">
              <a:spcBef>
                <a:spcPct val="20000"/>
              </a:spcBef>
              <a:buChar char="–"/>
              <a:defRPr kumimoji="1" sz="2000">
                <a:solidFill>
                  <a:schemeClr val="tx1"/>
                </a:solidFill>
                <a:latin typeface="Arial" pitchFamily="34" charset="0"/>
                <a:ea typeface="新細明體" pitchFamily="18" charset="-120"/>
              </a:defRPr>
            </a:lvl4pPr>
            <a:lvl5pPr marL="2057400" indent="-22860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defTabSz="914353">
              <a:spcBef>
                <a:spcPct val="0"/>
              </a:spcBef>
              <a:buNone/>
              <a:defRPr/>
            </a:pPr>
            <a:r>
              <a:rPr lang="en-US" altLang="zh-TW" sz="2250" b="1">
                <a:solidFill>
                  <a:srgbClr val="000000"/>
                </a:solidFill>
                <a:latin typeface="Times New Roman" pitchFamily="18" charset="0"/>
                <a:ea typeface="標楷體" pitchFamily="65" charset="-120"/>
              </a:rPr>
              <a:t>+</a:t>
            </a:r>
            <a:endParaRPr lang="zh-TW" altLang="en-US" sz="2250" b="1">
              <a:solidFill>
                <a:srgbClr val="000000"/>
              </a:solidFill>
              <a:latin typeface="Times New Roman" pitchFamily="18" charset="0"/>
              <a:ea typeface="標楷體" pitchFamily="65" charset="-120"/>
            </a:endParaRPr>
          </a:p>
        </p:txBody>
      </p:sp>
      <p:sp>
        <p:nvSpPr>
          <p:cNvPr id="46" name="文字方塊 41"/>
          <p:cNvSpPr txBox="1">
            <a:spLocks noChangeArrowheads="1"/>
          </p:cNvSpPr>
          <p:nvPr/>
        </p:nvSpPr>
        <p:spPr bwMode="auto">
          <a:xfrm>
            <a:off x="4965701" y="5229225"/>
            <a:ext cx="4095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a:spcBef>
                <a:spcPct val="20000"/>
              </a:spcBef>
              <a:buChar char="•"/>
              <a:defRPr kumimoji="1" sz="3200">
                <a:solidFill>
                  <a:schemeClr val="tx1"/>
                </a:solidFill>
                <a:latin typeface="Arial" pitchFamily="34" charset="0"/>
                <a:ea typeface="新細明體" pitchFamily="18" charset="-120"/>
              </a:defRPr>
            </a:lvl1pPr>
            <a:lvl2pPr marL="742950" indent="-285750">
              <a:spcBef>
                <a:spcPct val="20000"/>
              </a:spcBef>
              <a:buChar char="–"/>
              <a:defRPr kumimoji="1" sz="2800">
                <a:solidFill>
                  <a:schemeClr val="tx1"/>
                </a:solidFill>
                <a:latin typeface="Arial" pitchFamily="34" charset="0"/>
                <a:ea typeface="新細明體" pitchFamily="18" charset="-120"/>
              </a:defRPr>
            </a:lvl2pPr>
            <a:lvl3pPr marL="1143000" indent="-228600">
              <a:spcBef>
                <a:spcPct val="20000"/>
              </a:spcBef>
              <a:buChar char="•"/>
              <a:defRPr kumimoji="1" sz="2400">
                <a:solidFill>
                  <a:schemeClr val="tx1"/>
                </a:solidFill>
                <a:latin typeface="Arial" pitchFamily="34" charset="0"/>
                <a:ea typeface="新細明體" pitchFamily="18" charset="-120"/>
              </a:defRPr>
            </a:lvl3pPr>
            <a:lvl4pPr marL="1600200" indent="-228600">
              <a:spcBef>
                <a:spcPct val="20000"/>
              </a:spcBef>
              <a:buChar char="–"/>
              <a:defRPr kumimoji="1" sz="2000">
                <a:solidFill>
                  <a:schemeClr val="tx1"/>
                </a:solidFill>
                <a:latin typeface="Arial" pitchFamily="34" charset="0"/>
                <a:ea typeface="新細明體" pitchFamily="18" charset="-120"/>
              </a:defRPr>
            </a:lvl4pPr>
            <a:lvl5pPr marL="2057400" indent="-22860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defTabSz="914353">
              <a:spcBef>
                <a:spcPct val="0"/>
              </a:spcBef>
              <a:buNone/>
              <a:defRPr/>
            </a:pPr>
            <a:r>
              <a:rPr lang="en-US" altLang="zh-TW" sz="2250" b="1">
                <a:solidFill>
                  <a:srgbClr val="000000"/>
                </a:solidFill>
                <a:latin typeface="Times New Roman" pitchFamily="18" charset="0"/>
                <a:ea typeface="標楷體" pitchFamily="65" charset="-120"/>
              </a:rPr>
              <a:t>+</a:t>
            </a:r>
            <a:endParaRPr lang="zh-TW" altLang="en-US" sz="2250" b="1">
              <a:solidFill>
                <a:srgbClr val="000000"/>
              </a:solidFill>
              <a:latin typeface="Times New Roman" pitchFamily="18" charset="0"/>
              <a:ea typeface="標楷體" pitchFamily="65" charset="-120"/>
            </a:endParaRPr>
          </a:p>
        </p:txBody>
      </p:sp>
    </p:spTree>
    <p:extLst>
      <p:ext uri="{BB962C8B-B14F-4D97-AF65-F5344CB8AC3E}">
        <p14:creationId xmlns:p14="http://schemas.microsoft.com/office/powerpoint/2010/main" val="70476350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12192000" cy="1305097"/>
          </a:xfrm>
          <a:solidFill>
            <a:srgbClr val="2EB8C2"/>
          </a:solidFill>
        </p:spPr>
        <p:txBody>
          <a:bodyPr>
            <a:normAutofit/>
          </a:bodyPr>
          <a:lstStyle/>
          <a:p>
            <a:r>
              <a:rPr lang="zh-TW" altLang="en-US" dirty="0">
                <a:latin typeface="華康明體注音" panose="01030500010101010101" pitchFamily="18" charset="-120"/>
                <a:ea typeface="華康明體注音" panose="01030500010101010101" pitchFamily="18" charset="-120"/>
              </a:rPr>
              <a:t>參考影片</a:t>
            </a:r>
          </a:p>
        </p:txBody>
      </p:sp>
      <p:sp>
        <p:nvSpPr>
          <p:cNvPr id="7" name="矩形 6">
            <a:extLst>
              <a:ext uri="{FF2B5EF4-FFF2-40B4-BE49-F238E27FC236}">
                <a16:creationId xmlns:a16="http://schemas.microsoft.com/office/drawing/2014/main" id="{C28AECD3-494C-4EFF-8658-D2AD15362CC0}"/>
              </a:ext>
            </a:extLst>
          </p:cNvPr>
          <p:cNvSpPr/>
          <p:nvPr/>
        </p:nvSpPr>
        <p:spPr>
          <a:xfrm>
            <a:off x="569436" y="1600360"/>
            <a:ext cx="2084225" cy="369332"/>
          </a:xfrm>
          <a:prstGeom prst="rect">
            <a:avLst/>
          </a:prstGeom>
        </p:spPr>
        <p:txBody>
          <a:bodyPr wrap="none">
            <a:spAutoFit/>
          </a:bodyPr>
          <a:lstStyle/>
          <a:p>
            <a:r>
              <a:rPr lang="zh-TW" altLang="en-US" b="1" dirty="0">
                <a:solidFill>
                  <a:srgbClr val="0F0F0F"/>
                </a:solidFill>
                <a:latin typeface="YouTube Sans"/>
              </a:rPr>
              <a:t>拒菸隨行 健康同行</a:t>
            </a:r>
            <a:endParaRPr lang="zh-TW" altLang="en-US" b="1" i="0" dirty="0">
              <a:solidFill>
                <a:srgbClr val="0F0F0F"/>
              </a:solidFill>
              <a:effectLst/>
              <a:latin typeface="YouTube Sans"/>
            </a:endParaRPr>
          </a:p>
        </p:txBody>
      </p:sp>
      <p:pic>
        <p:nvPicPr>
          <p:cNvPr id="8" name="圖片 7">
            <a:hlinkClick r:id="rId3"/>
            <a:extLst>
              <a:ext uri="{FF2B5EF4-FFF2-40B4-BE49-F238E27FC236}">
                <a16:creationId xmlns:a16="http://schemas.microsoft.com/office/drawing/2014/main" id="{D2E0FCDC-0014-4715-8E5C-C0C2A3AE293B}"/>
              </a:ext>
            </a:extLst>
          </p:cNvPr>
          <p:cNvPicPr>
            <a:picLocks noChangeAspect="1"/>
          </p:cNvPicPr>
          <p:nvPr/>
        </p:nvPicPr>
        <p:blipFill>
          <a:blip r:embed="rId4"/>
          <a:stretch>
            <a:fillRect/>
          </a:stretch>
        </p:blipFill>
        <p:spPr>
          <a:xfrm>
            <a:off x="3687661" y="1582495"/>
            <a:ext cx="7385785" cy="5048655"/>
          </a:xfrm>
          <a:prstGeom prst="rect">
            <a:avLst/>
          </a:prstGeom>
        </p:spPr>
      </p:pic>
    </p:spTree>
    <p:extLst>
      <p:ext uri="{BB962C8B-B14F-4D97-AF65-F5344CB8AC3E}">
        <p14:creationId xmlns:p14="http://schemas.microsoft.com/office/powerpoint/2010/main" val="4264915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hlinkClick r:id="rId3"/>
          </p:cNvPr>
          <p:cNvPicPr>
            <a:picLocks noChangeAspect="1"/>
          </p:cNvPicPr>
          <p:nvPr/>
        </p:nvPicPr>
        <p:blipFill rotWithShape="1">
          <a:blip r:embed="rId4"/>
          <a:srcRect l="29584" t="30921" r="11719" b="11390"/>
          <a:stretch/>
        </p:blipFill>
        <p:spPr>
          <a:xfrm>
            <a:off x="935115" y="1112367"/>
            <a:ext cx="9548721" cy="5278822"/>
          </a:xfrm>
          <a:prstGeom prst="rect">
            <a:avLst/>
          </a:prstGeom>
        </p:spPr>
      </p:pic>
      <p:sp>
        <p:nvSpPr>
          <p:cNvPr id="4" name="文字方塊 3"/>
          <p:cNvSpPr txBox="1"/>
          <p:nvPr/>
        </p:nvSpPr>
        <p:spPr>
          <a:xfrm>
            <a:off x="0" y="0"/>
            <a:ext cx="12192000" cy="769441"/>
          </a:xfrm>
          <a:prstGeom prst="rect">
            <a:avLst/>
          </a:prstGeom>
          <a:solidFill>
            <a:srgbClr val="2EB8C2"/>
          </a:solidFill>
        </p:spPr>
        <p:txBody>
          <a:bodyPr wrap="square" rtlCol="0">
            <a:spAutoFit/>
          </a:bodyPr>
          <a:lstStyle/>
          <a:p>
            <a:r>
              <a:rPr lang="zh-TW" altLang="en-US" sz="4400" dirty="0">
                <a:latin typeface="華康明體注音" panose="01030500010101010101" pitchFamily="18" charset="-120"/>
                <a:ea typeface="華康明體注音" panose="01030500010101010101" pitchFamily="18" charset="-120"/>
              </a:rPr>
              <a:t>參考影片</a:t>
            </a:r>
          </a:p>
        </p:txBody>
      </p:sp>
      <p:sp>
        <p:nvSpPr>
          <p:cNvPr id="5" name="文字方塊 6"/>
          <p:cNvSpPr txBox="1">
            <a:spLocks noChangeArrowheads="1"/>
          </p:cNvSpPr>
          <p:nvPr/>
        </p:nvSpPr>
        <p:spPr bwMode="auto">
          <a:xfrm>
            <a:off x="-85073" y="6391189"/>
            <a:ext cx="5794548"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ea typeface="新細明體" panose="02020500000000000000" pitchFamily="18" charset="-120"/>
              </a:defRPr>
            </a:lvl1pPr>
            <a:lvl2pPr marL="742950" indent="-285750">
              <a:defRPr b="1">
                <a:solidFill>
                  <a:schemeClr val="tx1"/>
                </a:solidFill>
                <a:latin typeface="Arial" panose="020B0604020202020204" pitchFamily="34" charset="0"/>
                <a:ea typeface="新細明體" panose="02020500000000000000" pitchFamily="18" charset="-120"/>
              </a:defRPr>
            </a:lvl2pPr>
            <a:lvl3pPr marL="1143000" indent="-228600">
              <a:defRPr b="1">
                <a:solidFill>
                  <a:schemeClr val="tx1"/>
                </a:solidFill>
                <a:latin typeface="Arial" panose="020B0604020202020204" pitchFamily="34" charset="0"/>
                <a:ea typeface="新細明體" panose="02020500000000000000" pitchFamily="18" charset="-120"/>
              </a:defRPr>
            </a:lvl3pPr>
            <a:lvl4pPr marL="1600200" indent="-228600">
              <a:defRPr b="1">
                <a:solidFill>
                  <a:schemeClr val="tx1"/>
                </a:solidFill>
                <a:latin typeface="Arial" panose="020B0604020202020204" pitchFamily="34" charset="0"/>
                <a:ea typeface="新細明體" panose="02020500000000000000" pitchFamily="18" charset="-120"/>
              </a:defRPr>
            </a:lvl4pPr>
            <a:lvl5pPr marL="2057400" indent="-228600">
              <a:defRPr b="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新細明體" panose="02020500000000000000" pitchFamily="18" charset="-120"/>
              </a:defRPr>
            </a:lvl9pPr>
          </a:lstStyle>
          <a:p>
            <a:r>
              <a:rPr lang="zh-TW" altLang="en-US" sz="1200" dirty="0">
                <a:latin typeface="華康明體注音" panose="01030500010101010101" pitchFamily="18" charset="-120"/>
                <a:ea typeface="華康明體注音" panose="01030500010101010101" pitchFamily="18" charset="-120"/>
              </a:rPr>
              <a:t>資料來源：                       </a:t>
            </a:r>
            <a:endParaRPr lang="en-US" altLang="zh-TW" sz="1200" dirty="0">
              <a:latin typeface="華康明體注音" panose="01030500010101010101" pitchFamily="18" charset="-120"/>
              <a:ea typeface="華康明體注音" panose="01030500010101010101" pitchFamily="18" charset="-120"/>
            </a:endParaRPr>
          </a:p>
          <a:p>
            <a:r>
              <a:rPr lang="zh-TW" altLang="en-US" sz="1200" dirty="0">
                <a:latin typeface="華康明體注音" panose="01030500010101010101" pitchFamily="18" charset="-120"/>
                <a:ea typeface="華康明體注音" panose="01030500010101010101" pitchFamily="18" charset="-120"/>
              </a:rPr>
              <a:t>國民健康署 </a:t>
            </a:r>
            <a:r>
              <a:rPr lang="en-US" altLang="zh-TW" sz="1200" dirty="0">
                <a:latin typeface="華康明體注音" panose="01030500010101010101" pitchFamily="18" charset="-120"/>
                <a:ea typeface="華康明體注音" panose="01030500010101010101" pitchFamily="18" charset="-120"/>
              </a:rPr>
              <a:t>-</a:t>
            </a:r>
            <a:r>
              <a:rPr lang="zh-TW" altLang="en-US" sz="1200" dirty="0">
                <a:latin typeface="華康明體注音" panose="01030500010101010101" pitchFamily="18" charset="-120"/>
                <a:ea typeface="華康明體注音" panose="01030500010101010101" pitchFamily="18" charset="-120"/>
              </a:rPr>
              <a:t>「菸害</a:t>
            </a:r>
            <a:r>
              <a:rPr lang="en-US" altLang="zh-TW" sz="1200" dirty="0">
                <a:latin typeface="華康明體注音" panose="01030500010101010101" pitchFamily="18" charset="-120"/>
                <a:ea typeface="華康明體注音" panose="01030500010101010101" pitchFamily="18" charset="-120"/>
              </a:rPr>
              <a:t>OUT</a:t>
            </a:r>
            <a:r>
              <a:rPr lang="zh-TW" altLang="en-US" sz="1200" dirty="0">
                <a:latin typeface="華康明體注音" panose="01030500010101010101" pitchFamily="18" charset="-120"/>
                <a:ea typeface="華康明體注音" panose="01030500010101010101" pitchFamily="18" charset="-120"/>
              </a:rPr>
              <a:t>戒菸</a:t>
            </a:r>
            <a:r>
              <a:rPr lang="en-US" altLang="zh-TW" sz="1200" dirty="0">
                <a:latin typeface="華康明體注音" panose="01030500010101010101" pitchFamily="18" charset="-120"/>
                <a:ea typeface="華康明體注音" panose="01030500010101010101" pitchFamily="18" charset="-120"/>
              </a:rPr>
              <a:t>IN</a:t>
            </a:r>
            <a:r>
              <a:rPr lang="zh-TW" altLang="en-US" sz="1200" dirty="0">
                <a:latin typeface="華康明體注音" panose="01030500010101010101" pitchFamily="18" charset="-120"/>
                <a:ea typeface="華康明體注音" panose="01030500010101010101" pitchFamily="18" charset="-120"/>
              </a:rPr>
              <a:t>，無菸的家好處多」</a:t>
            </a:r>
          </a:p>
          <a:p>
            <a:pPr eaLnBrk="1" hangingPunct="1"/>
            <a:endParaRPr lang="zh-TW" altLang="en-US" sz="1050" dirty="0"/>
          </a:p>
        </p:txBody>
      </p:sp>
    </p:spTree>
    <p:extLst>
      <p:ext uri="{BB962C8B-B14F-4D97-AF65-F5344CB8AC3E}">
        <p14:creationId xmlns:p14="http://schemas.microsoft.com/office/powerpoint/2010/main" val="38789997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內容版面配置區 2"/>
          <p:cNvSpPr>
            <a:spLocks noGrp="1"/>
          </p:cNvSpPr>
          <p:nvPr>
            <p:ph idx="1"/>
          </p:nvPr>
        </p:nvSpPr>
        <p:spPr>
          <a:xfrm>
            <a:off x="1765299" y="1381126"/>
            <a:ext cx="8871123" cy="2198654"/>
          </a:xfrm>
        </p:spPr>
        <p:txBody>
          <a:bodyPr>
            <a:normAutofit fontScale="85000" lnSpcReduction="20000"/>
          </a:bodyPr>
          <a:lstStyle/>
          <a:p>
            <a:pPr eaLnBrk="1" hangingPunct="1">
              <a:lnSpc>
                <a:spcPct val="150000"/>
              </a:lnSpc>
            </a:pPr>
            <a:r>
              <a:rPr lang="zh-TW" altLang="en-US" dirty="0">
                <a:latin typeface="華康明體注音" panose="01030500010101010101" pitchFamily="18" charset="-120"/>
                <a:ea typeface="華康明體注音" panose="01030500010101010101" pitchFamily="18" charset="-120"/>
              </a:rPr>
              <a:t>吸菸傷身且有害健康，電子煙無法幫助戒菸。</a:t>
            </a:r>
          </a:p>
          <a:p>
            <a:pPr eaLnBrk="1" hangingPunct="1">
              <a:lnSpc>
                <a:spcPct val="150000"/>
              </a:lnSpc>
            </a:pPr>
            <a:r>
              <a:rPr lang="zh-TW" altLang="en-US" dirty="0">
                <a:latin typeface="華康明體注音" panose="01030500010101010101" pitchFamily="18" charset="-120"/>
                <a:ea typeface="華康明體注音" panose="01030500010101010101" pitchFamily="18" charset="-120"/>
              </a:rPr>
              <a:t>有意願戒菸者應尋求專業醫療管道或善加利用免費戒菸專線</a:t>
            </a:r>
            <a:r>
              <a:rPr lang="en-US" altLang="zh-TW" b="1" dirty="0">
                <a:solidFill>
                  <a:srgbClr val="FF0000"/>
                </a:solidFill>
                <a:latin typeface="華康明體注音" panose="01030500010101010101" pitchFamily="18" charset="-120"/>
                <a:ea typeface="華康明體注音" panose="01030500010101010101" pitchFamily="18" charset="-120"/>
              </a:rPr>
              <a:t>0800-636363</a:t>
            </a:r>
            <a:r>
              <a:rPr lang="zh-TW" altLang="en-US" dirty="0">
                <a:latin typeface="華康明體注音" panose="01030500010101010101" pitchFamily="18" charset="-120"/>
                <a:ea typeface="華康明體注音" panose="01030500010101010101" pitchFamily="18" charset="-120"/>
              </a:rPr>
              <a:t>。</a:t>
            </a:r>
            <a:endParaRPr lang="en-US" altLang="zh-TW" dirty="0">
              <a:latin typeface="華康明體注音" panose="01030500010101010101" pitchFamily="18" charset="-120"/>
              <a:ea typeface="華康明體注音" panose="01030500010101010101" pitchFamily="18" charset="-120"/>
            </a:endParaRPr>
          </a:p>
        </p:txBody>
      </p:sp>
      <p:sp>
        <p:nvSpPr>
          <p:cNvPr id="2" name="投影片編號版面配置區 1"/>
          <p:cNvSpPr>
            <a:spLocks noGrp="1"/>
          </p:cNvSpPr>
          <p:nvPr>
            <p:ph type="sldNum" sz="quarter" idx="12"/>
          </p:nvPr>
        </p:nvSpPr>
        <p:spPr/>
        <p:txBody>
          <a:bodyPr/>
          <a:lstStyle/>
          <a:p>
            <a:pPr>
              <a:defRPr/>
            </a:pPr>
            <a:fld id="{96C37CB6-41F9-4A4D-8B76-B3B6DFA454ED}" type="slidenum">
              <a:rPr lang="en-US" altLang="zh-TW"/>
              <a:pPr>
                <a:defRPr/>
              </a:pPr>
              <a:t>17</a:t>
            </a:fld>
            <a:endParaRPr lang="en-US" altLang="zh-TW"/>
          </a:p>
        </p:txBody>
      </p:sp>
      <p:pic>
        <p:nvPicPr>
          <p:cNvPr id="22532" name="圖片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65299" y="5041900"/>
            <a:ext cx="859155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圖片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47074" y="4024313"/>
            <a:ext cx="2009775" cy="167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txBox="1">
            <a:spLocks noChangeArrowheads="1"/>
          </p:cNvSpPr>
          <p:nvPr/>
        </p:nvSpPr>
        <p:spPr>
          <a:xfrm>
            <a:off x="0" y="0"/>
            <a:ext cx="12192000" cy="856736"/>
          </a:xfrm>
          <a:prstGeom prst="rect">
            <a:avLst/>
          </a:prstGeom>
          <a:solidFill>
            <a:srgbClr val="2EB8C2"/>
          </a:solidFill>
          <a:ln>
            <a:noFill/>
          </a:ln>
        </p:spPr>
        <p:style>
          <a:lnRef idx="1">
            <a:schemeClr val="accent4"/>
          </a:lnRef>
          <a:fillRef idx="2">
            <a:schemeClr val="accent4"/>
          </a:fillRef>
          <a:effectRef idx="1">
            <a:schemeClr val="accent4"/>
          </a:effectRef>
          <a:fontRef idx="minor">
            <a:schemeClr val="dk1"/>
          </a:fontRef>
        </p:style>
        <p:txBody>
          <a:bodyP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defRPr/>
            </a:pPr>
            <a:r>
              <a:rPr lang="zh-TW" altLang="en-US" sz="4500" dirty="0">
                <a:latin typeface="華康明體注音" panose="01030500010101010101" pitchFamily="18" charset="-120"/>
                <a:ea typeface="華康明體注音" panose="01030500010101010101" pitchFamily="18" charset="-120"/>
              </a:rPr>
              <a:t>結語</a:t>
            </a:r>
          </a:p>
          <a:p>
            <a:pPr algn="ctr">
              <a:defRPr/>
            </a:pPr>
            <a:endParaRPr lang="en-US" altLang="zh-TW" dirty="0">
              <a:latin typeface="華康明體注音" panose="01030500010101010101" pitchFamily="18" charset="-120"/>
              <a:ea typeface="華康明體注音" panose="01030500010101010101" pitchFamily="18" charset="-120"/>
            </a:endParaRPr>
          </a:p>
        </p:txBody>
      </p:sp>
    </p:spTree>
    <p:extLst>
      <p:ext uri="{BB962C8B-B14F-4D97-AF65-F5344CB8AC3E}">
        <p14:creationId xmlns:p14="http://schemas.microsoft.com/office/powerpoint/2010/main" val="15999053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id="{ED3D781A-5F90-4D13-8AE2-41A4853C1B09}"/>
              </a:ext>
            </a:extLst>
          </p:cNvPr>
          <p:cNvSpPr>
            <a:spLocks noGrp="1"/>
          </p:cNvSpPr>
          <p:nvPr>
            <p:ph type="title"/>
          </p:nvPr>
        </p:nvSpPr>
        <p:spPr>
          <a:xfrm>
            <a:off x="0" y="0"/>
            <a:ext cx="12192000" cy="1325563"/>
          </a:xfrm>
          <a:prstGeom prst="rect">
            <a:avLst/>
          </a:prstGeom>
          <a:solidFill>
            <a:srgbClr val="2EB8C2"/>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zh-TW" altLang="en-US" dirty="0">
                <a:solidFill>
                  <a:schemeClr val="tx1"/>
                </a:solidFill>
                <a:latin typeface="華康明體注音" panose="01030500010101010101" pitchFamily="18" charset="-120"/>
                <a:ea typeface="華康明體注音" panose="01030500010101010101" pitchFamily="18" charset="-120"/>
              </a:rPr>
              <a:t>電子煙宣導資源</a:t>
            </a:r>
          </a:p>
        </p:txBody>
      </p:sp>
      <p:sp>
        <p:nvSpPr>
          <p:cNvPr id="7" name="文字方塊 6">
            <a:extLst>
              <a:ext uri="{FF2B5EF4-FFF2-40B4-BE49-F238E27FC236}">
                <a16:creationId xmlns:a16="http://schemas.microsoft.com/office/drawing/2014/main" id="{EF9A6F5C-F67A-419B-935D-8FF098A59065}"/>
              </a:ext>
            </a:extLst>
          </p:cNvPr>
          <p:cNvSpPr txBox="1"/>
          <p:nvPr/>
        </p:nvSpPr>
        <p:spPr>
          <a:xfrm>
            <a:off x="-1448647" y="4500012"/>
            <a:ext cx="6226342" cy="646331"/>
          </a:xfrm>
          <a:prstGeom prst="rect">
            <a:avLst/>
          </a:prstGeom>
          <a:noFill/>
        </p:spPr>
        <p:txBody>
          <a:bodyPr wrap="square">
            <a:spAutoFit/>
          </a:bodyPr>
          <a:lstStyle/>
          <a:p>
            <a:pPr algn="ctr"/>
            <a:r>
              <a:rPr lang="zh-TW" altLang="en-US" dirty="0">
                <a:latin typeface="華康明體注音" panose="01030500010101010101" pitchFamily="18" charset="-120"/>
                <a:ea typeface="華康明體注音" panose="01030500010101010101" pitchFamily="18" charset="-120"/>
              </a:rPr>
              <a:t>你應該知道的電子煙</a:t>
            </a:r>
            <a:r>
              <a:rPr lang="en-US" altLang="zh-TW" dirty="0">
                <a:latin typeface="華康明體注音" panose="01030500010101010101" pitchFamily="18" charset="-120"/>
                <a:ea typeface="華康明體注音" panose="01030500010101010101" pitchFamily="18" charset="-120"/>
              </a:rPr>
              <a:t>.</a:t>
            </a:r>
          </a:p>
          <a:p>
            <a:pPr algn="ctr"/>
            <a:r>
              <a:rPr lang="zh-TW" altLang="en-US" dirty="0">
                <a:latin typeface="華康明體注音" panose="01030500010101010101" pitchFamily="18" charset="-120"/>
                <a:ea typeface="華康明體注音" panose="01030500010101010101" pitchFamily="18" charset="-120"/>
              </a:rPr>
              <a:t>加熱式菸品</a:t>
            </a:r>
            <a:r>
              <a:rPr lang="en-US" altLang="zh-TW" dirty="0">
                <a:latin typeface="華康明體注音" panose="01030500010101010101" pitchFamily="18" charset="-120"/>
                <a:ea typeface="華康明體注音" panose="01030500010101010101" pitchFamily="18" charset="-120"/>
              </a:rPr>
              <a:t>30</a:t>
            </a:r>
            <a:r>
              <a:rPr lang="zh-TW" altLang="en-US" dirty="0">
                <a:latin typeface="華康明體注音" panose="01030500010101010101" pitchFamily="18" charset="-120"/>
                <a:ea typeface="華康明體注音" panose="01030500010101010101" pitchFamily="18" charset="-120"/>
              </a:rPr>
              <a:t>問</a:t>
            </a:r>
          </a:p>
        </p:txBody>
      </p:sp>
      <p:sp>
        <p:nvSpPr>
          <p:cNvPr id="10" name="文字方塊 9">
            <a:extLst>
              <a:ext uri="{FF2B5EF4-FFF2-40B4-BE49-F238E27FC236}">
                <a16:creationId xmlns:a16="http://schemas.microsoft.com/office/drawing/2014/main" id="{47CE6075-101C-479F-9439-FEED187CAB1D}"/>
              </a:ext>
            </a:extLst>
          </p:cNvPr>
          <p:cNvSpPr txBox="1"/>
          <p:nvPr/>
        </p:nvSpPr>
        <p:spPr>
          <a:xfrm>
            <a:off x="2705735" y="4510885"/>
            <a:ext cx="6226342" cy="369332"/>
          </a:xfrm>
          <a:prstGeom prst="rect">
            <a:avLst/>
          </a:prstGeom>
          <a:noFill/>
        </p:spPr>
        <p:txBody>
          <a:bodyPr wrap="square">
            <a:spAutoFit/>
          </a:bodyPr>
          <a:lstStyle/>
          <a:p>
            <a:r>
              <a:rPr lang="zh-TW" altLang="en-US" sz="1800" dirty="0">
                <a:latin typeface="華康明體注音" panose="01030500010101010101" pitchFamily="18" charset="-120"/>
                <a:ea typeface="華康明體注音" panose="01030500010101010101" pitchFamily="18" charset="-120"/>
              </a:rPr>
              <a:t>            桃園市政府衛生局無菸網</a:t>
            </a:r>
            <a:endParaRPr lang="en-US" altLang="zh-TW" sz="1800" dirty="0">
              <a:latin typeface="華康明體注音" panose="01030500010101010101" pitchFamily="18" charset="-120"/>
              <a:ea typeface="華康明體注音" panose="01030500010101010101" pitchFamily="18" charset="-120"/>
            </a:endParaRPr>
          </a:p>
        </p:txBody>
      </p:sp>
      <p:pic>
        <p:nvPicPr>
          <p:cNvPr id="11" name="圖片 10">
            <a:extLst>
              <a:ext uri="{FF2B5EF4-FFF2-40B4-BE49-F238E27FC236}">
                <a16:creationId xmlns:a16="http://schemas.microsoft.com/office/drawing/2014/main" id="{F123D92F-0972-468D-8EE6-020322E17DC3}"/>
              </a:ext>
            </a:extLst>
          </p:cNvPr>
          <p:cNvPicPr>
            <a:picLocks noChangeAspect="1"/>
          </p:cNvPicPr>
          <p:nvPr/>
        </p:nvPicPr>
        <p:blipFill rotWithShape="1">
          <a:blip r:embed="rId3"/>
          <a:srcRect l="57874" t="60823" r="34241" b="25525"/>
          <a:stretch/>
        </p:blipFill>
        <p:spPr>
          <a:xfrm>
            <a:off x="6578321" y="2295785"/>
            <a:ext cx="1944246" cy="1966257"/>
          </a:xfrm>
          <a:prstGeom prst="rect">
            <a:avLst/>
          </a:prstGeom>
        </p:spPr>
      </p:pic>
      <p:sp>
        <p:nvSpPr>
          <p:cNvPr id="9" name="文字方塊 8">
            <a:extLst>
              <a:ext uri="{FF2B5EF4-FFF2-40B4-BE49-F238E27FC236}">
                <a16:creationId xmlns:a16="http://schemas.microsoft.com/office/drawing/2014/main" id="{749246BF-5C08-4837-A2A4-209EB0FCA207}"/>
              </a:ext>
            </a:extLst>
          </p:cNvPr>
          <p:cNvSpPr txBox="1"/>
          <p:nvPr/>
        </p:nvSpPr>
        <p:spPr>
          <a:xfrm>
            <a:off x="6068298" y="4452854"/>
            <a:ext cx="2863779" cy="923330"/>
          </a:xfrm>
          <a:prstGeom prst="rect">
            <a:avLst/>
          </a:prstGeom>
          <a:noFill/>
        </p:spPr>
        <p:txBody>
          <a:bodyPr wrap="square">
            <a:spAutoFit/>
          </a:bodyPr>
          <a:lstStyle/>
          <a:p>
            <a:pPr algn="ctr"/>
            <a:r>
              <a:rPr lang="zh-TW" altLang="en-US" sz="1800" dirty="0">
                <a:latin typeface="華康明體注音" panose="01030500010101010101" pitchFamily="18" charset="-120"/>
                <a:ea typeface="華康明體注音" panose="01030500010101010101" pitchFamily="18" charset="-120"/>
              </a:rPr>
              <a:t>國民健康署</a:t>
            </a:r>
            <a:r>
              <a:rPr lang="en-US" altLang="zh-TW" sz="1800" dirty="0">
                <a:latin typeface="華康明體注音" panose="01030500010101010101" pitchFamily="18" charset="-120"/>
                <a:ea typeface="華康明體注音" panose="01030500010101010101" pitchFamily="18" charset="-120"/>
              </a:rPr>
              <a:t>-</a:t>
            </a:r>
            <a:r>
              <a:rPr lang="zh-TW" altLang="en-US" sz="1800" dirty="0">
                <a:latin typeface="華康明體注音" panose="01030500010101010101" pitchFamily="18" charset="-120"/>
                <a:ea typeface="華康明體注音" panose="01030500010101010101" pitchFamily="18" charset="-120"/>
              </a:rPr>
              <a:t>菸害防制</a:t>
            </a:r>
            <a:r>
              <a:rPr lang="en-US" altLang="zh-TW" sz="1800" dirty="0">
                <a:latin typeface="華康明體注音" panose="01030500010101010101" pitchFamily="18" charset="-120"/>
                <a:ea typeface="華康明體注音" panose="01030500010101010101" pitchFamily="18" charset="-120"/>
              </a:rPr>
              <a:t>-</a:t>
            </a:r>
          </a:p>
          <a:p>
            <a:pPr algn="ctr"/>
            <a:r>
              <a:rPr lang="zh-TW" altLang="en-US" sz="1800" dirty="0">
                <a:latin typeface="華康明體注音" panose="01030500010101010101" pitchFamily="18" charset="-120"/>
                <a:ea typeface="華康明體注音" panose="01030500010101010101" pitchFamily="18" charset="-120"/>
              </a:rPr>
              <a:t>電子煙防制專區</a:t>
            </a:r>
            <a:endParaRPr lang="zh-TW" altLang="en-US" dirty="0">
              <a:latin typeface="華康明體注音" panose="01030500010101010101" pitchFamily="18" charset="-120"/>
              <a:ea typeface="華康明體注音" panose="01030500010101010101" pitchFamily="18" charset="-120"/>
            </a:endParaRPr>
          </a:p>
        </p:txBody>
      </p:sp>
      <p:pic>
        <p:nvPicPr>
          <p:cNvPr id="12" name="圖片 11">
            <a:extLst>
              <a:ext uri="{FF2B5EF4-FFF2-40B4-BE49-F238E27FC236}">
                <a16:creationId xmlns:a16="http://schemas.microsoft.com/office/drawing/2014/main" id="{51F8B714-2390-406E-B45D-ACFAEAB61C0C}"/>
              </a:ext>
            </a:extLst>
          </p:cNvPr>
          <p:cNvPicPr/>
          <p:nvPr/>
        </p:nvPicPr>
        <p:blipFill rotWithShape="1">
          <a:blip r:embed="rId4"/>
          <a:srcRect r="8990" b="6293"/>
          <a:stretch/>
        </p:blipFill>
        <p:spPr bwMode="auto">
          <a:xfrm>
            <a:off x="9464419" y="2259562"/>
            <a:ext cx="1843735" cy="1966257"/>
          </a:xfrm>
          <a:prstGeom prst="rect">
            <a:avLst/>
          </a:prstGeom>
          <a:ln>
            <a:noFill/>
          </a:ln>
          <a:extLst>
            <a:ext uri="{53640926-AAD7-44D8-BBD7-CCE9431645EC}">
              <a14:shadowObscured xmlns:a14="http://schemas.microsoft.com/office/drawing/2010/main"/>
            </a:ext>
          </a:extLst>
        </p:spPr>
      </p:pic>
      <p:sp>
        <p:nvSpPr>
          <p:cNvPr id="13" name="文字方塊 12">
            <a:extLst>
              <a:ext uri="{FF2B5EF4-FFF2-40B4-BE49-F238E27FC236}">
                <a16:creationId xmlns:a16="http://schemas.microsoft.com/office/drawing/2014/main" id="{8A28DA9B-47F4-447C-9D5A-5A5A82A6F752}"/>
              </a:ext>
            </a:extLst>
          </p:cNvPr>
          <p:cNvSpPr txBox="1"/>
          <p:nvPr/>
        </p:nvSpPr>
        <p:spPr>
          <a:xfrm>
            <a:off x="7093236" y="4452854"/>
            <a:ext cx="6847950" cy="646331"/>
          </a:xfrm>
          <a:prstGeom prst="rect">
            <a:avLst/>
          </a:prstGeom>
          <a:noFill/>
        </p:spPr>
        <p:txBody>
          <a:bodyPr wrap="square">
            <a:spAutoFit/>
          </a:bodyPr>
          <a:lstStyle/>
          <a:p>
            <a:pPr algn="ctr"/>
            <a:r>
              <a:rPr lang="zh-TW" altLang="en-US" sz="1800" dirty="0">
                <a:latin typeface="華康明體注音" panose="01030500010101010101" pitchFamily="18" charset="-120"/>
                <a:ea typeface="華康明體注音" panose="01030500010101010101" pitchFamily="18" charset="-120"/>
              </a:rPr>
              <a:t>別碰電子煙</a:t>
            </a:r>
            <a:endParaRPr lang="en-US" altLang="zh-TW" sz="1800" dirty="0">
              <a:latin typeface="華康明體注音" panose="01030500010101010101" pitchFamily="18" charset="-120"/>
              <a:ea typeface="華康明體注音" panose="01030500010101010101" pitchFamily="18" charset="-120"/>
            </a:endParaRPr>
          </a:p>
          <a:p>
            <a:pPr algn="ctr"/>
            <a:r>
              <a:rPr lang="en-US" altLang="zh-TW" sz="1800" dirty="0">
                <a:latin typeface="華康明體注音" panose="01030500010101010101" pitchFamily="18" charset="-120"/>
                <a:ea typeface="華康明體注音" panose="01030500010101010101" pitchFamily="18" charset="-120"/>
              </a:rPr>
              <a:t>(</a:t>
            </a:r>
            <a:r>
              <a:rPr lang="zh-TW" altLang="zh-TW" sz="1800" dirty="0">
                <a:latin typeface="華康明體注音" panose="01030500010101010101" pitchFamily="18" charset="-120"/>
                <a:ea typeface="華康明體注音" panose="01030500010101010101" pitchFamily="18" charset="-120"/>
              </a:rPr>
              <a:t>國健署電子</a:t>
            </a:r>
            <a:r>
              <a:rPr lang="zh-TW" altLang="en-US" sz="1800" dirty="0">
                <a:latin typeface="華康明體注音" panose="01030500010101010101" pitchFamily="18" charset="-120"/>
                <a:ea typeface="華康明體注音" panose="01030500010101010101" pitchFamily="18" charset="-120"/>
              </a:rPr>
              <a:t>煙</a:t>
            </a:r>
            <a:r>
              <a:rPr lang="zh-TW" altLang="zh-TW" sz="1800" dirty="0">
                <a:latin typeface="華康明體注音" panose="01030500010101010101" pitchFamily="18" charset="-120"/>
                <a:ea typeface="華康明體注音" panose="01030500010101010101" pitchFamily="18" charset="-120"/>
              </a:rPr>
              <a:t>最新文宣</a:t>
            </a:r>
            <a:r>
              <a:rPr lang="en-US" altLang="zh-TW" sz="1800" dirty="0">
                <a:latin typeface="華康明體注音" panose="01030500010101010101" pitchFamily="18" charset="-120"/>
                <a:ea typeface="華康明體注音" panose="01030500010101010101" pitchFamily="18" charset="-120"/>
              </a:rPr>
              <a:t>)</a:t>
            </a:r>
            <a:endParaRPr lang="zh-TW" altLang="en-US" dirty="0">
              <a:latin typeface="華康明體注音" panose="01030500010101010101" pitchFamily="18" charset="-120"/>
              <a:ea typeface="華康明體注音" panose="01030500010101010101" pitchFamily="18" charset="-120"/>
            </a:endParaRPr>
          </a:p>
        </p:txBody>
      </p:sp>
      <p:pic>
        <p:nvPicPr>
          <p:cNvPr id="1026" name="Picture 2">
            <a:extLst>
              <a:ext uri="{FF2B5EF4-FFF2-40B4-BE49-F238E27FC236}">
                <a16:creationId xmlns:a16="http://schemas.microsoft.com/office/drawing/2014/main" id="{8D499022-3E45-45E0-AA5C-803DD87866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9374" y="2303867"/>
            <a:ext cx="2148987" cy="214898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19C82214-A504-4277-B9A4-708A8FBF6CE8}"/>
              </a:ext>
            </a:extLst>
          </p:cNvPr>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3687521" y="2295785"/>
            <a:ext cx="2131385" cy="2131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1590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文字方塊 1"/>
          <p:cNvSpPr txBox="1">
            <a:spLocks noChangeArrowheads="1"/>
          </p:cNvSpPr>
          <p:nvPr/>
        </p:nvSpPr>
        <p:spPr bwMode="auto">
          <a:xfrm>
            <a:off x="1703389" y="6402388"/>
            <a:ext cx="23764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新細明體" panose="02020500000000000000" pitchFamily="18" charset="-120"/>
              </a:defRPr>
            </a:lvl1pPr>
            <a:lvl2pPr marL="742950" indent="-285750">
              <a:defRPr b="1">
                <a:solidFill>
                  <a:schemeClr val="tx1"/>
                </a:solidFill>
                <a:latin typeface="Arial" panose="020B0604020202020204" pitchFamily="34" charset="0"/>
                <a:ea typeface="新細明體" panose="02020500000000000000" pitchFamily="18" charset="-120"/>
              </a:defRPr>
            </a:lvl2pPr>
            <a:lvl3pPr marL="1143000" indent="-228600">
              <a:defRPr b="1">
                <a:solidFill>
                  <a:schemeClr val="tx1"/>
                </a:solidFill>
                <a:latin typeface="Arial" panose="020B0604020202020204" pitchFamily="34" charset="0"/>
                <a:ea typeface="新細明體" panose="02020500000000000000" pitchFamily="18" charset="-120"/>
              </a:defRPr>
            </a:lvl3pPr>
            <a:lvl4pPr marL="1600200" indent="-228600">
              <a:defRPr b="1">
                <a:solidFill>
                  <a:schemeClr val="tx1"/>
                </a:solidFill>
                <a:latin typeface="Arial" panose="020B0604020202020204" pitchFamily="34" charset="0"/>
                <a:ea typeface="新細明體" panose="02020500000000000000" pitchFamily="18" charset="-120"/>
              </a:defRPr>
            </a:lvl4pPr>
            <a:lvl5pPr marL="2057400" indent="-228600">
              <a:defRPr b="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新細明體" panose="02020500000000000000" pitchFamily="18" charset="-120"/>
              </a:defRPr>
            </a:lvl9pPr>
          </a:lstStyle>
          <a:p>
            <a:pPr eaLnBrk="1" hangingPunct="1"/>
            <a:r>
              <a:rPr lang="zh-TW" altLang="en-US" sz="1200" dirty="0"/>
              <a:t>資料來源</a:t>
            </a:r>
            <a:r>
              <a:rPr lang="zh-TW" altLang="en-US" sz="1200" dirty="0">
                <a:latin typeface="華康明體注音" panose="01030500010101010101" pitchFamily="18" charset="-120"/>
                <a:ea typeface="華康明體注音" panose="01030500010101010101" pitchFamily="18" charset="-120"/>
              </a:rPr>
              <a:t>：</a:t>
            </a:r>
            <a:r>
              <a:rPr lang="zh-TW" altLang="en-US" sz="1200" dirty="0"/>
              <a:t>董氏基金會華文戒菸網</a:t>
            </a:r>
          </a:p>
        </p:txBody>
      </p:sp>
      <p:pic>
        <p:nvPicPr>
          <p:cNvPr id="13315" name="圖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9587" y="810866"/>
            <a:ext cx="5586412" cy="551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a:xfrm>
            <a:off x="0" y="0"/>
            <a:ext cx="12191999" cy="735906"/>
          </a:xfrm>
          <a:prstGeom prst="rect">
            <a:avLst/>
          </a:prstGeom>
          <a:solidFill>
            <a:srgbClr val="2EB8C2"/>
          </a:solidFill>
          <a:ln>
            <a:noFill/>
          </a:ln>
        </p:spPr>
        <p:style>
          <a:lnRef idx="1">
            <a:schemeClr val="accent4"/>
          </a:lnRef>
          <a:fillRef idx="2">
            <a:schemeClr val="accent4"/>
          </a:fillRef>
          <a:effectRef idx="1">
            <a:schemeClr val="accent4"/>
          </a:effectRef>
          <a:fontRef idx="minor">
            <a:schemeClr val="dk1"/>
          </a:fontRef>
        </p:style>
        <p:txBody>
          <a:bodyP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defRPr/>
            </a:pPr>
            <a:r>
              <a:rPr lang="zh-TW" altLang="en-US" sz="4500" dirty="0">
                <a:latin typeface="華康明體注音" panose="01030500010101010101" pitchFamily="18" charset="-120"/>
                <a:ea typeface="華康明體注音" panose="01030500010101010101" pitchFamily="18" charset="-120"/>
              </a:rPr>
              <a:t> 認識菸害</a:t>
            </a:r>
            <a:endParaRPr lang="en-US" altLang="zh-TW" sz="4500" dirty="0">
              <a:latin typeface="華康明體注音" panose="01030500010101010101" pitchFamily="18" charset="-120"/>
              <a:ea typeface="華康明體注音" panose="01030500010101010101" pitchFamily="18" charset="-120"/>
            </a:endParaRPr>
          </a:p>
          <a:p>
            <a:pPr algn="ctr">
              <a:defRPr/>
            </a:pPr>
            <a:endParaRPr lang="en-US" altLang="zh-TW" sz="4400" dirty="0">
              <a:latin typeface="華康明體注音" panose="01030500010101010101" pitchFamily="18" charset="-120"/>
              <a:ea typeface="華康明體注音" panose="01030500010101010101" pitchFamily="18" charset="-120"/>
            </a:endParaRPr>
          </a:p>
        </p:txBody>
      </p:sp>
      <p:sp>
        <p:nvSpPr>
          <p:cNvPr id="13319" name="矩形 2"/>
          <p:cNvSpPr>
            <a:spLocks noChangeArrowheads="1"/>
          </p:cNvSpPr>
          <p:nvPr/>
        </p:nvSpPr>
        <p:spPr bwMode="auto">
          <a:xfrm>
            <a:off x="6526977" y="1012646"/>
            <a:ext cx="4507978"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ea typeface="新細明體" panose="02020500000000000000" pitchFamily="18" charset="-120"/>
              </a:defRPr>
            </a:lvl1pPr>
            <a:lvl2pPr marL="742950" indent="-285750">
              <a:defRPr b="1">
                <a:solidFill>
                  <a:schemeClr val="tx1"/>
                </a:solidFill>
                <a:latin typeface="Arial" panose="020B0604020202020204" pitchFamily="34" charset="0"/>
                <a:ea typeface="新細明體" panose="02020500000000000000" pitchFamily="18" charset="-120"/>
              </a:defRPr>
            </a:lvl2pPr>
            <a:lvl3pPr marL="1143000" indent="-228600">
              <a:defRPr b="1">
                <a:solidFill>
                  <a:schemeClr val="tx1"/>
                </a:solidFill>
                <a:latin typeface="Arial" panose="020B0604020202020204" pitchFamily="34" charset="0"/>
                <a:ea typeface="新細明體" panose="02020500000000000000" pitchFamily="18" charset="-120"/>
              </a:defRPr>
            </a:lvl3pPr>
            <a:lvl4pPr marL="1600200" indent="-228600">
              <a:defRPr b="1">
                <a:solidFill>
                  <a:schemeClr val="tx1"/>
                </a:solidFill>
                <a:latin typeface="Arial" panose="020B0604020202020204" pitchFamily="34" charset="0"/>
                <a:ea typeface="新細明體" panose="02020500000000000000" pitchFamily="18" charset="-120"/>
              </a:defRPr>
            </a:lvl4pPr>
            <a:lvl5pPr marL="2057400" indent="-228600">
              <a:defRPr b="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新細明體" panose="02020500000000000000" pitchFamily="18" charset="-120"/>
              </a:defRPr>
            </a:lvl9pPr>
          </a:lstStyle>
          <a:p>
            <a:r>
              <a:rPr lang="zh-TW" altLang="zh-TW" sz="2400" b="0" dirty="0">
                <a:latin typeface="華康明體注音" panose="01030500010101010101" pitchFamily="18" charset="-120"/>
                <a:ea typeface="華康明體注音" panose="01030500010101010101" pitchFamily="18" charset="-120"/>
              </a:rPr>
              <a:t>紙菸的菸煙中</a:t>
            </a:r>
            <a:r>
              <a:rPr lang="zh-TW" altLang="zh-TW" sz="2400" dirty="0">
                <a:latin typeface="華康明體注音" panose="01030500010101010101" pitchFamily="18" charset="-120"/>
                <a:ea typeface="華康明體注音" panose="01030500010101010101" pitchFamily="18" charset="-120"/>
              </a:rPr>
              <a:t>有</a:t>
            </a:r>
            <a:r>
              <a:rPr lang="en-US" altLang="zh-TW" sz="2400" dirty="0">
                <a:latin typeface="華康明體注音" panose="01030500010101010101" pitchFamily="18" charset="-120"/>
                <a:ea typeface="華康明體注音" panose="01030500010101010101" pitchFamily="18" charset="-120"/>
              </a:rPr>
              <a:t>7,000 </a:t>
            </a:r>
            <a:r>
              <a:rPr lang="zh-TW" altLang="zh-TW" sz="2400" dirty="0">
                <a:latin typeface="華康明體注音" panose="01030500010101010101" pitchFamily="18" charset="-120"/>
                <a:ea typeface="華康明體注音" panose="01030500010101010101" pitchFamily="18" charset="-120"/>
              </a:rPr>
              <a:t>多種化學物質</a:t>
            </a:r>
            <a:r>
              <a:rPr lang="zh-TW" altLang="zh-TW" sz="2400" b="0" dirty="0">
                <a:latin typeface="華康明體注音" panose="01030500010101010101" pitchFamily="18" charset="-120"/>
                <a:ea typeface="華康明體注音" panose="01030500010101010101" pitchFamily="18" charset="-120"/>
              </a:rPr>
              <a:t>，其中</a:t>
            </a:r>
            <a:r>
              <a:rPr lang="en-US" altLang="zh-TW" sz="2400" dirty="0">
                <a:latin typeface="華康明體注音" panose="01030500010101010101" pitchFamily="18" charset="-120"/>
                <a:ea typeface="華康明體注音" panose="01030500010101010101" pitchFamily="18" charset="-120"/>
              </a:rPr>
              <a:t>93 </a:t>
            </a:r>
            <a:r>
              <a:rPr lang="zh-TW" altLang="zh-TW" sz="2400" dirty="0">
                <a:latin typeface="華康明體注音" panose="01030500010101010101" pitchFamily="18" charset="-120"/>
                <a:ea typeface="華康明體注音" panose="01030500010101010101" pitchFamily="18" charset="-120"/>
              </a:rPr>
              <a:t>種致癌成分中有</a:t>
            </a:r>
            <a:r>
              <a:rPr lang="en-US" altLang="zh-TW" sz="2400" dirty="0">
                <a:latin typeface="華康明體注音" panose="01030500010101010101" pitchFamily="18" charset="-120"/>
                <a:ea typeface="華康明體注音" panose="01030500010101010101" pitchFamily="18" charset="-120"/>
              </a:rPr>
              <a:t>15 </a:t>
            </a:r>
            <a:r>
              <a:rPr lang="zh-TW" altLang="zh-TW" sz="2400" dirty="0">
                <a:latin typeface="華康明體注音" panose="01030500010101010101" pitchFamily="18" charset="-120"/>
                <a:ea typeface="華康明體注音" panose="01030500010101010101" pitchFamily="18" charset="-120"/>
              </a:rPr>
              <a:t>種被國際癌症研究署列為「第一級致癌物」。</a:t>
            </a:r>
          </a:p>
          <a:p>
            <a:endParaRPr lang="en-US" altLang="zh-TW" sz="2400" dirty="0">
              <a:latin typeface="華康明體注音" panose="01030500010101010101" pitchFamily="18" charset="-120"/>
              <a:ea typeface="華康明體注音" panose="01030500010101010101" pitchFamily="18" charset="-120"/>
            </a:endParaRPr>
          </a:p>
          <a:p>
            <a:r>
              <a:rPr lang="zh-TW" altLang="en-US" sz="2000" dirty="0">
                <a:solidFill>
                  <a:srgbClr val="FF0000"/>
                </a:solidFill>
                <a:latin typeface="華康明體注音" panose="01030500010101010101" pitchFamily="18" charset="-120"/>
                <a:ea typeface="華康明體注音" panose="01030500010101010101" pitchFamily="18" charset="-120"/>
              </a:rPr>
              <a:t>尼古丁</a:t>
            </a:r>
            <a:r>
              <a:rPr lang="en-US" altLang="zh-TW" sz="2000" b="0" dirty="0">
                <a:latin typeface="華康明體注音" panose="01030500010101010101" pitchFamily="18" charset="-120"/>
                <a:ea typeface="華康明體注音" panose="01030500010101010101" pitchFamily="18" charset="-120"/>
              </a:rPr>
              <a:t>-</a:t>
            </a:r>
            <a:r>
              <a:rPr lang="zh-TW" altLang="en-US" sz="2000" b="0" dirty="0">
                <a:latin typeface="華康明體注音" panose="01030500010101010101" pitchFamily="18" charset="-120"/>
                <a:ea typeface="華康明體注音" panose="01030500010101010101" pitchFamily="18" charset="-120"/>
              </a:rPr>
              <a:t>高成癮性物質</a:t>
            </a:r>
            <a:endParaRPr lang="en-US" altLang="zh-TW" sz="2000" b="0" dirty="0">
              <a:latin typeface="華康明體注音" panose="01030500010101010101" pitchFamily="18" charset="-120"/>
              <a:ea typeface="華康明體注音" panose="01030500010101010101" pitchFamily="18" charset="-120"/>
            </a:endParaRPr>
          </a:p>
          <a:p>
            <a:pPr eaLnBrk="1" hangingPunct="1"/>
            <a:r>
              <a:rPr lang="zh-TW" altLang="en-US" sz="2000" dirty="0">
                <a:solidFill>
                  <a:srgbClr val="FF0000"/>
                </a:solidFill>
                <a:latin typeface="華康明體注音" panose="01030500010101010101" pitchFamily="18" charset="-120"/>
                <a:ea typeface="華康明體注音" panose="01030500010101010101" pitchFamily="18" charset="-120"/>
              </a:rPr>
              <a:t>焦油（主要致癌物</a:t>
            </a:r>
            <a:r>
              <a:rPr lang="zh-TW" altLang="en-US" sz="2000" b="0" dirty="0">
                <a:solidFill>
                  <a:srgbClr val="FF0000"/>
                </a:solidFill>
                <a:latin typeface="華康明體注音" panose="01030500010101010101" pitchFamily="18" charset="-120"/>
                <a:ea typeface="華康明體注音" panose="01030500010101010101" pitchFamily="18" charset="-120"/>
              </a:rPr>
              <a:t>）</a:t>
            </a:r>
            <a:r>
              <a:rPr lang="en-US" altLang="zh-TW" sz="2000" b="0" dirty="0">
                <a:latin typeface="華康明體注音" panose="01030500010101010101" pitchFamily="18" charset="-120"/>
                <a:ea typeface="華康明體注音" panose="01030500010101010101" pitchFamily="18" charset="-120"/>
              </a:rPr>
              <a:t>-</a:t>
            </a:r>
            <a:r>
              <a:rPr lang="zh-TW" altLang="en-US" sz="2000" b="0" dirty="0">
                <a:latin typeface="華康明體注音" panose="01030500010101010101" pitchFamily="18" charset="-120"/>
                <a:ea typeface="華康明體注音" panose="01030500010101010101" pitchFamily="18" charset="-120"/>
              </a:rPr>
              <a:t>沉積於肺葉、破壞肺泡、導致肺纖維化</a:t>
            </a:r>
            <a:endParaRPr lang="en-US" altLang="zh-TW" sz="2000" b="0" dirty="0">
              <a:latin typeface="華康明體注音" panose="01030500010101010101" pitchFamily="18" charset="-120"/>
              <a:ea typeface="華康明體注音" panose="01030500010101010101" pitchFamily="18" charset="-120"/>
            </a:endParaRPr>
          </a:p>
          <a:p>
            <a:pPr eaLnBrk="1" hangingPunct="1"/>
            <a:r>
              <a:rPr lang="zh-TW" altLang="en-US" sz="2000" dirty="0">
                <a:solidFill>
                  <a:srgbClr val="FF0000"/>
                </a:solidFill>
                <a:latin typeface="華康明體注音" panose="01030500010101010101" pitchFamily="18" charset="-120"/>
                <a:ea typeface="華康明體注音" panose="01030500010101010101" pitchFamily="18" charset="-120"/>
              </a:rPr>
              <a:t>一氧化碳</a:t>
            </a:r>
            <a:r>
              <a:rPr lang="en-US" altLang="zh-TW" sz="2000" b="0" dirty="0">
                <a:latin typeface="華康明體注音" panose="01030500010101010101" pitchFamily="18" charset="-120"/>
                <a:ea typeface="華康明體注音" panose="01030500010101010101" pitchFamily="18" charset="-120"/>
              </a:rPr>
              <a:t>-</a:t>
            </a:r>
            <a:r>
              <a:rPr lang="zh-TW" altLang="en-US" sz="2000" b="0" dirty="0">
                <a:latin typeface="華康明體注音" panose="01030500010101010101" pitchFamily="18" charset="-120"/>
                <a:ea typeface="華康明體注音" panose="01030500010101010101" pitchFamily="18" charset="-120"/>
              </a:rPr>
              <a:t>與紅血球結合率為氧氣的</a:t>
            </a:r>
            <a:r>
              <a:rPr lang="en-US" altLang="zh-TW" sz="2000" b="0" dirty="0">
                <a:latin typeface="華康明體注音" panose="01030500010101010101" pitchFamily="18" charset="-120"/>
                <a:ea typeface="華康明體注音" panose="01030500010101010101" pitchFamily="18" charset="-120"/>
              </a:rPr>
              <a:t>200</a:t>
            </a:r>
            <a:r>
              <a:rPr lang="zh-TW" altLang="en-US" sz="2000" b="0" dirty="0">
                <a:latin typeface="華康明體注音" panose="01030500010101010101" pitchFamily="18" charset="-120"/>
                <a:ea typeface="華康明體注音" panose="01030500010101010101" pitchFamily="18" charset="-120"/>
              </a:rPr>
              <a:t>倍</a:t>
            </a:r>
            <a:endParaRPr lang="zh-TW" altLang="en-US" sz="2000" dirty="0">
              <a:latin typeface="華康明體注音" panose="01030500010101010101" pitchFamily="18" charset="-120"/>
              <a:ea typeface="華康明體注音" panose="01030500010101010101" pitchFamily="18" charset="-120"/>
            </a:endParaRPr>
          </a:p>
        </p:txBody>
      </p:sp>
      <p:pic>
        <p:nvPicPr>
          <p:cNvPr id="13320" name="圖片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378016" y="4767262"/>
            <a:ext cx="174625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投影片編號版面配置區 3"/>
          <p:cNvSpPr>
            <a:spLocks noGrp="1"/>
          </p:cNvSpPr>
          <p:nvPr>
            <p:ph type="sldNum" sz="quarter" idx="12"/>
          </p:nvPr>
        </p:nvSpPr>
        <p:spPr/>
        <p:txBody>
          <a:bodyPr/>
          <a:lstStyle/>
          <a:p>
            <a:pPr>
              <a:defRPr/>
            </a:pPr>
            <a:fld id="{02D6C1F4-0EBE-4E94-A241-CF8F9897356C}" type="slidenum">
              <a:rPr lang="en-US" altLang="zh-TW"/>
              <a:pPr>
                <a:defRPr/>
              </a:pPr>
              <a:t>2</a:t>
            </a:fld>
            <a:endParaRPr lang="en-US" altLang="zh-TW"/>
          </a:p>
        </p:txBody>
      </p:sp>
    </p:spTree>
    <p:extLst>
      <p:ext uri="{BB962C8B-B14F-4D97-AF65-F5344CB8AC3E}">
        <p14:creationId xmlns:p14="http://schemas.microsoft.com/office/powerpoint/2010/main" val="3519017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內容版面配置區 4">
            <a:extLst>
              <a:ext uri="{FF2B5EF4-FFF2-40B4-BE49-F238E27FC236}">
                <a16:creationId xmlns:a16="http://schemas.microsoft.com/office/drawing/2014/main" id="{0618ED70-8DEF-4C5C-9BCB-E716B4B0880A}"/>
              </a:ext>
            </a:extLst>
          </p:cNvPr>
          <p:cNvPicPr>
            <a:picLocks noGrp="1" noChangeAspect="1"/>
          </p:cNvPicPr>
          <p:nvPr>
            <p:ph idx="1"/>
          </p:nvPr>
        </p:nvPicPr>
        <p:blipFill>
          <a:blip r:embed="rId3"/>
          <a:stretch>
            <a:fillRect/>
          </a:stretch>
        </p:blipFill>
        <p:spPr>
          <a:xfrm>
            <a:off x="3563554" y="1250080"/>
            <a:ext cx="8628446" cy="5607920"/>
          </a:xfrm>
        </p:spPr>
      </p:pic>
      <p:sp>
        <p:nvSpPr>
          <p:cNvPr id="6" name="標題 1">
            <a:extLst>
              <a:ext uri="{FF2B5EF4-FFF2-40B4-BE49-F238E27FC236}">
                <a16:creationId xmlns:a16="http://schemas.microsoft.com/office/drawing/2014/main" id="{6E677A01-3207-495F-95D1-C3F4126C6CC8}"/>
              </a:ext>
            </a:extLst>
          </p:cNvPr>
          <p:cNvSpPr>
            <a:spLocks noGrp="1"/>
          </p:cNvSpPr>
          <p:nvPr>
            <p:ph type="title"/>
          </p:nvPr>
        </p:nvSpPr>
        <p:spPr>
          <a:xfrm>
            <a:off x="0" y="-75483"/>
            <a:ext cx="12192000" cy="1325563"/>
          </a:xfrm>
          <a:solidFill>
            <a:srgbClr val="2EB8C2"/>
          </a:solidFill>
        </p:spPr>
        <p:txBody>
          <a:bodyPr/>
          <a:lstStyle/>
          <a:p>
            <a:r>
              <a:rPr lang="zh-TW" altLang="en-US" b="1" dirty="0">
                <a:latin typeface="華康明體注音" panose="01030500010101010101" pitchFamily="18" charset="-120"/>
                <a:ea typeface="華康明體注音" panose="01030500010101010101" pitchFamily="18" charset="-120"/>
              </a:rPr>
              <a:t>菸品對青少年的危害</a:t>
            </a:r>
          </a:p>
        </p:txBody>
      </p:sp>
      <p:sp>
        <p:nvSpPr>
          <p:cNvPr id="7" name="爆炸: 八角 6">
            <a:extLst>
              <a:ext uri="{FF2B5EF4-FFF2-40B4-BE49-F238E27FC236}">
                <a16:creationId xmlns:a16="http://schemas.microsoft.com/office/drawing/2014/main" id="{83BD9B0F-38E9-4AE3-9796-FFD537B59686}"/>
              </a:ext>
            </a:extLst>
          </p:cNvPr>
          <p:cNvSpPr/>
          <p:nvPr/>
        </p:nvSpPr>
        <p:spPr>
          <a:xfrm>
            <a:off x="0" y="2855934"/>
            <a:ext cx="3814175" cy="2676503"/>
          </a:xfrm>
          <a:prstGeom prst="irregularSeal1">
            <a:avLst/>
          </a:prstGeom>
          <a:solidFill>
            <a:srgbClr val="FFC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a:extLst>
              <a:ext uri="{FF2B5EF4-FFF2-40B4-BE49-F238E27FC236}">
                <a16:creationId xmlns:a16="http://schemas.microsoft.com/office/drawing/2014/main" id="{D6A1AF58-94F9-4E00-9EE9-9BC4EB5D6524}"/>
              </a:ext>
            </a:extLst>
          </p:cNvPr>
          <p:cNvSpPr txBox="1"/>
          <p:nvPr/>
        </p:nvSpPr>
        <p:spPr>
          <a:xfrm>
            <a:off x="403964" y="3869537"/>
            <a:ext cx="3006246" cy="830997"/>
          </a:xfrm>
          <a:prstGeom prst="rect">
            <a:avLst/>
          </a:prstGeom>
          <a:noFill/>
        </p:spPr>
        <p:txBody>
          <a:bodyPr wrap="square" rtlCol="0">
            <a:spAutoFit/>
          </a:bodyPr>
          <a:lstStyle/>
          <a:p>
            <a:pPr algn="ctr"/>
            <a:r>
              <a:rPr lang="zh-TW" altLang="en-US" sz="2400" b="1" dirty="0">
                <a:latin typeface="華康明體注音" panose="01030500010101010101" pitchFamily="18" charset="-120"/>
                <a:ea typeface="華康明體注音" panose="01030500010101010101" pitchFamily="18" charset="-120"/>
              </a:rPr>
              <a:t>尼古丁影響中樞神經及全身</a:t>
            </a:r>
          </a:p>
        </p:txBody>
      </p:sp>
      <p:sp>
        <p:nvSpPr>
          <p:cNvPr id="9" name="文字方塊 1">
            <a:extLst>
              <a:ext uri="{FF2B5EF4-FFF2-40B4-BE49-F238E27FC236}">
                <a16:creationId xmlns:a16="http://schemas.microsoft.com/office/drawing/2014/main" id="{ED8BFEE0-694B-4AFC-A6C9-DD58986CA5B0}"/>
              </a:ext>
            </a:extLst>
          </p:cNvPr>
          <p:cNvSpPr txBox="1">
            <a:spLocks noChangeArrowheads="1"/>
          </p:cNvSpPr>
          <p:nvPr/>
        </p:nvSpPr>
        <p:spPr bwMode="auto">
          <a:xfrm>
            <a:off x="0" y="6396335"/>
            <a:ext cx="249267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ea typeface="新細明體" panose="02020500000000000000" pitchFamily="18" charset="-120"/>
              </a:defRPr>
            </a:lvl1pPr>
            <a:lvl2pPr marL="742950" indent="-285750">
              <a:defRPr b="1">
                <a:solidFill>
                  <a:schemeClr val="tx1"/>
                </a:solidFill>
                <a:latin typeface="Arial" panose="020B0604020202020204" pitchFamily="34" charset="0"/>
                <a:ea typeface="新細明體" panose="02020500000000000000" pitchFamily="18" charset="-120"/>
              </a:defRPr>
            </a:lvl2pPr>
            <a:lvl3pPr marL="1143000" indent="-228600">
              <a:defRPr b="1">
                <a:solidFill>
                  <a:schemeClr val="tx1"/>
                </a:solidFill>
                <a:latin typeface="Arial" panose="020B0604020202020204" pitchFamily="34" charset="0"/>
                <a:ea typeface="新細明體" panose="02020500000000000000" pitchFamily="18" charset="-120"/>
              </a:defRPr>
            </a:lvl3pPr>
            <a:lvl4pPr marL="1600200" indent="-228600">
              <a:defRPr b="1">
                <a:solidFill>
                  <a:schemeClr val="tx1"/>
                </a:solidFill>
                <a:latin typeface="Arial" panose="020B0604020202020204" pitchFamily="34" charset="0"/>
                <a:ea typeface="新細明體" panose="02020500000000000000" pitchFamily="18" charset="-120"/>
              </a:defRPr>
            </a:lvl4pPr>
            <a:lvl5pPr marL="2057400" indent="-228600">
              <a:defRPr b="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新細明體" panose="02020500000000000000" pitchFamily="18" charset="-120"/>
              </a:defRPr>
            </a:lvl9pPr>
          </a:lstStyle>
          <a:p>
            <a:pPr eaLnBrk="1" hangingPunct="1"/>
            <a:r>
              <a:rPr lang="zh-TW" altLang="en-US" sz="1200" dirty="0">
                <a:latin typeface="華康明體注音" panose="01030500010101010101" pitchFamily="18" charset="-120"/>
                <a:ea typeface="華康明體注音" panose="01030500010101010101" pitchFamily="18" charset="-120"/>
              </a:rPr>
              <a:t>資料來源：衛生福利部國民健康署國中學生電子煙防制教材</a:t>
            </a:r>
            <a:endParaRPr lang="en-US" altLang="zh-TW" sz="1200" dirty="0">
              <a:latin typeface="華康明體注音" panose="01030500010101010101" pitchFamily="18" charset="-120"/>
              <a:ea typeface="華康明體注音" panose="01030500010101010101" pitchFamily="18" charset="-120"/>
            </a:endParaRPr>
          </a:p>
          <a:p>
            <a:pPr eaLnBrk="1" hangingPunct="1"/>
            <a:endParaRPr lang="zh-TW" altLang="en-US" sz="1200" dirty="0"/>
          </a:p>
        </p:txBody>
      </p:sp>
    </p:spTree>
    <p:extLst>
      <p:ext uri="{BB962C8B-B14F-4D97-AF65-F5344CB8AC3E}">
        <p14:creationId xmlns:p14="http://schemas.microsoft.com/office/powerpoint/2010/main" val="3620341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2096141-153F-4699-87B0-51AC06280550}"/>
              </a:ext>
            </a:extLst>
          </p:cNvPr>
          <p:cNvSpPr>
            <a:spLocks noGrp="1"/>
          </p:cNvSpPr>
          <p:nvPr>
            <p:ph type="title"/>
          </p:nvPr>
        </p:nvSpPr>
        <p:spPr>
          <a:xfrm>
            <a:off x="0" y="0"/>
            <a:ext cx="12192000" cy="1325563"/>
          </a:xfrm>
          <a:solidFill>
            <a:srgbClr val="2EB8C2"/>
          </a:solidFill>
        </p:spPr>
        <p:txBody>
          <a:bodyPr/>
          <a:lstStyle/>
          <a:p>
            <a:r>
              <a:rPr lang="zh-TW" altLang="en-US" b="1" dirty="0">
                <a:latin typeface="華康明體注音" panose="01030500010101010101" pitchFamily="18" charset="-120"/>
                <a:ea typeface="華康明體注音" panose="01030500010101010101" pitchFamily="18" charset="-120"/>
              </a:rPr>
              <a:t>什麼是二、三手菸</a:t>
            </a:r>
            <a:r>
              <a:rPr lang="en-US" altLang="zh-TW" b="1" dirty="0">
                <a:latin typeface="華康明體注音" panose="01030500010101010101" pitchFamily="18" charset="-120"/>
                <a:ea typeface="華康明體注音" panose="01030500010101010101" pitchFamily="18" charset="-120"/>
              </a:rPr>
              <a:t>?</a:t>
            </a:r>
            <a:endParaRPr lang="zh-TW" altLang="en-US" b="1" dirty="0">
              <a:latin typeface="華康明體注音" panose="01030500010101010101" pitchFamily="18" charset="-120"/>
              <a:ea typeface="華康明體注音" panose="01030500010101010101" pitchFamily="18" charset="-120"/>
            </a:endParaRPr>
          </a:p>
        </p:txBody>
      </p:sp>
      <p:sp>
        <p:nvSpPr>
          <p:cNvPr id="3" name="投影片編號版面配置區 2">
            <a:extLst>
              <a:ext uri="{FF2B5EF4-FFF2-40B4-BE49-F238E27FC236}">
                <a16:creationId xmlns:a16="http://schemas.microsoft.com/office/drawing/2014/main" id="{1C5F94CA-F8D5-4FC1-974C-F03EBE1A2B0D}"/>
              </a:ext>
            </a:extLst>
          </p:cNvPr>
          <p:cNvSpPr>
            <a:spLocks noGrp="1"/>
          </p:cNvSpPr>
          <p:nvPr>
            <p:ph type="sldNum" sz="quarter" idx="12"/>
          </p:nvPr>
        </p:nvSpPr>
        <p:spPr/>
        <p:txBody>
          <a:bodyPr/>
          <a:lstStyle/>
          <a:p>
            <a:pPr>
              <a:defRPr/>
            </a:pPr>
            <a:fld id="{5264D35B-0338-4DA9-AF1D-E1B21F16BA6E}" type="slidenum">
              <a:rPr lang="en-US" altLang="zh-TW" smtClean="0"/>
              <a:pPr>
                <a:defRPr/>
              </a:pPr>
              <a:t>4</a:t>
            </a:fld>
            <a:endParaRPr lang="en-US" altLang="zh-TW"/>
          </a:p>
        </p:txBody>
      </p:sp>
      <p:pic>
        <p:nvPicPr>
          <p:cNvPr id="5" name="圖片 4">
            <a:extLst>
              <a:ext uri="{FF2B5EF4-FFF2-40B4-BE49-F238E27FC236}">
                <a16:creationId xmlns:a16="http://schemas.microsoft.com/office/drawing/2014/main" id="{4A7B2E27-8CFC-419C-A28F-33F3EA8567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5531" y="1325563"/>
            <a:ext cx="7828269" cy="5535704"/>
          </a:xfrm>
          <a:prstGeom prst="rect">
            <a:avLst/>
          </a:prstGeom>
        </p:spPr>
      </p:pic>
      <p:sp>
        <p:nvSpPr>
          <p:cNvPr id="6" name="文字方塊 5">
            <a:extLst>
              <a:ext uri="{FF2B5EF4-FFF2-40B4-BE49-F238E27FC236}">
                <a16:creationId xmlns:a16="http://schemas.microsoft.com/office/drawing/2014/main" id="{B411370F-8A64-4619-B6E1-0CEB3F6609CB}"/>
              </a:ext>
            </a:extLst>
          </p:cNvPr>
          <p:cNvSpPr txBox="1"/>
          <p:nvPr/>
        </p:nvSpPr>
        <p:spPr>
          <a:xfrm>
            <a:off x="0" y="6524942"/>
            <a:ext cx="5927074" cy="338554"/>
          </a:xfrm>
          <a:prstGeom prst="rect">
            <a:avLst/>
          </a:prstGeom>
          <a:noFill/>
        </p:spPr>
        <p:txBody>
          <a:bodyPr wrap="square" rtlCol="0">
            <a:spAutoFit/>
          </a:bodyPr>
          <a:lstStyle/>
          <a:p>
            <a:r>
              <a:rPr lang="zh-TW" altLang="en-US" sz="1600" b="1" dirty="0">
                <a:latin typeface="華康明體注音" panose="01030500010101010101" pitchFamily="18" charset="-120"/>
                <a:ea typeface="華康明體注音" panose="01030500010101010101" pitchFamily="18" charset="-120"/>
              </a:rPr>
              <a:t>資料來源：國民健康署健康九九</a:t>
            </a:r>
          </a:p>
        </p:txBody>
      </p:sp>
    </p:spTree>
    <p:extLst>
      <p:ext uri="{BB962C8B-B14F-4D97-AF65-F5344CB8AC3E}">
        <p14:creationId xmlns:p14="http://schemas.microsoft.com/office/powerpoint/2010/main" val="4237690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0" y="0"/>
            <a:ext cx="12191999" cy="735906"/>
          </a:xfrm>
          <a:prstGeom prst="rect">
            <a:avLst/>
          </a:prstGeom>
          <a:solidFill>
            <a:srgbClr val="2EB8C2"/>
          </a:solidFill>
          <a:ln>
            <a:noFill/>
          </a:ln>
        </p:spPr>
        <p:style>
          <a:lnRef idx="1">
            <a:schemeClr val="accent4"/>
          </a:lnRef>
          <a:fillRef idx="2">
            <a:schemeClr val="accent4"/>
          </a:fillRef>
          <a:effectRef idx="1">
            <a:schemeClr val="accent4"/>
          </a:effectRef>
          <a:fontRef idx="minor">
            <a:schemeClr val="dk1"/>
          </a:fontRef>
        </p:style>
        <p:txBody>
          <a:bodyP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defRPr/>
            </a:pPr>
            <a:r>
              <a:rPr lang="zh-TW" altLang="en-US" sz="4500" dirty="0">
                <a:latin typeface="華康明體注音" panose="01030500010101010101" pitchFamily="18" charset="-120"/>
                <a:ea typeface="華康明體注音" panose="01030500010101010101" pitchFamily="18" charset="-120"/>
              </a:rPr>
              <a:t> 認識菸害</a:t>
            </a:r>
            <a:endParaRPr lang="en-US" altLang="zh-TW" sz="4500" dirty="0">
              <a:latin typeface="華康明體注音" panose="01030500010101010101" pitchFamily="18" charset="-120"/>
              <a:ea typeface="華康明體注音" panose="01030500010101010101" pitchFamily="18" charset="-120"/>
            </a:endParaRPr>
          </a:p>
          <a:p>
            <a:pPr>
              <a:defRPr/>
            </a:pPr>
            <a:endParaRPr lang="en-US" altLang="zh-TW" sz="4400" dirty="0">
              <a:latin typeface="華康明體注音" panose="01030500010101010101" pitchFamily="18" charset="-120"/>
              <a:ea typeface="華康明體注音" panose="01030500010101010101" pitchFamily="18" charset="-120"/>
            </a:endParaRPr>
          </a:p>
        </p:txBody>
      </p:sp>
      <p:pic>
        <p:nvPicPr>
          <p:cNvPr id="2" name="圖片 1">
            <a:hlinkClick r:id="rId3"/>
            <a:extLst>
              <a:ext uri="{FF2B5EF4-FFF2-40B4-BE49-F238E27FC236}">
                <a16:creationId xmlns:a16="http://schemas.microsoft.com/office/drawing/2014/main" id="{108FB7CE-3BD7-4CAB-AF5F-A7F4173DF13F}"/>
              </a:ext>
            </a:extLst>
          </p:cNvPr>
          <p:cNvPicPr>
            <a:picLocks noChangeAspect="1"/>
          </p:cNvPicPr>
          <p:nvPr/>
        </p:nvPicPr>
        <p:blipFill>
          <a:blip r:embed="rId4"/>
          <a:stretch>
            <a:fillRect/>
          </a:stretch>
        </p:blipFill>
        <p:spPr>
          <a:xfrm>
            <a:off x="3790991" y="1212334"/>
            <a:ext cx="8077738" cy="5247783"/>
          </a:xfrm>
          <a:prstGeom prst="rect">
            <a:avLst/>
          </a:prstGeom>
        </p:spPr>
      </p:pic>
      <p:sp>
        <p:nvSpPr>
          <p:cNvPr id="3" name="矩形 2">
            <a:extLst>
              <a:ext uri="{FF2B5EF4-FFF2-40B4-BE49-F238E27FC236}">
                <a16:creationId xmlns:a16="http://schemas.microsoft.com/office/drawing/2014/main" id="{FC63AF7D-BAFC-4D07-95B8-9CB1D7D8951D}"/>
              </a:ext>
            </a:extLst>
          </p:cNvPr>
          <p:cNvSpPr/>
          <p:nvPr/>
        </p:nvSpPr>
        <p:spPr>
          <a:xfrm>
            <a:off x="323271" y="1212334"/>
            <a:ext cx="3198606" cy="1491177"/>
          </a:xfrm>
          <a:prstGeom prst="rect">
            <a:avLst/>
          </a:prstGeom>
        </p:spPr>
        <p:txBody>
          <a:bodyPr wrap="square">
            <a:spAutoFit/>
          </a:bodyPr>
          <a:lstStyle/>
          <a:p>
            <a:pPr>
              <a:lnSpc>
                <a:spcPct val="150000"/>
              </a:lnSpc>
            </a:pPr>
            <a:r>
              <a:rPr lang="zh-TW" altLang="en-US" sz="3200" b="1" dirty="0">
                <a:solidFill>
                  <a:srgbClr val="0F0F0F"/>
                </a:solidFill>
                <a:latin typeface="YouTube Sans"/>
              </a:rPr>
              <a:t>打造無菸環境，拒菸從你我做起</a:t>
            </a:r>
            <a:endParaRPr lang="zh-TW" altLang="en-US" sz="3200" b="1" i="0" dirty="0">
              <a:solidFill>
                <a:srgbClr val="0F0F0F"/>
              </a:solidFill>
              <a:effectLst/>
              <a:latin typeface="YouTube Sans"/>
            </a:endParaRPr>
          </a:p>
        </p:txBody>
      </p:sp>
    </p:spTree>
    <p:extLst>
      <p:ext uri="{BB962C8B-B14F-4D97-AF65-F5344CB8AC3E}">
        <p14:creationId xmlns:p14="http://schemas.microsoft.com/office/powerpoint/2010/main" val="3138054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2645616"/>
            <a:ext cx="10515600" cy="1325563"/>
          </a:xfrm>
          <a:solidFill>
            <a:srgbClr val="2EB8C2"/>
          </a:solidFill>
        </p:spPr>
        <p:txBody>
          <a:bodyPr/>
          <a:lstStyle/>
          <a:p>
            <a:r>
              <a:rPr lang="zh-TW" altLang="en-US" dirty="0">
                <a:latin typeface="華康明體注音" panose="01030500010101010101" pitchFamily="18" charset="-120"/>
                <a:ea typeface="華康明體注音" panose="01030500010101010101" pitchFamily="18" charset="-120"/>
              </a:rPr>
              <a:t>電子煙危害</a:t>
            </a:r>
          </a:p>
        </p:txBody>
      </p:sp>
    </p:spTree>
    <p:extLst>
      <p:ext uri="{BB962C8B-B14F-4D97-AF65-F5344CB8AC3E}">
        <p14:creationId xmlns:p14="http://schemas.microsoft.com/office/powerpoint/2010/main" val="4262574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8124B1-5575-4DE3-9AB4-F3AA29163A67}"/>
              </a:ext>
            </a:extLst>
          </p:cNvPr>
          <p:cNvSpPr>
            <a:spLocks noGrp="1"/>
          </p:cNvSpPr>
          <p:nvPr>
            <p:ph type="title"/>
          </p:nvPr>
        </p:nvSpPr>
        <p:spPr>
          <a:xfrm>
            <a:off x="0" y="0"/>
            <a:ext cx="12192000" cy="1325563"/>
          </a:xfrm>
          <a:solidFill>
            <a:srgbClr val="2EB8C2"/>
          </a:solidFill>
        </p:spPr>
        <p:txBody>
          <a:bodyPr/>
          <a:lstStyle/>
          <a:p>
            <a:r>
              <a:rPr lang="zh-TW" altLang="en-US" dirty="0">
                <a:latin typeface="華康明體注音" panose="01030500010101010101" pitchFamily="18" charset="-120"/>
                <a:ea typeface="華康明體注音" panose="01030500010101010101" pitchFamily="18" charset="-120"/>
              </a:rPr>
              <a:t>什麼是電子煙</a:t>
            </a:r>
            <a:r>
              <a:rPr lang="en-US" altLang="zh-TW" dirty="0">
                <a:latin typeface="華康明體注音" panose="01030500010101010101" pitchFamily="18" charset="-120"/>
                <a:ea typeface="華康明體注音" panose="01030500010101010101" pitchFamily="18" charset="-120"/>
              </a:rPr>
              <a:t>??</a:t>
            </a:r>
            <a:endParaRPr lang="zh-TW" altLang="en-US" dirty="0">
              <a:latin typeface="華康明體注音" panose="01030500010101010101" pitchFamily="18" charset="-120"/>
              <a:ea typeface="華康明體注音" panose="01030500010101010101" pitchFamily="18" charset="-120"/>
            </a:endParaRPr>
          </a:p>
        </p:txBody>
      </p:sp>
      <p:pic>
        <p:nvPicPr>
          <p:cNvPr id="5" name="內容版面配置區 4">
            <a:hlinkClick r:id="rId3"/>
            <a:extLst>
              <a:ext uri="{FF2B5EF4-FFF2-40B4-BE49-F238E27FC236}">
                <a16:creationId xmlns:a16="http://schemas.microsoft.com/office/drawing/2014/main" id="{78A0CEE0-0774-47FD-A436-B7C42E0D7798}"/>
              </a:ext>
            </a:extLst>
          </p:cNvPr>
          <p:cNvPicPr>
            <a:picLocks noGrp="1" noChangeAspect="1"/>
          </p:cNvPicPr>
          <p:nvPr>
            <p:ph idx="1"/>
          </p:nvPr>
        </p:nvPicPr>
        <p:blipFill>
          <a:blip r:embed="rId4"/>
          <a:stretch>
            <a:fillRect/>
          </a:stretch>
        </p:blipFill>
        <p:spPr>
          <a:xfrm>
            <a:off x="4805680" y="1325563"/>
            <a:ext cx="7386320" cy="4961255"/>
          </a:xfrm>
        </p:spPr>
      </p:pic>
      <p:sp>
        <p:nvSpPr>
          <p:cNvPr id="6" name="文字方塊 5">
            <a:extLst>
              <a:ext uri="{FF2B5EF4-FFF2-40B4-BE49-F238E27FC236}">
                <a16:creationId xmlns:a16="http://schemas.microsoft.com/office/drawing/2014/main" id="{A553F232-BF1E-4466-BD83-14D394EA4FDC}"/>
              </a:ext>
            </a:extLst>
          </p:cNvPr>
          <p:cNvSpPr txBox="1"/>
          <p:nvPr/>
        </p:nvSpPr>
        <p:spPr>
          <a:xfrm>
            <a:off x="171373" y="1451700"/>
            <a:ext cx="4111831" cy="2062103"/>
          </a:xfrm>
          <a:prstGeom prst="rect">
            <a:avLst/>
          </a:prstGeom>
          <a:ln w="38100">
            <a:solidFill>
              <a:schemeClr val="accent5">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zh-TW" altLang="en-US" sz="3200" b="1" dirty="0">
                <a:solidFill>
                  <a:srgbClr val="000000"/>
                </a:solidFill>
                <a:latin typeface="華康明體注音" panose="01030500010101010101" pitchFamily="18" charset="-120"/>
                <a:ea typeface="華康明體注音" panose="01030500010101010101" pitchFamily="18" charset="-120"/>
              </a:rPr>
              <a:t>多種口味的「電子果汁或維他命棒」都是電子煙</a:t>
            </a:r>
            <a:r>
              <a:rPr lang="en-US" altLang="zh-TW" sz="3200" b="1" dirty="0">
                <a:solidFill>
                  <a:srgbClr val="000000"/>
                </a:solidFill>
                <a:latin typeface="華康明體注音" panose="01030500010101010101" pitchFamily="18" charset="-120"/>
                <a:ea typeface="華康明體注音" panose="01030500010101010101" pitchFamily="18" charset="-120"/>
              </a:rPr>
              <a:t>!!!</a:t>
            </a:r>
          </a:p>
        </p:txBody>
      </p:sp>
      <p:sp>
        <p:nvSpPr>
          <p:cNvPr id="8" name="矩形: 圓角 7">
            <a:extLst>
              <a:ext uri="{FF2B5EF4-FFF2-40B4-BE49-F238E27FC236}">
                <a16:creationId xmlns:a16="http://schemas.microsoft.com/office/drawing/2014/main" id="{9FC44ED1-B5E8-448E-A14C-D1F660A74B44}"/>
              </a:ext>
            </a:extLst>
          </p:cNvPr>
          <p:cNvSpPr/>
          <p:nvPr/>
        </p:nvSpPr>
        <p:spPr>
          <a:xfrm>
            <a:off x="648848" y="3650964"/>
            <a:ext cx="3895594" cy="1352811"/>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000" b="1" dirty="0">
                <a:solidFill>
                  <a:schemeClr val="tx1"/>
                </a:solidFill>
                <a:latin typeface="華康明體注音" panose="01030500010101010101" pitchFamily="18" charset="-120"/>
                <a:ea typeface="華康明體注音" panose="01030500010101010101" pitchFamily="18" charset="-120"/>
              </a:rPr>
              <a:t>世界衛生組織（</a:t>
            </a:r>
            <a:r>
              <a:rPr lang="en-US" altLang="zh-TW" sz="2000" b="1" dirty="0">
                <a:solidFill>
                  <a:schemeClr val="tx1"/>
                </a:solidFill>
                <a:latin typeface="華康明體注音" panose="01030500010101010101" pitchFamily="18" charset="-120"/>
                <a:ea typeface="華康明體注音" panose="01030500010101010101" pitchFamily="18" charset="-120"/>
              </a:rPr>
              <a:t>WHO</a:t>
            </a:r>
            <a:r>
              <a:rPr lang="zh-TW" altLang="en-US" sz="2000" b="1" dirty="0">
                <a:solidFill>
                  <a:schemeClr val="tx1"/>
                </a:solidFill>
                <a:latin typeface="華康明體注音" panose="01030500010101010101" pitchFamily="18" charset="-120"/>
                <a:ea typeface="華康明體注音" panose="01030500010101010101" pitchFamily="18" charset="-120"/>
              </a:rPr>
              <a:t>）指出，任何形式的菸品或電子煙都是有害的</a:t>
            </a:r>
            <a:r>
              <a:rPr lang="en-US" altLang="zh-TW" sz="2000" b="1" dirty="0">
                <a:solidFill>
                  <a:schemeClr val="tx1"/>
                </a:solidFill>
                <a:latin typeface="華康明體注音" panose="01030500010101010101" pitchFamily="18" charset="-120"/>
                <a:ea typeface="華康明體注音" panose="01030500010101010101" pitchFamily="18" charset="-120"/>
              </a:rPr>
              <a:t>!!!</a:t>
            </a:r>
            <a:endParaRPr lang="zh-TW" altLang="en-US" sz="2000" b="1" dirty="0">
              <a:solidFill>
                <a:schemeClr val="tx1"/>
              </a:solidFill>
              <a:latin typeface="華康明體注音" panose="01030500010101010101" pitchFamily="18" charset="-120"/>
              <a:ea typeface="華康明體注音" panose="01030500010101010101" pitchFamily="18" charset="-120"/>
            </a:endParaRPr>
          </a:p>
        </p:txBody>
      </p:sp>
      <p:sp>
        <p:nvSpPr>
          <p:cNvPr id="7" name="禁止標誌 6">
            <a:extLst>
              <a:ext uri="{FF2B5EF4-FFF2-40B4-BE49-F238E27FC236}">
                <a16:creationId xmlns:a16="http://schemas.microsoft.com/office/drawing/2014/main" id="{FABF50C9-6791-48FC-81A3-EC8FAD8494FD}"/>
              </a:ext>
            </a:extLst>
          </p:cNvPr>
          <p:cNvSpPr/>
          <p:nvPr/>
        </p:nvSpPr>
        <p:spPr>
          <a:xfrm>
            <a:off x="171373" y="4922983"/>
            <a:ext cx="801666" cy="739036"/>
          </a:xfrm>
          <a:prstGeom prst="noSmoking">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9" name="文字方塊 8">
            <a:extLst>
              <a:ext uri="{FF2B5EF4-FFF2-40B4-BE49-F238E27FC236}">
                <a16:creationId xmlns:a16="http://schemas.microsoft.com/office/drawing/2014/main" id="{70694FBA-DDDD-45B0-85C3-A655668FA6FC}"/>
              </a:ext>
            </a:extLst>
          </p:cNvPr>
          <p:cNvSpPr txBox="1"/>
          <p:nvPr/>
        </p:nvSpPr>
        <p:spPr>
          <a:xfrm>
            <a:off x="46390" y="6412955"/>
            <a:ext cx="5927074" cy="338554"/>
          </a:xfrm>
          <a:prstGeom prst="rect">
            <a:avLst/>
          </a:prstGeom>
          <a:noFill/>
        </p:spPr>
        <p:txBody>
          <a:bodyPr wrap="square" rtlCol="0">
            <a:spAutoFit/>
          </a:bodyPr>
          <a:lstStyle/>
          <a:p>
            <a:r>
              <a:rPr lang="zh-TW" altLang="en-US" sz="1600" b="1" dirty="0">
                <a:latin typeface="華康明體注音" panose="01030500010101010101" pitchFamily="18" charset="-120"/>
                <a:ea typeface="華康明體注音" panose="01030500010101010101" pitchFamily="18" charset="-120"/>
              </a:rPr>
              <a:t>資料來源：國民健康署健康九九</a:t>
            </a:r>
          </a:p>
        </p:txBody>
      </p:sp>
    </p:spTree>
    <p:extLst>
      <p:ext uri="{BB962C8B-B14F-4D97-AF65-F5344CB8AC3E}">
        <p14:creationId xmlns:p14="http://schemas.microsoft.com/office/powerpoint/2010/main" val="189715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12192000" cy="1325563"/>
          </a:xfrm>
          <a:solidFill>
            <a:srgbClr val="2EB8C2"/>
          </a:solidFill>
        </p:spPr>
        <p:txBody>
          <a:bodyPr/>
          <a:lstStyle/>
          <a:p>
            <a:r>
              <a:rPr lang="zh-TW" altLang="en-US" dirty="0">
                <a:latin typeface="華康明體注音" panose="01030500010101010101" pitchFamily="18" charset="-120"/>
                <a:ea typeface="華康明體注音" panose="01030500010101010101" pitchFamily="18" charset="-120"/>
              </a:rPr>
              <a:t>電子煙也有二、三手菸（煙）危害</a:t>
            </a:r>
          </a:p>
        </p:txBody>
      </p:sp>
      <p:pic>
        <p:nvPicPr>
          <p:cNvPr id="7" name="內容版面配置區 7">
            <a:extLst>
              <a:ext uri="{FF2B5EF4-FFF2-40B4-BE49-F238E27FC236}">
                <a16:creationId xmlns:a16="http://schemas.microsoft.com/office/drawing/2014/main" id="{DCB4750C-80C4-4723-ADE4-3D07E990CCE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27850" y="1325562"/>
            <a:ext cx="5538629" cy="5538629"/>
          </a:xfrm>
        </p:spPr>
      </p:pic>
    </p:spTree>
    <p:extLst>
      <p:ext uri="{BB962C8B-B14F-4D97-AF65-F5344CB8AC3E}">
        <p14:creationId xmlns:p14="http://schemas.microsoft.com/office/powerpoint/2010/main" val="3847697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12548"/>
            <a:ext cx="12192000" cy="1084903"/>
          </a:xfrm>
          <a:solidFill>
            <a:srgbClr val="2EB8C2"/>
          </a:solidFill>
        </p:spPr>
        <p:txBody>
          <a:bodyPr/>
          <a:lstStyle/>
          <a:p>
            <a:r>
              <a:rPr lang="zh-TW" altLang="en-US" dirty="0">
                <a:latin typeface="華康明體注音" panose="01030500010101010101" pitchFamily="18" charset="-120"/>
                <a:ea typeface="華康明體注音" panose="01030500010101010101" pitchFamily="18" charset="-120"/>
              </a:rPr>
              <a:t>電子煙的危害</a:t>
            </a:r>
          </a:p>
        </p:txBody>
      </p:sp>
      <p:sp>
        <p:nvSpPr>
          <p:cNvPr id="3" name="矩形 2"/>
          <p:cNvSpPr/>
          <p:nvPr/>
        </p:nvSpPr>
        <p:spPr>
          <a:xfrm>
            <a:off x="8812446" y="4466946"/>
            <a:ext cx="980303" cy="6260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p:nvSpPr>
        <p:spPr>
          <a:xfrm>
            <a:off x="69854" y="1387816"/>
            <a:ext cx="3481641" cy="161170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a:p>
        </p:txBody>
      </p:sp>
      <p:sp>
        <p:nvSpPr>
          <p:cNvPr id="9" name="矩形 8"/>
          <p:cNvSpPr/>
          <p:nvPr/>
        </p:nvSpPr>
        <p:spPr>
          <a:xfrm>
            <a:off x="9223624" y="1613414"/>
            <a:ext cx="356982" cy="3295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p:cNvSpPr/>
          <p:nvPr/>
        </p:nvSpPr>
        <p:spPr>
          <a:xfrm>
            <a:off x="69853" y="3118870"/>
            <a:ext cx="3481641" cy="161170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a:p>
        </p:txBody>
      </p:sp>
      <p:sp>
        <p:nvSpPr>
          <p:cNvPr id="12" name="矩形 11"/>
          <p:cNvSpPr/>
          <p:nvPr/>
        </p:nvSpPr>
        <p:spPr>
          <a:xfrm>
            <a:off x="92283" y="4862021"/>
            <a:ext cx="3481641" cy="161170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a:p>
        </p:txBody>
      </p:sp>
      <p:sp>
        <p:nvSpPr>
          <p:cNvPr id="13" name="矩形 12"/>
          <p:cNvSpPr/>
          <p:nvPr/>
        </p:nvSpPr>
        <p:spPr>
          <a:xfrm>
            <a:off x="3909213" y="1380781"/>
            <a:ext cx="3481641" cy="162577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a:p>
        </p:txBody>
      </p:sp>
      <p:sp>
        <p:nvSpPr>
          <p:cNvPr id="14" name="矩形 13"/>
          <p:cNvSpPr/>
          <p:nvPr/>
        </p:nvSpPr>
        <p:spPr>
          <a:xfrm>
            <a:off x="3909212" y="3159895"/>
            <a:ext cx="3481641" cy="162577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a:p>
        </p:txBody>
      </p:sp>
      <p:sp>
        <p:nvSpPr>
          <p:cNvPr id="16" name="矩形 15">
            <a:extLst>
              <a:ext uri="{FF2B5EF4-FFF2-40B4-BE49-F238E27FC236}">
                <a16:creationId xmlns:a16="http://schemas.microsoft.com/office/drawing/2014/main" id="{200D61A0-5DF7-477B-99AA-58E7980E0268}"/>
              </a:ext>
            </a:extLst>
          </p:cNvPr>
          <p:cNvSpPr/>
          <p:nvPr/>
        </p:nvSpPr>
        <p:spPr>
          <a:xfrm>
            <a:off x="3909211" y="4862105"/>
            <a:ext cx="3481641" cy="162577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a:p>
        </p:txBody>
      </p:sp>
      <p:sp>
        <p:nvSpPr>
          <p:cNvPr id="17" name="矩形 16">
            <a:extLst>
              <a:ext uri="{FF2B5EF4-FFF2-40B4-BE49-F238E27FC236}">
                <a16:creationId xmlns:a16="http://schemas.microsoft.com/office/drawing/2014/main" id="{E95B8A9D-C115-444F-992E-28CEE28A1D09}"/>
              </a:ext>
            </a:extLst>
          </p:cNvPr>
          <p:cNvSpPr/>
          <p:nvPr/>
        </p:nvSpPr>
        <p:spPr>
          <a:xfrm>
            <a:off x="4065046" y="4949850"/>
            <a:ext cx="3176784" cy="13756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a:t>西</a:t>
            </a:r>
          </a:p>
        </p:txBody>
      </p:sp>
      <p:sp>
        <p:nvSpPr>
          <p:cNvPr id="18" name="文字方塊 17">
            <a:extLst>
              <a:ext uri="{FF2B5EF4-FFF2-40B4-BE49-F238E27FC236}">
                <a16:creationId xmlns:a16="http://schemas.microsoft.com/office/drawing/2014/main" id="{7397E6B8-843A-414A-AD9D-7499A91C052E}"/>
              </a:ext>
            </a:extLst>
          </p:cNvPr>
          <p:cNvSpPr txBox="1"/>
          <p:nvPr/>
        </p:nvSpPr>
        <p:spPr>
          <a:xfrm>
            <a:off x="4134610" y="5091530"/>
            <a:ext cx="3039724" cy="1015663"/>
          </a:xfrm>
          <a:prstGeom prst="rect">
            <a:avLst/>
          </a:prstGeom>
          <a:noFill/>
        </p:spPr>
        <p:txBody>
          <a:bodyPr wrap="square" rtlCol="0">
            <a:spAutoFit/>
          </a:bodyPr>
          <a:lstStyle/>
          <a:p>
            <a:r>
              <a:rPr lang="zh-TW" altLang="en-US" sz="2000" dirty="0">
                <a:latin typeface="華康明體注音" panose="01030500010101010101" pitchFamily="18" charset="-120"/>
                <a:ea typeface="華康明體注音" panose="01030500010101010101" pitchFamily="18" charset="-120"/>
              </a:rPr>
              <a:t>吸菸、使用電子煙會</a:t>
            </a:r>
            <a:r>
              <a:rPr lang="zh-TW" altLang="en-US" sz="2000" b="1" dirty="0">
                <a:solidFill>
                  <a:srgbClr val="FF0000"/>
                </a:solidFill>
                <a:latin typeface="華康明體注音" panose="01030500010101010101" pitchFamily="18" charset="-120"/>
                <a:ea typeface="華康明體注音" panose="01030500010101010101" pitchFamily="18" charset="-120"/>
              </a:rPr>
              <a:t>增加感染</a:t>
            </a:r>
            <a:r>
              <a:rPr lang="en-US" altLang="zh-TW" sz="2000" b="1" dirty="0">
                <a:solidFill>
                  <a:srgbClr val="FF0000"/>
                </a:solidFill>
                <a:latin typeface="華康明體注音" panose="01030500010101010101" pitchFamily="18" charset="-120"/>
                <a:ea typeface="華康明體注音" panose="01030500010101010101" pitchFamily="18" charset="-120"/>
              </a:rPr>
              <a:t>COVID-19</a:t>
            </a:r>
            <a:r>
              <a:rPr lang="zh-TW" altLang="en-US" sz="2000" dirty="0">
                <a:latin typeface="華康明體注音" panose="01030500010101010101" pitchFamily="18" charset="-120"/>
                <a:ea typeface="華康明體注音" panose="01030500010101010101" pitchFamily="18" charset="-120"/>
              </a:rPr>
              <a:t>的風險</a:t>
            </a:r>
          </a:p>
        </p:txBody>
      </p:sp>
      <p:sp>
        <p:nvSpPr>
          <p:cNvPr id="19" name="矩形 18">
            <a:extLst>
              <a:ext uri="{FF2B5EF4-FFF2-40B4-BE49-F238E27FC236}">
                <a16:creationId xmlns:a16="http://schemas.microsoft.com/office/drawing/2014/main" id="{ECE7B19B-2CEB-488B-B345-227D3BCC4B2C}"/>
              </a:ext>
            </a:extLst>
          </p:cNvPr>
          <p:cNvSpPr/>
          <p:nvPr/>
        </p:nvSpPr>
        <p:spPr>
          <a:xfrm>
            <a:off x="257064" y="1516256"/>
            <a:ext cx="3107220" cy="1268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a:p>
        </p:txBody>
      </p:sp>
      <p:sp>
        <p:nvSpPr>
          <p:cNvPr id="20" name="文字方塊 19">
            <a:extLst>
              <a:ext uri="{FF2B5EF4-FFF2-40B4-BE49-F238E27FC236}">
                <a16:creationId xmlns:a16="http://schemas.microsoft.com/office/drawing/2014/main" id="{393B6BC0-8C14-46F7-B900-6230D7A39DC0}"/>
              </a:ext>
            </a:extLst>
          </p:cNvPr>
          <p:cNvSpPr txBox="1"/>
          <p:nvPr/>
        </p:nvSpPr>
        <p:spPr>
          <a:xfrm>
            <a:off x="589274" y="1771718"/>
            <a:ext cx="2630466" cy="1015663"/>
          </a:xfrm>
          <a:prstGeom prst="rect">
            <a:avLst/>
          </a:prstGeom>
          <a:noFill/>
        </p:spPr>
        <p:txBody>
          <a:bodyPr wrap="square" rtlCol="0">
            <a:spAutoFit/>
          </a:bodyPr>
          <a:lstStyle/>
          <a:p>
            <a:r>
              <a:rPr lang="zh-TW" altLang="en-US" sz="2000" dirty="0">
                <a:latin typeface="華康明體注音" panose="01030500010101010101" pitchFamily="18" charset="-120"/>
                <a:ea typeface="華康明體注音" panose="01030500010101010101" pitchFamily="18" charset="-120"/>
              </a:rPr>
              <a:t>高濃度尼古丁易過量造成</a:t>
            </a:r>
            <a:r>
              <a:rPr lang="zh-TW" altLang="en-US" sz="2000" b="1" dirty="0">
                <a:solidFill>
                  <a:srgbClr val="FF0000"/>
                </a:solidFill>
                <a:latin typeface="華康明體注音" panose="01030500010101010101" pitchFamily="18" charset="-120"/>
                <a:ea typeface="華康明體注音" panose="01030500010101010101" pitchFamily="18" charset="-120"/>
              </a:rPr>
              <a:t>中毒</a:t>
            </a:r>
          </a:p>
        </p:txBody>
      </p:sp>
      <p:sp>
        <p:nvSpPr>
          <p:cNvPr id="21" name="矩形 20">
            <a:extLst>
              <a:ext uri="{FF2B5EF4-FFF2-40B4-BE49-F238E27FC236}">
                <a16:creationId xmlns:a16="http://schemas.microsoft.com/office/drawing/2014/main" id="{98735FB9-86F8-4B7C-B44A-A73190073C24}"/>
              </a:ext>
            </a:extLst>
          </p:cNvPr>
          <p:cNvSpPr/>
          <p:nvPr/>
        </p:nvSpPr>
        <p:spPr>
          <a:xfrm>
            <a:off x="257063" y="3264773"/>
            <a:ext cx="3107220" cy="1268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a:p>
        </p:txBody>
      </p:sp>
      <p:sp>
        <p:nvSpPr>
          <p:cNvPr id="22" name="文字方塊 21">
            <a:extLst>
              <a:ext uri="{FF2B5EF4-FFF2-40B4-BE49-F238E27FC236}">
                <a16:creationId xmlns:a16="http://schemas.microsoft.com/office/drawing/2014/main" id="{A93062A9-B828-47E7-A709-D02612CF58EC}"/>
              </a:ext>
            </a:extLst>
          </p:cNvPr>
          <p:cNvSpPr txBox="1"/>
          <p:nvPr/>
        </p:nvSpPr>
        <p:spPr>
          <a:xfrm>
            <a:off x="550330" y="3483492"/>
            <a:ext cx="2852352" cy="1015663"/>
          </a:xfrm>
          <a:prstGeom prst="rect">
            <a:avLst/>
          </a:prstGeom>
          <a:noFill/>
        </p:spPr>
        <p:txBody>
          <a:bodyPr wrap="square" rtlCol="0">
            <a:spAutoFit/>
          </a:bodyPr>
          <a:lstStyle/>
          <a:p>
            <a:r>
              <a:rPr lang="zh-TW" altLang="en-US" sz="2000" dirty="0">
                <a:latin typeface="華康明體注音" panose="01030500010101010101" pitchFamily="18" charset="-120"/>
                <a:ea typeface="華康明體注音" panose="01030500010101010101" pitchFamily="18" charset="-120"/>
              </a:rPr>
              <a:t>電子煙具高度成癮性</a:t>
            </a:r>
            <a:r>
              <a:rPr lang="zh-TW" altLang="en-US" sz="2000" b="1" dirty="0">
                <a:solidFill>
                  <a:srgbClr val="FF0000"/>
                </a:solidFill>
                <a:latin typeface="華康明體注音" panose="01030500010101010101" pitchFamily="18" charset="-120"/>
                <a:ea typeface="華康明體注音" panose="01030500010101010101" pitchFamily="18" charset="-120"/>
              </a:rPr>
              <a:t>不能幫助戒菸</a:t>
            </a:r>
          </a:p>
        </p:txBody>
      </p:sp>
      <p:sp>
        <p:nvSpPr>
          <p:cNvPr id="23" name="矩形 22">
            <a:extLst>
              <a:ext uri="{FF2B5EF4-FFF2-40B4-BE49-F238E27FC236}">
                <a16:creationId xmlns:a16="http://schemas.microsoft.com/office/drawing/2014/main" id="{EB2ED3D6-3872-458E-978D-C370A91A9D3E}"/>
              </a:ext>
            </a:extLst>
          </p:cNvPr>
          <p:cNvSpPr/>
          <p:nvPr/>
        </p:nvSpPr>
        <p:spPr>
          <a:xfrm>
            <a:off x="249461" y="5033653"/>
            <a:ext cx="3107220" cy="1268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a:p>
        </p:txBody>
      </p:sp>
      <p:sp>
        <p:nvSpPr>
          <p:cNvPr id="24" name="文字方塊 23">
            <a:extLst>
              <a:ext uri="{FF2B5EF4-FFF2-40B4-BE49-F238E27FC236}">
                <a16:creationId xmlns:a16="http://schemas.microsoft.com/office/drawing/2014/main" id="{A9D777EE-0F1C-43CC-913F-0F4BF8E77AC2}"/>
              </a:ext>
            </a:extLst>
          </p:cNvPr>
          <p:cNvSpPr txBox="1"/>
          <p:nvPr/>
        </p:nvSpPr>
        <p:spPr>
          <a:xfrm>
            <a:off x="550330" y="5252372"/>
            <a:ext cx="2329841" cy="1015663"/>
          </a:xfrm>
          <a:prstGeom prst="rect">
            <a:avLst/>
          </a:prstGeom>
          <a:noFill/>
        </p:spPr>
        <p:txBody>
          <a:bodyPr wrap="square" rtlCol="0">
            <a:spAutoFit/>
          </a:bodyPr>
          <a:lstStyle/>
          <a:p>
            <a:r>
              <a:rPr lang="zh-TW" altLang="en-US" sz="2000" dirty="0">
                <a:latin typeface="華康明體注音" panose="01030500010101010101" pitchFamily="18" charset="-120"/>
                <a:ea typeface="華康明體注音" panose="01030500010101010101" pitchFamily="18" charset="-120"/>
              </a:rPr>
              <a:t>電子煙</a:t>
            </a:r>
            <a:r>
              <a:rPr lang="zh-TW" altLang="en-US" sz="2000" b="1" dirty="0">
                <a:solidFill>
                  <a:srgbClr val="FF0000"/>
                </a:solidFill>
                <a:latin typeface="華康明體注音" panose="01030500010101010101" pitchFamily="18" charset="-120"/>
                <a:ea typeface="華康明體注音" panose="01030500010101010101" pitchFamily="18" charset="-120"/>
              </a:rPr>
              <a:t>自然爆炸</a:t>
            </a:r>
            <a:r>
              <a:rPr lang="zh-TW" altLang="en-US" sz="2000" dirty="0">
                <a:latin typeface="華康明體注音" panose="01030500010101010101" pitchFamily="18" charset="-120"/>
                <a:ea typeface="華康明體注音" panose="01030500010101010101" pitchFamily="18" charset="-120"/>
              </a:rPr>
              <a:t>事件頻傳</a:t>
            </a:r>
          </a:p>
        </p:txBody>
      </p:sp>
      <p:sp>
        <p:nvSpPr>
          <p:cNvPr id="25" name="矩形 24">
            <a:extLst>
              <a:ext uri="{FF2B5EF4-FFF2-40B4-BE49-F238E27FC236}">
                <a16:creationId xmlns:a16="http://schemas.microsoft.com/office/drawing/2014/main" id="{75EB2D7D-F158-4B24-B195-92B35D1F99B7}"/>
              </a:ext>
            </a:extLst>
          </p:cNvPr>
          <p:cNvSpPr/>
          <p:nvPr/>
        </p:nvSpPr>
        <p:spPr>
          <a:xfrm>
            <a:off x="4096423" y="1493092"/>
            <a:ext cx="3107220" cy="1346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a:p>
        </p:txBody>
      </p:sp>
      <p:sp>
        <p:nvSpPr>
          <p:cNvPr id="26" name="文字方塊 25">
            <a:extLst>
              <a:ext uri="{FF2B5EF4-FFF2-40B4-BE49-F238E27FC236}">
                <a16:creationId xmlns:a16="http://schemas.microsoft.com/office/drawing/2014/main" id="{68A28E3E-0D95-456A-BC8D-8A6948ECABCC}"/>
              </a:ext>
            </a:extLst>
          </p:cNvPr>
          <p:cNvSpPr txBox="1"/>
          <p:nvPr/>
        </p:nvSpPr>
        <p:spPr>
          <a:xfrm>
            <a:off x="4348137" y="1755719"/>
            <a:ext cx="2733641" cy="1015663"/>
          </a:xfrm>
          <a:prstGeom prst="rect">
            <a:avLst/>
          </a:prstGeom>
          <a:noFill/>
        </p:spPr>
        <p:txBody>
          <a:bodyPr wrap="square" rtlCol="0">
            <a:spAutoFit/>
          </a:bodyPr>
          <a:lstStyle/>
          <a:p>
            <a:r>
              <a:rPr lang="zh-TW" altLang="en-US" sz="2000" dirty="0">
                <a:latin typeface="華康明體注音" panose="01030500010101010101" pitchFamily="18" charset="-120"/>
                <a:ea typeface="華康明體注音" panose="01030500010101010101" pitchFamily="18" charset="-120"/>
              </a:rPr>
              <a:t>電子菸油添加大麻、安非他命等</a:t>
            </a:r>
            <a:r>
              <a:rPr lang="zh-TW" altLang="en-US" sz="2000" b="1" dirty="0">
                <a:solidFill>
                  <a:srgbClr val="FF0000"/>
                </a:solidFill>
                <a:latin typeface="華康明體注音" panose="01030500010101010101" pitchFamily="18" charset="-120"/>
                <a:ea typeface="華康明體注音" panose="01030500010101010101" pitchFamily="18" charset="-120"/>
              </a:rPr>
              <a:t>毒品</a:t>
            </a:r>
          </a:p>
        </p:txBody>
      </p:sp>
      <p:sp>
        <p:nvSpPr>
          <p:cNvPr id="27" name="矩形 26">
            <a:extLst>
              <a:ext uri="{FF2B5EF4-FFF2-40B4-BE49-F238E27FC236}">
                <a16:creationId xmlns:a16="http://schemas.microsoft.com/office/drawing/2014/main" id="{C1467384-B30B-4857-881A-0EF038B75769}"/>
              </a:ext>
            </a:extLst>
          </p:cNvPr>
          <p:cNvSpPr/>
          <p:nvPr/>
        </p:nvSpPr>
        <p:spPr>
          <a:xfrm>
            <a:off x="4134610" y="3278454"/>
            <a:ext cx="3107220" cy="1346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a:p>
        </p:txBody>
      </p:sp>
      <p:sp>
        <p:nvSpPr>
          <p:cNvPr id="28" name="文字方塊 27">
            <a:extLst>
              <a:ext uri="{FF2B5EF4-FFF2-40B4-BE49-F238E27FC236}">
                <a16:creationId xmlns:a16="http://schemas.microsoft.com/office/drawing/2014/main" id="{D1680C5A-04B0-49F7-8067-09679748C777}"/>
              </a:ext>
            </a:extLst>
          </p:cNvPr>
          <p:cNvSpPr txBox="1"/>
          <p:nvPr/>
        </p:nvSpPr>
        <p:spPr>
          <a:xfrm>
            <a:off x="4286875" y="3386405"/>
            <a:ext cx="3039724" cy="1015663"/>
          </a:xfrm>
          <a:prstGeom prst="rect">
            <a:avLst/>
          </a:prstGeom>
          <a:noFill/>
        </p:spPr>
        <p:txBody>
          <a:bodyPr wrap="square" rtlCol="0">
            <a:spAutoFit/>
          </a:bodyPr>
          <a:lstStyle/>
          <a:p>
            <a:r>
              <a:rPr lang="zh-TW" altLang="en-US" sz="2000" dirty="0">
                <a:latin typeface="華康明體注音" panose="01030500010101010101" pitchFamily="18" charset="-120"/>
                <a:ea typeface="華康明體注音" panose="01030500010101010101" pitchFamily="18" charset="-120"/>
              </a:rPr>
              <a:t>電子煙內含</a:t>
            </a:r>
            <a:r>
              <a:rPr lang="zh-TW" altLang="en-US" sz="2000" b="1" dirty="0">
                <a:solidFill>
                  <a:srgbClr val="FF0000"/>
                </a:solidFill>
                <a:latin typeface="華康明體注音" panose="01030500010101010101" pitchFamily="18" charset="-120"/>
                <a:ea typeface="華康明體注音" panose="01030500010101010101" pitchFamily="18" charset="-120"/>
              </a:rPr>
              <a:t>一級致癌物</a:t>
            </a:r>
            <a:r>
              <a:rPr lang="zh-TW" altLang="en-US" sz="2000" dirty="0">
                <a:latin typeface="華康明體注音" panose="01030500010101010101" pitchFamily="18" charset="-120"/>
                <a:ea typeface="華康明體注音" panose="01030500010101010101" pitchFamily="18" charset="-120"/>
              </a:rPr>
              <a:t>甲醛、乙醛、亞硝胺</a:t>
            </a:r>
          </a:p>
        </p:txBody>
      </p:sp>
      <p:pic>
        <p:nvPicPr>
          <p:cNvPr id="29" name="圖片 28">
            <a:extLst>
              <a:ext uri="{FF2B5EF4-FFF2-40B4-BE49-F238E27FC236}">
                <a16:creationId xmlns:a16="http://schemas.microsoft.com/office/drawing/2014/main" id="{54CC64F8-8E2B-4902-B8AD-F74F85DB83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6048" y="1380781"/>
            <a:ext cx="4765952" cy="5092943"/>
          </a:xfrm>
          <a:prstGeom prst="rect">
            <a:avLst/>
          </a:prstGeom>
        </p:spPr>
      </p:pic>
    </p:spTree>
    <p:extLst>
      <p:ext uri="{BB962C8B-B14F-4D97-AF65-F5344CB8AC3E}">
        <p14:creationId xmlns:p14="http://schemas.microsoft.com/office/powerpoint/2010/main" val="1931238908"/>
      </p:ext>
    </p:extLst>
  </p:cSld>
  <p:clrMapOvr>
    <a:masterClrMapping/>
  </p:clrMapOvr>
</p:sld>
</file>

<file path=ppt/theme/theme1.xml><?xml version="1.0" encoding="utf-8"?>
<a:theme xmlns:a="http://schemas.openxmlformats.org/drawingml/2006/main" name="Office Theme">
  <a:themeElements>
    <a:clrScheme name="Office 佈景主題">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佈景主題">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8532</TotalTime>
  <Words>2284</Words>
  <Application>Microsoft Office PowerPoint</Application>
  <PresentationFormat>寬螢幕</PresentationFormat>
  <Paragraphs>159</Paragraphs>
  <Slides>18</Slides>
  <Notes>18</Notes>
  <HiddenSlides>0</HiddenSlides>
  <MMClips>0</MMClips>
  <ScaleCrop>false</ScaleCrop>
  <HeadingPairs>
    <vt:vector size="6" baseType="variant">
      <vt:variant>
        <vt:lpstr>使用字型</vt:lpstr>
      </vt:variant>
      <vt:variant>
        <vt:i4>13</vt:i4>
      </vt:variant>
      <vt:variant>
        <vt:lpstr>佈景主題</vt:lpstr>
      </vt:variant>
      <vt:variant>
        <vt:i4>1</vt:i4>
      </vt:variant>
      <vt:variant>
        <vt:lpstr>投影片標題</vt:lpstr>
      </vt:variant>
      <vt:variant>
        <vt:i4>18</vt:i4>
      </vt:variant>
    </vt:vector>
  </HeadingPairs>
  <TitlesOfParts>
    <vt:vector size="32" baseType="lpstr">
      <vt:lpstr>Bodoni SvtyTwo ITC TT-Book</vt:lpstr>
      <vt:lpstr>YouTube Sans</vt:lpstr>
      <vt:lpstr>華康少女文字W7(P)</vt:lpstr>
      <vt:lpstr>華康明體注音</vt:lpstr>
      <vt:lpstr>新細明體</vt:lpstr>
      <vt:lpstr>新細明體</vt:lpstr>
      <vt:lpstr>標楷體</vt:lpstr>
      <vt:lpstr>Arial</vt:lpstr>
      <vt:lpstr>Calibri</vt:lpstr>
      <vt:lpstr>Calibri Light</vt:lpstr>
      <vt:lpstr>Garamond</vt:lpstr>
      <vt:lpstr>Times New Roman</vt:lpstr>
      <vt:lpstr>Wingdings 3</vt:lpstr>
      <vt:lpstr>Office Theme</vt:lpstr>
      <vt:lpstr>菸害防制宣導 (低年級)</vt:lpstr>
      <vt:lpstr>PowerPoint 簡報</vt:lpstr>
      <vt:lpstr>菸品對青少年的危害</vt:lpstr>
      <vt:lpstr>什麼是二、三手菸?</vt:lpstr>
      <vt:lpstr>PowerPoint 簡報</vt:lpstr>
      <vt:lpstr>電子煙危害</vt:lpstr>
      <vt:lpstr>什麼是電子煙??</vt:lpstr>
      <vt:lpstr>電子煙也有二、三手菸（煙）危害</vt:lpstr>
      <vt:lpstr>電子煙的危害</vt:lpstr>
      <vt:lpstr>心得分享與討論</vt:lpstr>
      <vt:lpstr>禁菸場所不吸菸（煙）</vt:lpstr>
      <vt:lpstr>PowerPoint 簡報</vt:lpstr>
      <vt:lpstr>新法規上路</vt:lpstr>
      <vt:lpstr>PowerPoint 簡報</vt:lpstr>
      <vt:lpstr>參考影片</vt:lpstr>
      <vt:lpstr>PowerPoint 簡報</vt:lpstr>
      <vt:lpstr>PowerPoint 簡報</vt:lpstr>
      <vt:lpstr>電子煙宣導資源</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菸害防制宣導</dc:title>
  <dc:creator>簡霈萱</dc:creator>
  <cp:lastModifiedBy>教學組專用電腦</cp:lastModifiedBy>
  <cp:revision>310</cp:revision>
  <cp:lastPrinted>2023-01-12T04:03:04Z</cp:lastPrinted>
  <dcterms:created xsi:type="dcterms:W3CDTF">2021-02-18T08:53:19Z</dcterms:created>
  <dcterms:modified xsi:type="dcterms:W3CDTF">2023-03-28T00:18:12Z</dcterms:modified>
</cp:coreProperties>
</file>