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3" r:id="rId1"/>
    <p:sldMasterId id="2147483716" r:id="rId2"/>
  </p:sldMasterIdLst>
  <p:notesMasterIdLst>
    <p:notesMasterId r:id="rId18"/>
  </p:notesMasterIdLst>
  <p:sldIdLst>
    <p:sldId id="256" r:id="rId3"/>
    <p:sldId id="258" r:id="rId4"/>
    <p:sldId id="261" r:id="rId5"/>
    <p:sldId id="274" r:id="rId6"/>
    <p:sldId id="262" r:id="rId7"/>
    <p:sldId id="264" r:id="rId8"/>
    <p:sldId id="277" r:id="rId9"/>
    <p:sldId id="267" r:id="rId10"/>
    <p:sldId id="278" r:id="rId11"/>
    <p:sldId id="268" r:id="rId12"/>
    <p:sldId id="270" r:id="rId13"/>
    <p:sldId id="271" r:id="rId14"/>
    <p:sldId id="273" r:id="rId15"/>
    <p:sldId id="281" r:id="rId16"/>
    <p:sldId id="272" r:id="rId17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8407" autoAdjust="0"/>
  </p:normalViewPr>
  <p:slideViewPr>
    <p:cSldViewPr>
      <p:cViewPr varScale="1">
        <p:scale>
          <a:sx n="101" d="100"/>
          <a:sy n="101" d="100"/>
        </p:scale>
        <p:origin x="100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4AA02-F704-49C5-AE71-F6A02FC1A1B7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6E405-B4CF-4450-A140-9534E97602C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88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何謂空污 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台灣空污來源</a:t>
            </a:r>
          </a:p>
          <a:p>
            <a:r>
              <a:rPr lang="en-US" altLang="zh-TW" dirty="0"/>
              <a:t>https://www.youtube.com/watch?v=HHNzcEOD5ic&amp;ab_channel=%E5%8F%B0%E5%A1%91%E4%BC%81%E6%A5%AD%E7%B8%BD%E7%AE%A1%E7%90%86%E8%99%95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E405-B4CF-4450-A140-9534E97602CD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368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空品小學堂：什麼是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AQI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？</a:t>
            </a:r>
          </a:p>
          <a:p>
            <a:r>
              <a:rPr lang="en-US" altLang="zh-TW" dirty="0"/>
              <a:t>https://www.youtube.com/watch?v=oMP3gPyluQQ&amp;ab_channel=%E7%A9%BA%E5%93%81%E4%BD%A0%E5%A5%BD%21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E405-B4CF-4450-A140-9534E97602C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07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空品小學堂－空氣品質的季節變化</a:t>
            </a:r>
          </a:p>
          <a:p>
            <a:r>
              <a:rPr lang="en-US" altLang="zh-TW" dirty="0"/>
              <a:t>https://www.youtube.com/watch?v=rZXHDGVizmM&amp;ab_channel=%E7%A9%BA%E5%93%81%E4%BD%A0%E5%A5%BD%21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E405-B4CF-4450-A140-9534E97602C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61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282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788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640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A543-0408-49A4-B7AC-99C8335B9B92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08F27-0204-4D22-A8C1-D85C99E25FE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1" y="731521"/>
            <a:ext cx="8534400" cy="347472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687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6388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822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2710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3483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3282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377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654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3554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5948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6070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5783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83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036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1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1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61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8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4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98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40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45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8" indent="0">
              <a:buNone/>
              <a:defRPr sz="2000"/>
            </a:lvl7pPr>
            <a:lvl8pPr marL="3200421" indent="0">
              <a:buNone/>
              <a:defRPr sz="2000"/>
            </a:lvl8pPr>
            <a:lvl9pPr marL="3657624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8" indent="0">
              <a:buNone/>
              <a:defRPr sz="1000"/>
            </a:lvl7pPr>
            <a:lvl8pPr marL="3200421" indent="0">
              <a:buNone/>
              <a:defRPr sz="1000"/>
            </a:lvl8pPr>
            <a:lvl9pPr marL="3657624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96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4F554-208A-43C1-AEC8-F65444E3B296}" type="datetimeFigureOut">
              <a:rPr lang="zh-TW" altLang="en-US" smtClean="0"/>
              <a:t>2023/3/14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F4403-2169-4B52-BBCC-27DCA0A5C5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87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0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968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HHNzcEOD5ic&amp;ab_channel=%E5%8F%B0%E5%A1%91%E4%BC%81%E6%A5%AD%E7%B8%BD%E7%AE%A1%E7%90%86%E8%99%9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MP3gPyluQQ&amp;ab_channel=%E7%A9%BA%E5%93%81%E4%BD%A0%E5%A5%BD%2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ZXHDGVizmM&amp;ab_channel=%E7%A9%BA%E5%93%81%E4%BD%A0%E5%A5%BD%2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字方塊 36">
            <a:extLst>
              <a:ext uri="{FF2B5EF4-FFF2-40B4-BE49-F238E27FC236}">
                <a16:creationId xmlns:a16="http://schemas.microsoft.com/office/drawing/2014/main" id="{DAC9307E-550D-4135-B9DF-57F52AF8D8DA}"/>
              </a:ext>
            </a:extLst>
          </p:cNvPr>
          <p:cNvSpPr txBox="1"/>
          <p:nvPr/>
        </p:nvSpPr>
        <p:spPr>
          <a:xfrm>
            <a:off x="4027437" y="1752600"/>
            <a:ext cx="71096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111</a:t>
            </a:r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學年度</a:t>
            </a:r>
            <a:endParaRPr lang="en-US" altLang="zh-TW" sz="6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en-US" sz="6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空氣品質宣導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DE47B7C0-5FB2-46F2-8200-F7F1EE0CBA6F}"/>
              </a:ext>
            </a:extLst>
          </p:cNvPr>
          <p:cNvSpPr txBox="1"/>
          <p:nvPr/>
        </p:nvSpPr>
        <p:spPr>
          <a:xfrm>
            <a:off x="4796881" y="4114800"/>
            <a:ext cx="55707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山豐國小學務處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字方塊 46">
            <a:extLst>
              <a:ext uri="{FF2B5EF4-FFF2-40B4-BE49-F238E27FC236}">
                <a16:creationId xmlns:a16="http://schemas.microsoft.com/office/drawing/2014/main" id="{1A7BC8CC-B17B-49DD-A592-9A491D528FAD}"/>
              </a:ext>
            </a:extLst>
          </p:cNvPr>
          <p:cNvSpPr txBox="1"/>
          <p:nvPr/>
        </p:nvSpPr>
        <p:spPr>
          <a:xfrm>
            <a:off x="3374956" y="152400"/>
            <a:ext cx="8648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如何知道空氣品質指標？</a:t>
            </a:r>
            <a:endParaRPr lang="en-US" altLang="zh-TW" sz="4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DD5A892-F7B3-47C0-A60B-211A132AFC56}"/>
              </a:ext>
            </a:extLst>
          </p:cNvPr>
          <p:cNvSpPr txBox="1"/>
          <p:nvPr/>
        </p:nvSpPr>
        <p:spPr>
          <a:xfrm>
            <a:off x="4038600" y="1007865"/>
            <a:ext cx="73212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行政院環境保護署 </a:t>
            </a:r>
            <a:endParaRPr lang="en-US" altLang="zh-TW" sz="3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r>
              <a:rPr lang="zh-TW" altLang="en-US" sz="3200" dirty="0">
                <a:solidFill>
                  <a:srgbClr val="3333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   空氣品質監測網</a:t>
            </a:r>
            <a:r>
              <a:rPr lang="en-US" altLang="zh-TW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https://airtw.epa.gov.tw/</a:t>
            </a:r>
            <a:endParaRPr lang="en-US" altLang="zh-TW" sz="3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1520A4A-2C95-44BA-99E9-B0BBB8DBA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32662"/>
            <a:ext cx="4506163" cy="3388223"/>
          </a:xfrm>
          <a:prstGeom prst="rect">
            <a:avLst/>
          </a:prstGeom>
        </p:spPr>
      </p:pic>
      <p:grpSp>
        <p:nvGrpSpPr>
          <p:cNvPr id="6" name="object 45">
            <a:extLst>
              <a:ext uri="{FF2B5EF4-FFF2-40B4-BE49-F238E27FC236}">
                <a16:creationId xmlns:a16="http://schemas.microsoft.com/office/drawing/2014/main" id="{E8D801A7-2B44-4ECA-AA18-C603A2D4F5E3}"/>
              </a:ext>
            </a:extLst>
          </p:cNvPr>
          <p:cNvGrpSpPr/>
          <p:nvPr/>
        </p:nvGrpSpPr>
        <p:grpSpPr>
          <a:xfrm>
            <a:off x="7948526" y="2232662"/>
            <a:ext cx="4113051" cy="4191000"/>
            <a:chOff x="5853684" y="126492"/>
            <a:chExt cx="6230620" cy="6731634"/>
          </a:xfrm>
        </p:grpSpPr>
        <p:sp>
          <p:nvSpPr>
            <p:cNvPr id="7" name="object 46">
              <a:extLst>
                <a:ext uri="{FF2B5EF4-FFF2-40B4-BE49-F238E27FC236}">
                  <a16:creationId xmlns:a16="http://schemas.microsoft.com/office/drawing/2014/main" id="{7F287E74-076A-43DE-BBF2-935811146AE4}"/>
                </a:ext>
              </a:extLst>
            </p:cNvPr>
            <p:cNvSpPr/>
            <p:nvPr/>
          </p:nvSpPr>
          <p:spPr>
            <a:xfrm>
              <a:off x="5853684" y="1443228"/>
              <a:ext cx="3133343" cy="54147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  <p:sp>
          <p:nvSpPr>
            <p:cNvPr id="8" name="object 47">
              <a:extLst>
                <a:ext uri="{FF2B5EF4-FFF2-40B4-BE49-F238E27FC236}">
                  <a16:creationId xmlns:a16="http://schemas.microsoft.com/office/drawing/2014/main" id="{3EBCD007-D55B-4A47-A6DB-9F4262658288}"/>
                </a:ext>
              </a:extLst>
            </p:cNvPr>
            <p:cNvSpPr/>
            <p:nvPr/>
          </p:nvSpPr>
          <p:spPr>
            <a:xfrm>
              <a:off x="5879592" y="1469135"/>
              <a:ext cx="3031236" cy="53888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  <p:sp>
          <p:nvSpPr>
            <p:cNvPr id="9" name="object 48">
              <a:extLst>
                <a:ext uri="{FF2B5EF4-FFF2-40B4-BE49-F238E27FC236}">
                  <a16:creationId xmlns:a16="http://schemas.microsoft.com/office/drawing/2014/main" id="{2FF0F6A3-340E-45BE-93F6-7FA2D755D9F9}"/>
                </a:ext>
              </a:extLst>
            </p:cNvPr>
            <p:cNvSpPr/>
            <p:nvPr/>
          </p:nvSpPr>
          <p:spPr>
            <a:xfrm>
              <a:off x="9023604" y="126492"/>
              <a:ext cx="3060192" cy="54422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907D6DD-DF13-433B-8541-F70A43F218EF}"/>
              </a:ext>
            </a:extLst>
          </p:cNvPr>
          <p:cNvSpPr txBox="1"/>
          <p:nvPr/>
        </p:nvSpPr>
        <p:spPr>
          <a:xfrm>
            <a:off x="4644797" y="5223252"/>
            <a:ext cx="3054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環境</a:t>
            </a:r>
            <a:endParaRPr lang="en-US" altLang="zh-TW" sz="36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即時通</a:t>
            </a:r>
            <a:r>
              <a:rPr lang="en-US" altLang="zh-TW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APP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字方塊 33">
            <a:extLst>
              <a:ext uri="{FF2B5EF4-FFF2-40B4-BE49-F238E27FC236}">
                <a16:creationId xmlns:a16="http://schemas.microsoft.com/office/drawing/2014/main" id="{0ECD453B-E88E-4AE2-BA55-849B7E9D5C49}"/>
              </a:ext>
            </a:extLst>
          </p:cNvPr>
          <p:cNvSpPr txBox="1"/>
          <p:nvPr/>
        </p:nvSpPr>
        <p:spPr>
          <a:xfrm>
            <a:off x="2813597" y="38100"/>
            <a:ext cx="94949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如何知道空氣品質指標？</a:t>
            </a:r>
            <a:endParaRPr lang="en-US" altLang="zh-TW" sz="4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0D3988B-261F-4FA9-BB6D-A7190F0D01D9}"/>
              </a:ext>
            </a:extLst>
          </p:cNvPr>
          <p:cNvSpPr txBox="1"/>
          <p:nvPr/>
        </p:nvSpPr>
        <p:spPr>
          <a:xfrm>
            <a:off x="381000" y="1229224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3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看</a:t>
            </a:r>
            <a:r>
              <a:rPr lang="zh-TW" altLang="en-US" sz="36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學校中廊電視牆</a:t>
            </a:r>
            <a:r>
              <a:rPr lang="zh-TW" altLang="en-US" sz="3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空氣品質資訊</a:t>
            </a:r>
            <a:endParaRPr lang="en-US" altLang="zh-TW" sz="36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29F8C18B-AEC5-41BB-9C69-0461D90AD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" t="8772" r="-14" b="9796"/>
          <a:stretch/>
        </p:blipFill>
        <p:spPr>
          <a:xfrm>
            <a:off x="3685957" y="1014070"/>
            <a:ext cx="7750188" cy="5005730"/>
          </a:xfrm>
          <a:prstGeom prst="rect">
            <a:avLst/>
          </a:prstGeom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A82F239-82DC-42C3-BA55-C3FE38D2AC11}"/>
              </a:ext>
            </a:extLst>
          </p:cNvPr>
          <p:cNvSpPr/>
          <p:nvPr/>
        </p:nvSpPr>
        <p:spPr>
          <a:xfrm>
            <a:off x="8458200" y="3405746"/>
            <a:ext cx="1219200" cy="13716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EFF44B3-3CE3-487E-A2C4-EF7FC4163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6200" y="3400425"/>
            <a:ext cx="5386888" cy="3517763"/>
          </a:xfrm>
          <a:prstGeom prst="rect">
            <a:avLst/>
          </a:prstGeom>
        </p:spPr>
      </p:pic>
      <p:sp>
        <p:nvSpPr>
          <p:cNvPr id="71" name="文字方塊 70">
            <a:extLst>
              <a:ext uri="{FF2B5EF4-FFF2-40B4-BE49-F238E27FC236}">
                <a16:creationId xmlns:a16="http://schemas.microsoft.com/office/drawing/2014/main" id="{FC626AD5-A0C3-47C9-B9E0-C1A24956633C}"/>
              </a:ext>
            </a:extLst>
          </p:cNvPr>
          <p:cNvSpPr txBox="1"/>
          <p:nvPr/>
        </p:nvSpPr>
        <p:spPr>
          <a:xfrm>
            <a:off x="3962400" y="39350"/>
            <a:ext cx="56438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面對空氣汙染如何自我防護？</a:t>
            </a:r>
            <a:endParaRPr lang="en-US" altLang="zh-TW" sz="4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F622E5-1383-4F96-840D-2BDC57EC7FDB}"/>
              </a:ext>
            </a:extLst>
          </p:cNvPr>
          <p:cNvSpPr txBox="1"/>
          <p:nvPr/>
        </p:nvSpPr>
        <p:spPr>
          <a:xfrm>
            <a:off x="4572000" y="1905000"/>
            <a:ext cx="7010400" cy="4434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戴口罩。</a:t>
            </a:r>
            <a:endParaRPr lang="en-US" altLang="zh-TW" sz="2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待在室內，減少外出。</a:t>
            </a:r>
            <a:endParaRPr lang="en-US" altLang="zh-TW" sz="2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由室外進入室內時，可加強個人衛生防護，例如洗手、洗臉、清潔鼻腔。</a:t>
            </a:r>
            <a:endParaRPr lang="en-US" altLang="zh-TW" sz="2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運動提升免疫力。</a:t>
            </a:r>
            <a:endParaRPr lang="en-US" altLang="zh-TW" sz="2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多喝水促進代謝。</a:t>
            </a:r>
            <a:endParaRPr lang="en-US" altLang="zh-TW" sz="2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注意</a:t>
            </a:r>
            <a:r>
              <a:rPr lang="zh-TW" altLang="en-US" sz="24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學校電視牆</a:t>
            </a:r>
            <a:r>
              <a:rPr lang="zh-TW" altLang="en-US" sz="2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空氣品質資訊。</a:t>
            </a:r>
            <a:endParaRPr lang="en-US" altLang="zh-TW" sz="2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object 22"/>
          <p:cNvGrpSpPr/>
          <p:nvPr/>
        </p:nvGrpSpPr>
        <p:grpSpPr>
          <a:xfrm>
            <a:off x="107823" y="4393693"/>
            <a:ext cx="3876675" cy="2241550"/>
            <a:chOff x="51815" y="3654552"/>
            <a:chExt cx="3876675" cy="2241550"/>
          </a:xfrm>
        </p:grpSpPr>
        <p:sp>
          <p:nvSpPr>
            <p:cNvPr id="23" name="object 23"/>
            <p:cNvSpPr/>
            <p:nvPr/>
          </p:nvSpPr>
          <p:spPr>
            <a:xfrm>
              <a:off x="51815" y="3654552"/>
              <a:ext cx="3876294" cy="22410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9248" y="3681984"/>
              <a:ext cx="3823716" cy="21884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</p:grpSp>
      <p:sp>
        <p:nvSpPr>
          <p:cNvPr id="25" name="object 25"/>
          <p:cNvSpPr/>
          <p:nvPr/>
        </p:nvSpPr>
        <p:spPr>
          <a:xfrm>
            <a:off x="4117467" y="4419600"/>
            <a:ext cx="2883408" cy="2179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159372" y="4419600"/>
            <a:ext cx="4933187" cy="2189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5256" y="1447037"/>
            <a:ext cx="3742944" cy="2773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D41038F-CE5C-41A0-9E33-02C2382920C1}"/>
              </a:ext>
            </a:extLst>
          </p:cNvPr>
          <p:cNvSpPr txBox="1"/>
          <p:nvPr/>
        </p:nvSpPr>
        <p:spPr>
          <a:xfrm>
            <a:off x="4003167" y="1487122"/>
            <a:ext cx="7828025" cy="19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完成</a:t>
            </a:r>
            <a:r>
              <a:rPr lang="zh-TW" altLang="en-US" sz="3200" u="sng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空氣品質學習單</a:t>
            </a:r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後，</a:t>
            </a:r>
            <a:endParaRPr lang="en-US" altLang="zh-TW" sz="3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請在</a:t>
            </a:r>
            <a:r>
              <a:rPr lang="en-US" altLang="zh-TW" sz="2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3/31(</a:t>
            </a:r>
            <a:r>
              <a:rPr lang="zh-TW" altLang="en-US" sz="2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五</a:t>
            </a:r>
            <a:r>
              <a:rPr lang="en-US" altLang="zh-TW" sz="2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  <a:r>
              <a:rPr lang="zh-TW" altLang="en-US" sz="2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前</a:t>
            </a: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交至學務處衛生組。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獲選優良作品者，可領取小禮物！</a:t>
            </a:r>
            <a:endParaRPr lang="en-US" altLang="zh-TW" sz="24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>
          <a:xfrm>
            <a:off x="1526817" y="389406"/>
            <a:ext cx="5183516" cy="1005250"/>
          </a:xfrm>
        </p:spPr>
        <p:txBody>
          <a:bodyPr>
            <a:normAutofit/>
          </a:bodyPr>
          <a:lstStyle/>
          <a:p>
            <a:r>
              <a:rPr lang="zh-TW" altLang="zh-TW" sz="3266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認識空氣品質指標</a:t>
            </a:r>
            <a:endParaRPr lang="zh-TW" altLang="en-US" sz="1814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784043" y="2012537"/>
          <a:ext cx="8835047" cy="22021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72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83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787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err="1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AQI</a:t>
                      </a:r>
                      <a:endParaRPr lang="en-US" sz="2000" kern="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指標</a:t>
                      </a:r>
                      <a:endParaRPr lang="zh-TW" sz="20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0~50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51~100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101~150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151~200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201~300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301~500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8026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對健康的</a:t>
                      </a:r>
                      <a:endParaRPr lang="zh-TW" sz="20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影響</a:t>
                      </a:r>
                      <a:endParaRPr lang="zh-TW" sz="20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良好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普通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對敏感族群</a:t>
                      </a:r>
                      <a:b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</a:b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對所有族群</a:t>
                      </a:r>
                      <a:b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</a:b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非常</a:t>
                      </a:r>
                      <a:b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</a:b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危害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231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代表顏色</a:t>
                      </a:r>
                      <a:endParaRPr lang="zh-TW" sz="20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/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1600" dirty="0"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</a:txBody>
                  <a:tcPr marL="53581" marR="5358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C6694C10-2A7A-48DF-848A-D6C31374B104}"/>
              </a:ext>
            </a:extLst>
          </p:cNvPr>
          <p:cNvSpPr txBox="1"/>
          <p:nvPr/>
        </p:nvSpPr>
        <p:spPr>
          <a:xfrm>
            <a:off x="6332741" y="91252"/>
            <a:ext cx="3680816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4772"/>
            <a:r>
              <a:rPr lang="zh-TW" altLang="en-US" sz="1814" dirty="0">
                <a:solidFill>
                  <a:prstClr val="black"/>
                </a:solidFill>
                <a:latin typeface="華康POP1體W7" panose="040B0709000000000000" pitchFamily="81" charset="-120"/>
                <a:ea typeface="華康POP1體W7" panose="040B0709000000000000" pitchFamily="81" charset="-120"/>
              </a:rPr>
              <a:t>班級：       座號：     姓名：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5BCE33-60CE-4951-B608-9D20357F4017}"/>
              </a:ext>
            </a:extLst>
          </p:cNvPr>
          <p:cNvSpPr/>
          <p:nvPr/>
        </p:nvSpPr>
        <p:spPr>
          <a:xfrm>
            <a:off x="1784043" y="1329838"/>
            <a:ext cx="4940776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772"/>
            <a:r>
              <a:rPr lang="zh-TW" altLang="en-US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一、</a:t>
            </a:r>
            <a:r>
              <a:rPr lang="zh-TW" altLang="zh-TW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</a:t>
            </a:r>
            <a:r>
              <a:rPr lang="zh-TW" altLang="en-US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zh-TW" sz="2177" b="1" u="sng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塗上</a:t>
            </a:r>
            <a:r>
              <a:rPr lang="zh-TW" altLang="en-US" sz="2177" b="1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zh-TW" altLang="zh-TW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相符合的顏色</a:t>
            </a:r>
            <a:endParaRPr lang="zh-TW" altLang="en-US" sz="2177" dirty="0">
              <a:solidFill>
                <a:prstClr val="black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490659-BE2B-4F71-BE3D-61449E9DB94F}"/>
              </a:ext>
            </a:extLst>
          </p:cNvPr>
          <p:cNvSpPr/>
          <p:nvPr/>
        </p:nvSpPr>
        <p:spPr>
          <a:xfrm>
            <a:off x="1784043" y="4478553"/>
            <a:ext cx="7635424" cy="1518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4772">
              <a:lnSpc>
                <a:spcPct val="150000"/>
              </a:lnSpc>
            </a:pPr>
            <a:r>
              <a:rPr lang="zh-TW" altLang="en-US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二、學校空氣品質資訊在哪裡？</a:t>
            </a:r>
            <a:r>
              <a:rPr lang="en-US" altLang="zh-TW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請在□</a:t>
            </a:r>
            <a:r>
              <a:rPr lang="en-US" altLang="zh-TW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V)</a:t>
            </a:r>
          </a:p>
          <a:p>
            <a:pPr defTabSz="414772">
              <a:lnSpc>
                <a:spcPct val="150000"/>
              </a:lnSpc>
            </a:pPr>
            <a:r>
              <a:rPr lang="zh-TW" altLang="en-US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  </a:t>
            </a:r>
            <a:r>
              <a:rPr lang="en-US" altLang="zh-TW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1.</a:t>
            </a:r>
            <a:r>
              <a:rPr lang="zh-TW" altLang="en-US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□中廊的電視牆</a:t>
            </a:r>
            <a:endParaRPr lang="en-US" altLang="zh-TW" sz="2177" dirty="0">
              <a:solidFill>
                <a:prstClr val="black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defTabSz="414772">
              <a:lnSpc>
                <a:spcPct val="150000"/>
              </a:lnSpc>
            </a:pPr>
            <a:r>
              <a:rPr lang="zh-TW" altLang="en-US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   </a:t>
            </a:r>
            <a:r>
              <a:rPr lang="en-US" altLang="zh-TW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2.</a:t>
            </a:r>
            <a:r>
              <a:rPr lang="zh-TW" altLang="en-US" sz="2177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□警衛室前</a:t>
            </a:r>
          </a:p>
        </p:txBody>
      </p:sp>
    </p:spTree>
    <p:extLst>
      <p:ext uri="{BB962C8B-B14F-4D97-AF65-F5344CB8AC3E}">
        <p14:creationId xmlns:p14="http://schemas.microsoft.com/office/powerpoint/2010/main" val="3446944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595616" y="6576364"/>
            <a:ext cx="2743200" cy="13970"/>
          </a:xfrm>
          <a:custGeom>
            <a:avLst/>
            <a:gdLst/>
            <a:ahLst/>
            <a:cxnLst/>
            <a:rect l="l" t="t" r="r" b="b"/>
            <a:pathLst>
              <a:path w="2743200" h="13970">
                <a:moveTo>
                  <a:pt x="2743200" y="0"/>
                </a:moveTo>
                <a:lnTo>
                  <a:pt x="0" y="0"/>
                </a:lnTo>
                <a:lnTo>
                  <a:pt x="0" y="13716"/>
                </a:lnTo>
                <a:lnTo>
                  <a:pt x="2743200" y="13716"/>
                </a:lnTo>
                <a:lnTo>
                  <a:pt x="2743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4ED4F5-7DF7-4404-9872-2ED8CE005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600200"/>
            <a:ext cx="6340197" cy="472986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08979C-9457-470F-BAD0-E8527AB54EC0}"/>
              </a:ext>
            </a:extLst>
          </p:cNvPr>
          <p:cNvSpPr txBox="1"/>
          <p:nvPr/>
        </p:nvSpPr>
        <p:spPr>
          <a:xfrm>
            <a:off x="304800" y="685800"/>
            <a:ext cx="63401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今天的空</a:t>
            </a:r>
            <a:r>
              <a:rPr lang="zh-TW" altLang="en-US" sz="4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氣好嗎？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字方塊 32">
            <a:extLst>
              <a:ext uri="{FF2B5EF4-FFF2-40B4-BE49-F238E27FC236}">
                <a16:creationId xmlns:a16="http://schemas.microsoft.com/office/drawing/2014/main" id="{BA64FA0D-3445-4482-BBBD-5A0C3050D073}"/>
              </a:ext>
            </a:extLst>
          </p:cNvPr>
          <p:cNvSpPr txBox="1"/>
          <p:nvPr/>
        </p:nvSpPr>
        <p:spPr>
          <a:xfrm>
            <a:off x="3657600" y="3048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為什麼空氣品質不好時，天空是灰灰霧霧？</a:t>
            </a:r>
            <a:endParaRPr lang="en-US" altLang="zh-TW" sz="40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9A8BE9A-6A15-45D6-B7B3-C5E273D802E3}"/>
              </a:ext>
            </a:extLst>
          </p:cNvPr>
          <p:cNvSpPr txBox="1"/>
          <p:nvPr/>
        </p:nvSpPr>
        <p:spPr>
          <a:xfrm>
            <a:off x="3962400" y="1905000"/>
            <a:ext cx="7272626" cy="386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這是空氣汙染的現象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空氣存在許多對人體健康或生活環境有害的物質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包括懸浮微粒、細懸浮微粒、二氧化硫、二氧化氮、臭氧、一氧化碳</a:t>
            </a:r>
            <a:endParaRPr lang="en-US" altLang="zh-TW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8673F89-2838-4572-A781-9D4E7204B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9165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7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8DA8DDB-B311-41DC-8DE8-201532293364}"/>
              </a:ext>
            </a:extLst>
          </p:cNvPr>
          <p:cNvSpPr txBox="1"/>
          <p:nvPr/>
        </p:nvSpPr>
        <p:spPr>
          <a:xfrm>
            <a:off x="-76200" y="1066800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空氣汙染物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從哪來？</a:t>
            </a:r>
            <a:endParaRPr lang="en-US" altLang="zh-TW" sz="36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61538D-A933-4B3F-B06C-481100BF0F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25"/>
          <a:stretch/>
        </p:blipFill>
        <p:spPr>
          <a:xfrm>
            <a:off x="8001000" y="0"/>
            <a:ext cx="4191000" cy="324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>
            <a:hlinkClick r:id="rId4"/>
            <a:extLst>
              <a:ext uri="{FF2B5EF4-FFF2-40B4-BE49-F238E27FC236}">
                <a16:creationId xmlns:a16="http://schemas.microsoft.com/office/drawing/2014/main" id="{ACB238DD-80A3-46C8-AA39-87D6D7E1D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057400"/>
            <a:ext cx="7162800" cy="455763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7D9C4E2-3CB7-4630-B891-D5431E6F9B62}"/>
              </a:ext>
            </a:extLst>
          </p:cNvPr>
          <p:cNvSpPr txBox="1"/>
          <p:nvPr/>
        </p:nvSpPr>
        <p:spPr>
          <a:xfrm>
            <a:off x="8467725" y="5310650"/>
            <a:ext cx="3257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←影片欣賞</a:t>
            </a:r>
            <a:endParaRPr lang="en-US" altLang="zh-TW" sz="3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endParaRPr lang="en-US" altLang="zh-TW" sz="32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r"/>
            <a:r>
              <a:rPr lang="zh-TW" altLang="en-US" sz="1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 </a:t>
            </a:r>
            <a:r>
              <a:rPr lang="en-US" altLang="zh-TW" sz="1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1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點選圖片</a:t>
            </a:r>
            <a:r>
              <a:rPr lang="en-US" altLang="zh-TW" sz="1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350037" y="749426"/>
            <a:ext cx="137744" cy="1531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0B18585-48EA-4411-B629-C32D0EFF6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902" y="0"/>
            <a:ext cx="91980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id="{FB66F92F-142B-48EC-964D-F72520E59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676400"/>
            <a:ext cx="7602888" cy="484941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C92D705-FC98-4412-AE0E-06663FC72EE9}"/>
              </a:ext>
            </a:extLst>
          </p:cNvPr>
          <p:cNvSpPr txBox="1"/>
          <p:nvPr/>
        </p:nvSpPr>
        <p:spPr>
          <a:xfrm>
            <a:off x="-5209" y="4264032"/>
            <a:ext cx="35702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影片欣賞</a:t>
            </a:r>
            <a:endParaRPr lang="en-US" altLang="zh-TW" sz="44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endParaRPr lang="en-US" altLang="zh-TW" sz="44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en-US" altLang="zh-TW" sz="20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點選圖片</a:t>
            </a:r>
            <a:r>
              <a:rPr lang="en-US" altLang="zh-TW" sz="20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DD10D8-A44B-4309-9A0E-4FA7095AD945}"/>
              </a:ext>
            </a:extLst>
          </p:cNvPr>
          <p:cNvSpPr txBox="1"/>
          <p:nvPr/>
        </p:nvSpPr>
        <p:spPr>
          <a:xfrm>
            <a:off x="3344244" y="0"/>
            <a:ext cx="8686800" cy="149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怎麼知道空氣品質好不好呢？</a:t>
            </a:r>
            <a:endParaRPr lang="en-US" altLang="zh-TW" sz="36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空氣品質指標</a:t>
            </a:r>
            <a:r>
              <a:rPr lang="en-US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(Air Quality </a:t>
            </a:r>
            <a:r>
              <a:rPr lang="en-US" altLang="zh-TW" sz="2800" dirty="0" err="1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Index,</a:t>
            </a:r>
            <a:r>
              <a:rPr lang="en-US" altLang="zh-TW" sz="2800" dirty="0" err="1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AQI</a:t>
            </a:r>
            <a:r>
              <a:rPr lang="en-US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79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84CD6398-0480-44D8-9FD5-599898EDA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525"/>
            <a:ext cx="9220200" cy="6858000"/>
          </a:xfrm>
          <a:prstGeom prst="rect">
            <a:avLst/>
          </a:prstGeom>
        </p:spPr>
      </p:pic>
      <p:graphicFrame>
        <p:nvGraphicFramePr>
          <p:cNvPr id="35" name="內容版面配置區 3">
            <a:extLst>
              <a:ext uri="{FF2B5EF4-FFF2-40B4-BE49-F238E27FC236}">
                <a16:creationId xmlns:a16="http://schemas.microsoft.com/office/drawing/2014/main" id="{72D79057-A6AC-42FF-B800-C6EB4E74B6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99532"/>
              </p:ext>
            </p:extLst>
          </p:nvPr>
        </p:nvGraphicFramePr>
        <p:xfrm>
          <a:off x="2667740" y="1000124"/>
          <a:ext cx="9219460" cy="2438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03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2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2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70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0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0929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2000" kern="0" dirty="0" err="1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AQI</a:t>
                      </a:r>
                      <a:endParaRPr lang="en-US" sz="2000" kern="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指標</a:t>
                      </a:r>
                      <a:endParaRPr lang="zh-TW" sz="20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0~50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51~100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101~150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151~200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201~300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301~500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092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對健康的</a:t>
                      </a:r>
                      <a:endParaRPr lang="zh-TW" sz="20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</a:endParaRPr>
                    </a:p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影響</a:t>
                      </a:r>
                      <a:endParaRPr lang="zh-TW" sz="20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良好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普通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對敏感族群</a:t>
                      </a:r>
                      <a:b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</a:b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對所有族群</a:t>
                      </a:r>
                      <a:b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</a:b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非常</a:t>
                      </a:r>
                      <a:br>
                        <a:rPr lang="en-US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</a:b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不健康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危害</a:t>
                      </a:r>
                      <a:endParaRPr lang="zh-TW" sz="18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379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</a:rPr>
                        <a:t>代表顏色</a:t>
                      </a:r>
                      <a:endParaRPr lang="zh-TW" sz="2000" kern="100" dirty="0"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Times New Roman"/>
                      </a:endParaRPr>
                    </a:p>
                  </a:txBody>
                  <a:tcPr marL="59063" marR="5906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  <a:cs typeface="新細明體"/>
                        </a:rPr>
                        <a:t>綠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  <a:cs typeface="新細明體"/>
                        </a:rPr>
                        <a:t>黃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  <a:cs typeface="新細明體"/>
                        </a:rPr>
                        <a:t>橘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  <a:cs typeface="新細明體"/>
                        </a:rPr>
                        <a:t>紅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  <a:cs typeface="新細明體"/>
                        </a:rPr>
                        <a:t>紫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99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00"/>
                          </a:solidFill>
                          <a:effectLst/>
                          <a:latin typeface="書法中楷（注音一）" panose="02010609010101010101" pitchFamily="49" charset="-120"/>
                          <a:ea typeface="書法中楷（注音一）" panose="02010609010101010101" pitchFamily="49" charset="-120"/>
                          <a:cs typeface="新細明體"/>
                        </a:rPr>
                        <a:t>褐紅</a:t>
                      </a:r>
                      <a:endParaRPr lang="en-US" sz="2000" kern="0" dirty="0">
                        <a:solidFill>
                          <a:srgbClr val="000000"/>
                        </a:solidFill>
                        <a:effectLst/>
                        <a:latin typeface="書法中楷（注音一）" panose="02010609010101010101" pitchFamily="49" charset="-120"/>
                        <a:ea typeface="書法中楷（注音一）" panose="02010609010101010101" pitchFamily="49" charset="-120"/>
                        <a:cs typeface="新細明體"/>
                      </a:endParaRPr>
                    </a:p>
                  </a:txBody>
                  <a:tcPr marL="59063" marR="59063" marT="0" marB="0" anchor="ctr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3"/>
            <a:extLst>
              <a:ext uri="{FF2B5EF4-FFF2-40B4-BE49-F238E27FC236}">
                <a16:creationId xmlns:a16="http://schemas.microsoft.com/office/drawing/2014/main" id="{C49878BF-969F-4132-A1BC-1A4B3C58B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90" y="990600"/>
            <a:ext cx="7696759" cy="48768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B478232-8503-4E4F-A8A6-FE76A28A3801}"/>
              </a:ext>
            </a:extLst>
          </p:cNvPr>
          <p:cNvSpPr txBox="1"/>
          <p:nvPr/>
        </p:nvSpPr>
        <p:spPr>
          <a:xfrm>
            <a:off x="152400" y="990600"/>
            <a:ext cx="32624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影片欣賞</a:t>
            </a:r>
            <a:endParaRPr lang="en-US" altLang="zh-TW" sz="40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endParaRPr lang="en-US" altLang="zh-TW" sz="4000" dirty="0">
              <a:solidFill>
                <a:schemeClr val="bg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/>
            <a:r>
              <a:rPr lang="en-US" altLang="zh-TW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點選圖片</a:t>
            </a:r>
            <a:r>
              <a:rPr lang="en-US" altLang="zh-TW" dirty="0">
                <a:solidFill>
                  <a:schemeClr val="bg1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0356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框架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352</TotalTime>
  <Words>523</Words>
  <Application>Microsoft Office PowerPoint</Application>
  <PresentationFormat>寬螢幕</PresentationFormat>
  <Paragraphs>92</Paragraphs>
  <Slides>15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15</vt:i4>
      </vt:variant>
    </vt:vector>
  </HeadingPairs>
  <TitlesOfParts>
    <vt:vector size="28" baseType="lpstr">
      <vt:lpstr>書法中楷（注音一）</vt:lpstr>
      <vt:lpstr>華康POP1體W7</vt:lpstr>
      <vt:lpstr>微軟正黑體</vt:lpstr>
      <vt:lpstr>新細明體</vt:lpstr>
      <vt:lpstr>Arial</vt:lpstr>
      <vt:lpstr>Calibri</vt:lpstr>
      <vt:lpstr>Calibri Light</vt:lpstr>
      <vt:lpstr>Corbel</vt:lpstr>
      <vt:lpstr>Times New Roman</vt:lpstr>
      <vt:lpstr>Wingdings</vt:lpstr>
      <vt:lpstr>Wingdings 2</vt:lpstr>
      <vt:lpstr>Office 佈景主題</vt:lpstr>
      <vt:lpstr>框架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認識空氣品質指標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空氣品質宣導</dc:title>
  <dc:creator>admin</dc:creator>
  <cp:lastModifiedBy>教學組專用電腦</cp:lastModifiedBy>
  <cp:revision>27</cp:revision>
  <dcterms:created xsi:type="dcterms:W3CDTF">2023-03-09T06:14:00Z</dcterms:created>
  <dcterms:modified xsi:type="dcterms:W3CDTF">2023-03-14T03:48:31Z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2021-10-04T00:00:00Z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2023-03-09T00:00:00Z</vt:filetime>
  </property>
</Properties>
</file>