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81" r:id="rId3"/>
    <p:sldId id="270" r:id="rId4"/>
    <p:sldId id="276" r:id="rId5"/>
    <p:sldId id="275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43" autoAdjust="0"/>
  </p:normalViewPr>
  <p:slideViewPr>
    <p:cSldViewPr snapToGrid="0">
      <p:cViewPr>
        <p:scale>
          <a:sx n="90" d="100"/>
          <a:sy n="90" d="100"/>
        </p:scale>
        <p:origin x="13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4011-E856-445F-80A2-BFC6ECD6E2B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0632-3724-4241-9064-0802D946E5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93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夏季！阻絕雨後傳染病的逆襲！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(202208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https://www.youtube.com/watch?v=f5V-kNCiq-g&amp;ab_channel=%E8%A1%9B%E7%94%9F%E7%A6%8F%E5%88%A9%E9%83%A8%E7%96%BE%E7%97%85%E7%AE%A1%E5%88%B6%E7%BD%B2</a:t>
            </a: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9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4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21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在臺灣傳播登革熱病毒的蚊子埃及斑蚊和白線斑蚊。這二 種斑蚊的幼蟲喜歡孳生在人工或天然容器較清潔的積水內，如 花瓶、水盤、廢瓶罐、水缸、水桶、廢輪胎或樹洞、竹筒及植 物葉腋積水處。雌蚊白天活動，吸食動物血液，如吸食登革熱 患者的血一段時間後，再叮咬健康人，即會傳播登革熱。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2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清除病媒蚊之孳生是基本最重要的防治法。這些工作不能 單靠政府有關機構，必須社區及民眾參與。廢棄的罐子、瓶子、 輪胎等等，必須予以適當的處理。把自己家內外的不必要之積 水容器倒置，或交由垃圾車運走，必須保有的盛水容器，如水 缸、花瓶、水盤等每週洗刷並換水一次，地下室積水應排除， 並施用殺蟲劑、清潔劑、油等。盆栽清潔管理的部分，進行登革熱的 加強防治。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95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因病媒蚊是白天吸血，故午睡時應有防蚊設備；最好穿著 長袖長褲，而裸露部份可塗抹驅蚊藥水或藥膏。防治登革熱， 請大家一起清除及刷洗各式積水的容器。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1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一、不讓斑蚊進屋：</a:t>
            </a:r>
          </a:p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（一）設置紗窗、紗門。</a:t>
            </a:r>
          </a:p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（二）噴灑殺蟲劑或點燃蚊香驅蚊。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二、不讓斑蚊繁殖： （一）清除病媒蚊孳生源（積水容器）。 （二）裝飾容器（花瓶、花盆、水盤等）：每週刷洗並 換水一次。 （三）儲水容器（貯水桶、水缸、水泥槽等）：每週刷 洗、換水或倒置。 （四）廢棄容器（廢輪胎、空瓶、空罐等）：清除、倒 置或覆蓋、填土。 （五）積水地下室：排除積水，或施放殺幼蚊劑、鹽、 清潔劑、油等。 （六）天然容器（竹筒、樹洞、石穴、葉腋等）：用泥 土、沙子或海綿填滿。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三、不讓蚊叮咬： 掛蚊帳；穿長袖長褲；裸露處塗防蚊液（藥膏）、 忌避劑等。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0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夏日防疫攻略 不要蚊很恐怖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(201808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https://www.youtube.com/watch?v=7c3BirDBUeY&amp;t=4s&amp;ab_channel=%E8%A1%9B%E7%94%9F%E7%A6%8F%E5%88%A9%E9%83%A8%E7%96%BE%E7%97%85%E7%AE%A1%E5%88%B6%E7%BD%B2</a:t>
            </a: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5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4C949-2300-4E5B-8E54-DD975DC25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6934EE-60AF-4913-ABEA-E3D5BF77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B361CC-C122-45CF-95BA-ACB015B5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807E0B-6BAC-4A46-8403-3555877F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C2550B-7925-4F30-BCF7-D2AC4DC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0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8C8AF-05CD-4125-929F-4B1F61BE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AF236F-3BD4-43AE-8129-A13B9D7B8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943EA9-8742-4498-9691-A4A95CCD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A68F74-40E6-495F-91B7-502F2887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1E9EE7-A45A-4FEA-B749-2CC5FDFB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9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7B8BCB3-4B58-45BF-B320-96E9D79E3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C7DCA2-CDD9-4633-B929-CD7D29BD0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B8462E-140D-4A5E-BB23-FC8960A6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819D38-1401-4A44-BDF7-963133AB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4F1E81-F42E-488E-A553-A3458DA8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6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4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97ACD5-E2A1-4F9C-A6EB-EFA46AC7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429B9F-5F6E-402A-BC72-FAB856DD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DD5171-6BA3-47D5-B4E8-BCF94B1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4AEB37-8F88-40E4-BE35-2E419BFF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472156-A707-42F2-9567-367412A0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54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060D0-D5C0-4247-A504-7652B2E8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D80BDD-3BE6-47C7-9886-D84AC15D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D92322-B201-4844-BC66-7F7F2576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7F8D9-6084-4134-8AD5-B661C572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61401C-9CB2-44BF-90AE-630B688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80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4878E-2747-40BD-B4B7-B8C38F37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BB4C9C-3286-45A7-B41B-756F4A43C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DFBAB7-9B93-449C-AB5F-87DA6DA5D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A7C05C-7D85-42E6-BF98-12FD799C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22F28F-20A0-4AA0-9B05-18E0403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C01734-FDFE-40E2-B12B-6E837195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90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0F766-EDFB-4C7A-9348-728BFD18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4A79DE-ACF8-4BDD-A58A-C576CD54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6B6316F-853B-4EFA-91C1-DFA89995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64A57A-21F6-4E34-9B8B-7E351E6FC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F46BF9-E327-47FF-86D3-FB0F0B172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1116ADC-36C2-4492-A892-C3191E92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14822C1-571F-4D7C-8F5C-3C325D31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AFA49E9-6BB2-4F9E-8B19-67B7D273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62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05AB0E-DE3F-490D-8AF5-1648E737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6685D4-22F0-4979-8A3A-88040ADA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7FB5FE-354E-48D2-9131-FF4962C5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72DD77-ED64-4F95-93D9-B64418C0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2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57C19CB-F93B-4AA6-9BA2-349BAB1C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71F3CD-D7DE-44CF-B1EA-ED3BE9E6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85147E-A1B3-43C1-A9D8-90BB4110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0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D99C4-33C5-4FB2-9AF7-280BC689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713C56-216E-4F13-8002-8713CCB5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887E1A-78B4-4AE9-9097-CB43170A5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09E854-0519-45E0-81E6-A499764D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A76DE3-AB83-4CF6-9B1E-8A6F2EBE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136A99-B7D1-4E26-90FA-05B9B9BC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2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B6E80-9C1D-48AE-8172-613B836E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DD9699-99A5-4351-A16D-2456B62E6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540C8D-DE40-4BE7-9418-7A303A9E0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F2DEA6-BD36-4E53-97AD-5409F7F6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78CEB3-B01F-46EB-9183-B8DFAEA4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BED441-D439-4C90-A541-F0DAF34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26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B5165DA-4B0C-48EB-88F8-0E84F3B1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089251-5A05-41D7-92F7-6CD84028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1E9994-B012-4494-9D1F-051AFB3A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30328D-A45D-46F1-9500-DF1048F51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E619DD-7846-401A-A801-373AEB219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97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V-kNCiq-g&amp;ab_channel=%E8%A1%9B%E7%94%9F%E7%A6%8F%E5%88%A9%E9%83%A8%E7%96%BE%E7%97%85%E7%AE%A1%E5%88%B6%E7%BD%B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3BirDBUeY&amp;t=4s&amp;ab_channel=%E8%A1%9B%E7%94%9F%E7%A6%8F%E5%88%A9%E9%83%A8%E7%96%BE%E7%97%85%E7%AE%A1%E5%88%B6%E7%BD%B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4E2FB2-9179-42A6-BD39-A80F7CCFC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9" t="20188" r="9819" b="66690"/>
          <a:stretch/>
        </p:blipFill>
        <p:spPr>
          <a:xfrm>
            <a:off x="8882743" y="1138663"/>
            <a:ext cx="1959429" cy="8998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FEF6AF8-C66F-47FF-AE73-9B661B5E26E5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7D1420-5024-4F86-B3A4-975EEA97A26E}"/>
              </a:ext>
            </a:extLst>
          </p:cNvPr>
          <p:cNvSpPr/>
          <p:nvPr/>
        </p:nvSpPr>
        <p:spPr>
          <a:xfrm>
            <a:off x="10958286" y="630665"/>
            <a:ext cx="740228" cy="7402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C5DE1A-58ED-47D7-AC26-FC58B3C0F08B}"/>
              </a:ext>
            </a:extLst>
          </p:cNvPr>
          <p:cNvSpPr txBox="1"/>
          <p:nvPr/>
        </p:nvSpPr>
        <p:spPr>
          <a:xfrm>
            <a:off x="493486" y="390043"/>
            <a:ext cx="391886" cy="260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Bauhaus 93" panose="04030905020B02020C02" pitchFamily="82" charset="0"/>
              </a:rPr>
              <a:t>2  0</a:t>
            </a:r>
            <a:r>
              <a:rPr lang="en-US" altLang="zh-TW" sz="2800" dirty="0">
                <a:latin typeface="Bauhaus 93" panose="04030905020B02020C02" pitchFamily="82" charset="0"/>
              </a:rPr>
              <a:t>23</a:t>
            </a:r>
            <a:endParaRPr lang="zh-CN" altLang="en-US" sz="2800" dirty="0">
              <a:latin typeface="Bauhaus 93" panose="04030905020B02020C02" pitchFamily="8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F01038-0F53-4346-8695-6A10D5B4FBBD}"/>
              </a:ext>
            </a:extLst>
          </p:cNvPr>
          <p:cNvSpPr txBox="1"/>
          <p:nvPr/>
        </p:nvSpPr>
        <p:spPr>
          <a:xfrm>
            <a:off x="9137619" y="5834113"/>
            <a:ext cx="2814237" cy="63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111</a:t>
            </a: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學年度製</a:t>
            </a:r>
            <a:endParaRPr lang="zh-CN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F57896-8417-4443-B1C2-2E302D1B9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9" t="20188" r="9819" b="66690"/>
          <a:stretch/>
        </p:blipFill>
        <p:spPr>
          <a:xfrm>
            <a:off x="8168861" y="887621"/>
            <a:ext cx="1052286" cy="4832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68BC2C-F87D-4880-B4D0-29D5EA195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13387" r="36556" b="62475"/>
          <a:stretch/>
        </p:blipFill>
        <p:spPr>
          <a:xfrm>
            <a:off x="2615254" y="630665"/>
            <a:ext cx="1407886" cy="16553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6B9FFC-4273-49A8-A4C9-676E1CE451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44620" r="61685" b="15307"/>
          <a:stretch/>
        </p:blipFill>
        <p:spPr>
          <a:xfrm>
            <a:off x="798945" y="2308558"/>
            <a:ext cx="2960914" cy="35219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8A5A41-E066-4701-9F99-F608D8323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2" t="35289" r="3221" b="14868"/>
          <a:stretch/>
        </p:blipFill>
        <p:spPr>
          <a:xfrm>
            <a:off x="9595260" y="2745929"/>
            <a:ext cx="2219368" cy="3087708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35FF331-7B6A-452D-A635-AB9FC84578CD}"/>
              </a:ext>
            </a:extLst>
          </p:cNvPr>
          <p:cNvCxnSpPr/>
          <p:nvPr/>
        </p:nvCxnSpPr>
        <p:spPr>
          <a:xfrm>
            <a:off x="1978360" y="5830471"/>
            <a:ext cx="911497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113EE4A-7FC9-45D7-BC8A-3513DC4CC204}"/>
              </a:ext>
            </a:extLst>
          </p:cNvPr>
          <p:cNvSpPr txBox="1"/>
          <p:nvPr/>
        </p:nvSpPr>
        <p:spPr>
          <a:xfrm>
            <a:off x="3547692" y="2059993"/>
            <a:ext cx="5589927" cy="27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登革熱防治宣導</a:t>
            </a:r>
            <a:endParaRPr lang="en-US" altLang="zh-TW" sz="4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山豐國小學務處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84B301B-9F14-448A-A16C-56FBEB51236B}"/>
              </a:ext>
            </a:extLst>
          </p:cNvPr>
          <p:cNvSpPr/>
          <p:nvPr/>
        </p:nvSpPr>
        <p:spPr>
          <a:xfrm>
            <a:off x="3848020" y="2038548"/>
            <a:ext cx="4989272" cy="22230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0B2B4BC-08BE-4B3E-9ADD-B888C9A134FB}"/>
              </a:ext>
            </a:extLst>
          </p:cNvPr>
          <p:cNvSpPr/>
          <p:nvPr/>
        </p:nvSpPr>
        <p:spPr>
          <a:xfrm>
            <a:off x="3759860" y="4080081"/>
            <a:ext cx="305458" cy="305458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85B4807-13A1-4640-8565-14D9E08BE303}"/>
              </a:ext>
            </a:extLst>
          </p:cNvPr>
          <p:cNvSpPr/>
          <p:nvPr/>
        </p:nvSpPr>
        <p:spPr>
          <a:xfrm>
            <a:off x="4412343" y="1887656"/>
            <a:ext cx="398311" cy="398311"/>
          </a:xfrm>
          <a:prstGeom prst="ellipse">
            <a:avLst/>
          </a:prstGeom>
          <a:solidFill>
            <a:srgbClr val="33894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15E6F85-2ADD-4F3F-8799-99B433CACABD}"/>
              </a:ext>
            </a:extLst>
          </p:cNvPr>
          <p:cNvSpPr/>
          <p:nvPr/>
        </p:nvSpPr>
        <p:spPr>
          <a:xfrm>
            <a:off x="8743910" y="3465420"/>
            <a:ext cx="158817" cy="158817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A0383032-6B97-4EE0-A0C9-7E1A8F0CD3F6}"/>
              </a:ext>
            </a:extLst>
          </p:cNvPr>
          <p:cNvSpPr/>
          <p:nvPr/>
        </p:nvSpPr>
        <p:spPr>
          <a:xfrm>
            <a:off x="8201438" y="4009551"/>
            <a:ext cx="1362609" cy="243765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72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0A381FCD-3584-48DE-86C0-EDFBF15FA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94" y="416465"/>
            <a:ext cx="8274736" cy="601734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4833F5E-A638-4698-A2FB-5BC0DE2816B6}"/>
              </a:ext>
            </a:extLst>
          </p:cNvPr>
          <p:cNvSpPr txBox="1"/>
          <p:nvPr/>
        </p:nvSpPr>
        <p:spPr>
          <a:xfrm>
            <a:off x="369580" y="1558339"/>
            <a:ext cx="323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欣賞影片→</a:t>
            </a:r>
          </a:p>
        </p:txBody>
      </p:sp>
    </p:spTree>
    <p:extLst>
      <p:ext uri="{BB962C8B-B14F-4D97-AF65-F5344CB8AC3E}">
        <p14:creationId xmlns:p14="http://schemas.microsoft.com/office/powerpoint/2010/main" val="394364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3722F97-EFD2-4C1C-A485-AC3F00706CE3}"/>
              </a:ext>
            </a:extLst>
          </p:cNvPr>
          <p:cNvSpPr/>
          <p:nvPr/>
        </p:nvSpPr>
        <p:spPr>
          <a:xfrm>
            <a:off x="3360714" y="912073"/>
            <a:ext cx="1765707" cy="179033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3E90C21C-FBC9-42A7-8E81-BCCBF1F8E9C9}"/>
              </a:ext>
            </a:extLst>
          </p:cNvPr>
          <p:cNvSpPr/>
          <p:nvPr/>
        </p:nvSpPr>
        <p:spPr>
          <a:xfrm rot="1924931" flipV="1">
            <a:off x="10998305" y="616797"/>
            <a:ext cx="533400" cy="590550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1F33D6-F8BD-47EE-9C8C-93CE94D4A381}"/>
              </a:ext>
            </a:extLst>
          </p:cNvPr>
          <p:cNvSpPr/>
          <p:nvPr/>
        </p:nvSpPr>
        <p:spPr>
          <a:xfrm>
            <a:off x="556471" y="524779"/>
            <a:ext cx="3431471" cy="343147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斜纹 13">
            <a:extLst>
              <a:ext uri="{FF2B5EF4-FFF2-40B4-BE49-F238E27FC236}">
                <a16:creationId xmlns:a16="http://schemas.microsoft.com/office/drawing/2014/main" id="{1B9B7F35-3457-4A16-B6DA-F920C8938535}"/>
              </a:ext>
            </a:extLst>
          </p:cNvPr>
          <p:cNvSpPr/>
          <p:nvPr/>
        </p:nvSpPr>
        <p:spPr>
          <a:xfrm rot="12510002">
            <a:off x="10976058" y="5445238"/>
            <a:ext cx="577894" cy="1071895"/>
          </a:xfrm>
          <a:prstGeom prst="diagStripe">
            <a:avLst/>
          </a:prstGeom>
          <a:solidFill>
            <a:srgbClr val="F3B1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C996F-BCF7-44BD-8440-00474298B773}"/>
              </a:ext>
            </a:extLst>
          </p:cNvPr>
          <p:cNvSpPr txBox="1"/>
          <p:nvPr/>
        </p:nvSpPr>
        <p:spPr>
          <a:xfrm>
            <a:off x="417975" y="1517239"/>
            <a:ext cx="3708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如何認識</a:t>
            </a: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/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登革熱病媒蚊</a:t>
            </a:r>
            <a:endParaRPr lang="zh-CN" altLang="en-US" sz="4400" b="1" dirty="0">
              <a:solidFill>
                <a:srgbClr val="33894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545034E-1702-49AD-90CF-BB0765DF8AB1}"/>
              </a:ext>
            </a:extLst>
          </p:cNvPr>
          <p:cNvSpPr/>
          <p:nvPr/>
        </p:nvSpPr>
        <p:spPr>
          <a:xfrm>
            <a:off x="6276951" y="1339406"/>
            <a:ext cx="5370857" cy="411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登革熱（俗稱天狗熱）是由蚊子（埃及斑蚊或白線斑蚊）傳</a:t>
            </a:r>
            <a:r>
              <a:rPr lang="zh-TW" altLang="en-US" sz="36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播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的急性病毒性熱病。 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0825C92-8846-402E-8501-43CC044F8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8" y="3838872"/>
            <a:ext cx="2679459" cy="178630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825FA4A-08FB-48B2-831B-3E4ED8BC9E0F}"/>
              </a:ext>
            </a:extLst>
          </p:cNvPr>
          <p:cNvSpPr/>
          <p:nvPr/>
        </p:nvSpPr>
        <p:spPr>
          <a:xfrm>
            <a:off x="760038" y="5771698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▲埃及斑蚊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CDFD514-A6FF-48D2-94B0-001B8C259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9" y="3838872"/>
            <a:ext cx="2632453" cy="178630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FFCA732-C843-439E-8A66-7B4F8F2D0CA6}"/>
              </a:ext>
            </a:extLst>
          </p:cNvPr>
          <p:cNvSpPr/>
          <p:nvPr/>
        </p:nvSpPr>
        <p:spPr>
          <a:xfrm>
            <a:off x="3771613" y="5771698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▲白線斑蚊</a:t>
            </a:r>
          </a:p>
        </p:txBody>
      </p:sp>
    </p:spTree>
    <p:extLst>
      <p:ext uri="{BB962C8B-B14F-4D97-AF65-F5344CB8AC3E}">
        <p14:creationId xmlns:p14="http://schemas.microsoft.com/office/powerpoint/2010/main" val="406606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442738" y="2407815"/>
            <a:ext cx="4670035" cy="83691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357402" y="952538"/>
            <a:ext cx="4755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一、登革熱的主要病症狀</a:t>
            </a:r>
            <a:endParaRPr lang="zh-CN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EB4286D-CC07-444B-9323-7FC0AB0B6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1" t="20118" r="1451" b="7601"/>
          <a:stretch/>
        </p:blipFill>
        <p:spPr>
          <a:xfrm>
            <a:off x="5900017" y="350577"/>
            <a:ext cx="4881639" cy="61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187797"/>
            <a:ext cx="9726756" cy="117149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2D91A2-9EFD-4671-849C-3DA550CD4BBD}"/>
              </a:ext>
            </a:extLst>
          </p:cNvPr>
          <p:cNvSpPr/>
          <p:nvPr/>
        </p:nvSpPr>
        <p:spPr>
          <a:xfrm>
            <a:off x="1656238" y="368638"/>
            <a:ext cx="10187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二、登革熱病媒蚊之生活習性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E76FDB9-6E3C-488D-B147-6A0FBC596D0E}"/>
              </a:ext>
            </a:extLst>
          </p:cNvPr>
          <p:cNvSpPr/>
          <p:nvPr/>
        </p:nvSpPr>
        <p:spPr>
          <a:xfrm>
            <a:off x="793739" y="1556168"/>
            <a:ext cx="10896816" cy="258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斑蚊的幼蟲喜歡孳生在人工或天然容器較清潔的積水內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花瓶、水盤、廢瓶罐、水缸、水桶、廢輪胎或樹梗、竹筒及植物葉積水處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zh-TW" altLang="en-US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4B7067B-E10B-4E78-8716-DB99D3D1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97" y="4403644"/>
            <a:ext cx="2363494" cy="195560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9AC8AA4-3E85-46A4-A0C5-D333980C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181" y="4403644"/>
            <a:ext cx="2363494" cy="195560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35E43A2-74AC-4560-A960-21C68DEEA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165" y="4403644"/>
            <a:ext cx="2326655" cy="195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13568" y="2312303"/>
            <a:ext cx="4493538" cy="195673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2D91A2-9EFD-4671-849C-3DA550CD4BBD}"/>
              </a:ext>
            </a:extLst>
          </p:cNvPr>
          <p:cNvSpPr/>
          <p:nvPr/>
        </p:nvSpPr>
        <p:spPr>
          <a:xfrm>
            <a:off x="679030" y="801381"/>
            <a:ext cx="45626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三、防治</a:t>
            </a: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登革熱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AF6127-104A-4E20-BA3C-6035F49A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83" y="312861"/>
            <a:ext cx="6221215" cy="62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2F08D7-7E02-4EEF-B1E0-722B8F44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7" y="309716"/>
            <a:ext cx="4890577" cy="62385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E98F44-6292-4523-9AD5-1B7097D7C8EB}"/>
              </a:ext>
            </a:extLst>
          </p:cNvPr>
          <p:cNvSpPr/>
          <p:nvPr/>
        </p:nvSpPr>
        <p:spPr>
          <a:xfrm>
            <a:off x="5777107" y="725580"/>
            <a:ext cx="5751871" cy="324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因病媒蚊是白天吸血，故午睡時應有防蚊設備；最好穿著長袖長褲，而裸露部份可塗抹驅蚊藥水或藥膏。</a:t>
            </a:r>
          </a:p>
        </p:txBody>
      </p:sp>
    </p:spTree>
    <p:extLst>
      <p:ext uri="{BB962C8B-B14F-4D97-AF65-F5344CB8AC3E}">
        <p14:creationId xmlns:p14="http://schemas.microsoft.com/office/powerpoint/2010/main" val="400752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53673" y="1250541"/>
            <a:ext cx="8252675" cy="193335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800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四、防蚊三</a:t>
            </a:r>
            <a:r>
              <a:rPr lang="zh-TW" altLang="en-US" sz="4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政策</a:t>
            </a:r>
            <a:endParaRPr lang="zh-CN" altLang="en-US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B8B383B-75DC-4732-ACBF-34331D758078}"/>
              </a:ext>
            </a:extLst>
          </p:cNvPr>
          <p:cNvSpPr/>
          <p:nvPr/>
        </p:nvSpPr>
        <p:spPr>
          <a:xfrm>
            <a:off x="1381076" y="2021469"/>
            <a:ext cx="1524000" cy="1524000"/>
          </a:xfrm>
          <a:prstGeom prst="ellipse">
            <a:avLst/>
          </a:prstGeom>
          <a:solidFill>
            <a:srgbClr val="33894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5CB89A1-273F-462F-92AF-C76D48312175}"/>
              </a:ext>
            </a:extLst>
          </p:cNvPr>
          <p:cNvSpPr/>
          <p:nvPr/>
        </p:nvSpPr>
        <p:spPr>
          <a:xfrm>
            <a:off x="1228676" y="1869069"/>
            <a:ext cx="1524000" cy="1524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1AD900-511E-432F-9A29-6489E8065AED}"/>
              </a:ext>
            </a:extLst>
          </p:cNvPr>
          <p:cNvSpPr txBox="1"/>
          <p:nvPr/>
        </p:nvSpPr>
        <p:spPr>
          <a:xfrm>
            <a:off x="1624708" y="2246348"/>
            <a:ext cx="101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Bauhaus 93" panose="04030905020B02020C02" pitchFamily="82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0809E3-773D-4845-A6FC-54DD6BA8CA79}"/>
              </a:ext>
            </a:extLst>
          </p:cNvPr>
          <p:cNvSpPr txBox="1"/>
          <p:nvPr/>
        </p:nvSpPr>
        <p:spPr>
          <a:xfrm>
            <a:off x="953157" y="3604547"/>
            <a:ext cx="2510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不讓斑蚊進屋</a:t>
            </a:r>
            <a:endParaRPr lang="zh-CN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4450ED-410C-4CC4-93BD-EA2AA6FA72C3}"/>
              </a:ext>
            </a:extLst>
          </p:cNvPr>
          <p:cNvSpPr/>
          <p:nvPr/>
        </p:nvSpPr>
        <p:spPr>
          <a:xfrm rot="20220613">
            <a:off x="5511708" y="4088444"/>
            <a:ext cx="1306113" cy="1306113"/>
          </a:xfrm>
          <a:prstGeom prst="rect">
            <a:avLst/>
          </a:prstGeom>
          <a:solidFill>
            <a:srgbClr val="F3B1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44F2BA-6932-487F-81E1-5D7B359A574C}"/>
              </a:ext>
            </a:extLst>
          </p:cNvPr>
          <p:cNvSpPr/>
          <p:nvPr/>
        </p:nvSpPr>
        <p:spPr>
          <a:xfrm rot="20220613">
            <a:off x="5359308" y="3936044"/>
            <a:ext cx="1306113" cy="1306113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21EADD-CFD1-455F-A663-F06E8F375FEA}"/>
              </a:ext>
            </a:extLst>
          </p:cNvPr>
          <p:cNvSpPr txBox="1"/>
          <p:nvPr/>
        </p:nvSpPr>
        <p:spPr>
          <a:xfrm>
            <a:off x="5656918" y="4204379"/>
            <a:ext cx="101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Bauhaus 93" panose="04030905020B02020C02" pitchFamily="82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BFA27B-A771-4506-B48A-27F51CEA0859}"/>
              </a:ext>
            </a:extLst>
          </p:cNvPr>
          <p:cNvSpPr txBox="1"/>
          <p:nvPr/>
        </p:nvSpPr>
        <p:spPr>
          <a:xfrm>
            <a:off x="4814942" y="5554878"/>
            <a:ext cx="2699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不讓斑蚊繁殖</a:t>
            </a:r>
            <a:endParaRPr lang="zh-CN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6E34294F-EA0F-4298-99CA-CBA1C01D4345}"/>
              </a:ext>
            </a:extLst>
          </p:cNvPr>
          <p:cNvSpPr/>
          <p:nvPr/>
        </p:nvSpPr>
        <p:spPr>
          <a:xfrm>
            <a:off x="8880578" y="2021469"/>
            <a:ext cx="1944472" cy="1658520"/>
          </a:xfrm>
          <a:prstGeom prst="triangle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FD019890-B8C6-4BBA-A6D7-038901540A36}"/>
              </a:ext>
            </a:extLst>
          </p:cNvPr>
          <p:cNvSpPr/>
          <p:nvPr/>
        </p:nvSpPr>
        <p:spPr>
          <a:xfrm>
            <a:off x="8728178" y="1869069"/>
            <a:ext cx="1944472" cy="1658520"/>
          </a:xfrm>
          <a:prstGeom prst="triangl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B721FC-41EB-4E68-83A3-F9C86B5D44C9}"/>
              </a:ext>
            </a:extLst>
          </p:cNvPr>
          <p:cNvSpPr txBox="1"/>
          <p:nvPr/>
        </p:nvSpPr>
        <p:spPr>
          <a:xfrm>
            <a:off x="9344968" y="2602028"/>
            <a:ext cx="101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Bauhaus 93" panose="04030905020B02020C02" pitchFamily="82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BC3F58-455F-47DE-96FF-E8CD3B6F3832}"/>
              </a:ext>
            </a:extLst>
          </p:cNvPr>
          <p:cNvSpPr txBox="1"/>
          <p:nvPr/>
        </p:nvSpPr>
        <p:spPr>
          <a:xfrm>
            <a:off x="8666605" y="3776157"/>
            <a:ext cx="2372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不讓斑蚊叮咬</a:t>
            </a:r>
            <a:endParaRPr lang="zh-CN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36B7532-E626-4012-A6EC-5B464DC06F1A}"/>
              </a:ext>
            </a:extLst>
          </p:cNvPr>
          <p:cNvSpPr/>
          <p:nvPr/>
        </p:nvSpPr>
        <p:spPr>
          <a:xfrm>
            <a:off x="518789" y="4639063"/>
            <a:ext cx="3567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設置紗窗、紗門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噴灑殺蟲劑或點燃蚊香驅蚊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413510E-C666-4341-B12C-2025D8DB34C5}"/>
              </a:ext>
            </a:extLst>
          </p:cNvPr>
          <p:cNvSpPr/>
          <p:nvPr/>
        </p:nvSpPr>
        <p:spPr>
          <a:xfrm>
            <a:off x="4681233" y="2334545"/>
            <a:ext cx="3212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清除積水容器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花盆、水盤每週刷洗並換水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F774979-B748-4E87-9921-18D53BA99586}"/>
              </a:ext>
            </a:extLst>
          </p:cNvPr>
          <p:cNvSpPr/>
          <p:nvPr/>
        </p:nvSpPr>
        <p:spPr>
          <a:xfrm>
            <a:off x="8144651" y="4741500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掛蚊帳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/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穿長袖長褲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/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裸露處塗防蚊液</a:t>
            </a:r>
          </a:p>
        </p:txBody>
      </p:sp>
    </p:spTree>
    <p:extLst>
      <p:ext uri="{BB962C8B-B14F-4D97-AF65-F5344CB8AC3E}">
        <p14:creationId xmlns:p14="http://schemas.microsoft.com/office/powerpoint/2010/main" val="426413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6A83B944-543C-480E-8094-DA1B55FCE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695" y="541336"/>
            <a:ext cx="8511725" cy="55963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6D8E6AD-2F13-4099-B22D-46A986988431}"/>
              </a:ext>
            </a:extLst>
          </p:cNvPr>
          <p:cNvSpPr txBox="1"/>
          <p:nvPr/>
        </p:nvSpPr>
        <p:spPr>
          <a:xfrm>
            <a:off x="369580" y="1558339"/>
            <a:ext cx="323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欣賞影片→</a:t>
            </a:r>
          </a:p>
        </p:txBody>
      </p:sp>
    </p:spTree>
    <p:extLst>
      <p:ext uri="{BB962C8B-B14F-4D97-AF65-F5344CB8AC3E}">
        <p14:creationId xmlns:p14="http://schemas.microsoft.com/office/powerpoint/2010/main" val="318557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845</Words>
  <Application>Microsoft Office PowerPoint</Application>
  <PresentationFormat>寬螢幕</PresentationFormat>
  <Paragraphs>53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等线</vt:lpstr>
      <vt:lpstr>書法中楷（注音一）</vt:lpstr>
      <vt:lpstr>書法中楷（破音二）</vt:lpstr>
      <vt:lpstr>新細明體</vt:lpstr>
      <vt:lpstr>標楷體</vt:lpstr>
      <vt:lpstr>Arial</vt:lpstr>
      <vt:lpstr>Bauhaus 93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登革熱防治宣導</dc:title>
  <dc:creator>教學組專用電腦</dc:creator>
  <cp:lastModifiedBy>教學組專用電腦</cp:lastModifiedBy>
  <cp:revision>13</cp:revision>
  <dcterms:created xsi:type="dcterms:W3CDTF">2023-04-20T02:03:02Z</dcterms:created>
  <dcterms:modified xsi:type="dcterms:W3CDTF">2023-04-20T06:13:41Z</dcterms:modified>
</cp:coreProperties>
</file>